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58" r:id="rId1"/>
    <p:sldMasterId id="2147490795" r:id="rId2"/>
  </p:sldMasterIdLst>
  <p:notesMasterIdLst>
    <p:notesMasterId r:id="rId3"/>
  </p:notesMasterIdLst>
  <p:sldIdLst>
    <p:sldId id="3291" r:id="rId4"/>
    <p:sldId id="3296" r:id="rId5"/>
    <p:sldId id="3300" r:id="rId6"/>
    <p:sldId id="3303" r:id="rId7"/>
    <p:sldId id="3306" r:id="rId8"/>
    <p:sldId id="3309" r:id="rId9"/>
    <p:sldId id="3312" r:id="rId10"/>
    <p:sldId id="3315" r:id="rId11"/>
    <p:sldId id="3318" r:id="rId12"/>
    <p:sldId id="3321" r:id="rId13"/>
    <p:sldId id="3324" r:id="rId14"/>
    <p:sldId id="3327" r:id="rId15"/>
    <p:sldId id="3330" r:id="rId16"/>
    <p:sldId id="3333" r:id="rId17"/>
    <p:sldId id="3336" r:id="rId18"/>
    <p:sldId id="3339" r:id="rId19"/>
    <p:sldId id="3342" r:id="rId20"/>
    <p:sldId id="3345" r:id="rId21"/>
    <p:sldId id="3348" r:id="rId22"/>
    <p:sldId id="3351" r:id="rId23"/>
    <p:sldId id="3354" r:id="rId24"/>
    <p:sldId id="3357" r:id="rId25"/>
    <p:sldId id="3360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59" r:id="rId1"/>
    <p:sldLayoutId id="2147490760" r:id="rId2"/>
    <p:sldLayoutId id="2147490761" r:id="rId3"/>
    <p:sldLayoutId id="2147490762" r:id="rId4"/>
    <p:sldLayoutId id="2147490763" r:id="rId5"/>
    <p:sldLayoutId id="2147490764" r:id="rId6"/>
    <p:sldLayoutId id="2147490765" r:id="rId7"/>
    <p:sldLayoutId id="2147490766" r:id="rId8"/>
    <p:sldLayoutId id="2147490767" r:id="rId9"/>
    <p:sldLayoutId id="2147490768" r:id="rId10"/>
    <p:sldLayoutId id="21474907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96" r:id="rId1"/>
    <p:sldLayoutId id="2147490797" r:id="rId2"/>
    <p:sldLayoutId id="2147490798" r:id="rId3"/>
    <p:sldLayoutId id="2147490799" r:id="rId4"/>
    <p:sldLayoutId id="2147490800" r:id="rId5"/>
    <p:sldLayoutId id="2147490801" r:id="rId6"/>
    <p:sldLayoutId id="2147490802" r:id="rId7"/>
    <p:sldLayoutId id="2147490803" r:id="rId8"/>
    <p:sldLayoutId id="2147490804" r:id="rId9"/>
    <p:sldLayoutId id="2147490805" r:id="rId10"/>
    <p:sldLayoutId id="214749080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tags" Target="../tags/tag291.xml"/><Relationship Id="rId22" Type="http://schemas.openxmlformats.org/officeDocument/2006/relationships/tags" Target="../tags/tag292.xml"/><Relationship Id="rId23" Type="http://schemas.openxmlformats.org/officeDocument/2006/relationships/tags" Target="../tags/tag293.xml"/><Relationship Id="rId24" Type="http://schemas.openxmlformats.org/officeDocument/2006/relationships/tags" Target="../tags/tag294.xml"/><Relationship Id="rId25" Type="http://schemas.openxmlformats.org/officeDocument/2006/relationships/tags" Target="../tags/tag295.xml"/><Relationship Id="rId26" Type="http://schemas.openxmlformats.org/officeDocument/2006/relationships/tags" Target="../tags/tag296.xml"/><Relationship Id="rId27" Type="http://schemas.openxmlformats.org/officeDocument/2006/relationships/tags" Target="../tags/tag297.xml"/><Relationship Id="rId28" Type="http://schemas.openxmlformats.org/officeDocument/2006/relationships/tags" Target="../tags/tag298.xml"/><Relationship Id="rId29" Type="http://schemas.openxmlformats.org/officeDocument/2006/relationships/tags" Target="../tags/tag29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小学生英语口语与听力能力的培养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6974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培养小学生英语口语能力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6974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培养小学生英语听力能力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99415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dirty="0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结合实际生活培养口语与听力能力</a:t>
            </a:r>
            <a:endParaRPr altLang="en-US" b="1" dirty="0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99415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培养小学生英语口语与听力能力的注意事项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培养小学生英语口语能力</a:t>
            </a:r>
            <a:endParaRPr altLang="en-US" lang="zh-CN"/>
          </a:p>
        </p:txBody>
      </p:sp>
      <p:sp>
        <p:nvSpPr>
          <p:cNvPr id="10488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创造英语口语环境</a:t>
            </a:r>
            <a:endParaRPr altLang="en-US" lang="zh-CN"/>
          </a:p>
        </p:txBody>
      </p:sp>
      <p:sp>
        <p:nvSpPr>
          <p:cNvPr id="10489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学校英语环境：学校可以开设英语角、英语沙龙等活动，为学生提供英语口语练习的机会。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家庭英语环境：家长可以在家中与孩子进行简单的英语交流，培养孩子的英语口语能力。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社会英语环境：利用社会资源，如参加英语俱乐部、与外国人交流等，增加孩子的英语口语实践机会。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自我创造环境：鼓励孩子通过看英文电影、听英文歌曲、阅读英文书籍等方式，自主创造英语口语学习环境。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鼓励小学生开口说英语</a:t>
            </a:r>
            <a:endParaRPr altLang="en-US" lang="zh-CN"/>
          </a:p>
        </p:txBody>
      </p:sp>
      <p:sp>
        <p:nvSpPr>
          <p:cNvPr id="10489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创造良好的语言环境，鼓励小学生多听多说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培养兴趣，通过游戏、歌曲等方式激发小学生说英语的兴趣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鼓励小学生模仿发音，纠正错误发音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建立自信心，鼓励小学生大胆表达自己的想法和意见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通过游戏提高口语能力</a:t>
            </a:r>
            <a:endParaRPr altLang="en-US" lang="zh-CN"/>
          </a:p>
        </p:txBody>
      </p:sp>
      <p:sp>
        <p:nvSpPr>
          <p:cNvPr id="104905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游戏可以激发小学生的兴趣，提高他们参与口语练习的积极性。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游戏中的互动环节可以帮助小学生更好地理解和运用英语口语。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游戏可以为小学生提供真实的语境，让他们更好地掌握英语口语的实际应用。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游戏可以帮助小学生克服害羞和紧张情绪，提高他们的自信心和表达能力。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培养英语思维习惯</a:t>
            </a:r>
            <a:endParaRPr altLang="en-US" lang="zh-CN"/>
          </a:p>
        </p:txBody>
      </p:sp>
      <p:sp>
        <p:nvSpPr>
          <p:cNvPr id="10490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鼓励小学生用英语思考和表达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创设英语语境，提高英语语感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培养英语语速和语音习惯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注重英语口语的准确性和流畅性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培养小学生英语听力能力</a:t>
            </a:r>
            <a:endParaRPr altLang="en-US" lang="zh-CN"/>
          </a:p>
        </p:txBody>
      </p:sp>
      <p:sp>
        <p:nvSpPr>
          <p:cNvPr id="104916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听力材料的选择</a:t>
            </a:r>
            <a:endParaRPr altLang="en-US" lang="zh-CN"/>
          </a:p>
        </p:txBody>
      </p:sp>
      <p:sp>
        <p:nvSpPr>
          <p:cNvPr id="10492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听力材料的语言应规范、语音清晰、语速适中，方便小学生模仿和跟读。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适合小学生的听力材料应具备趣味性、实用性和可理解性。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选择贴近小学生生活、语言难度适中的听力材料，如儿歌、故事、动画片等。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听力材料应多样化，包括对话、独白、短文等，以全面提高小学生的听力技能。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听力技巧的训练</a:t>
            </a:r>
            <a:endParaRPr altLang="en-US" lang="zh-CN"/>
          </a:p>
        </p:txBody>
      </p:sp>
      <p:sp>
        <p:nvSpPr>
          <p:cNvPr id="104928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听力材料的选择：选择适合小学生水平的听力材料，如儿歌、故事等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听力技巧的掌握：教会小学生如何抓住关键词、理解听力材料的逻辑关系等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听力训练的方法：采用多种听力训练方法，如听写、多选题、判断题等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听力与口语的结合：在听力训练中加入口语练习，如模仿、复述等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听力与阅读的结合</a:t>
            </a:r>
            <a:endParaRPr altLang="en-US" lang="zh-CN"/>
          </a:p>
        </p:txBody>
      </p:sp>
      <p:sp>
        <p:nvSpPr>
          <p:cNvPr id="104932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听力材料的选择：选择适合小学生水平的听力材料，如故事、儿歌等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阅读材料的选取：选取与听力材料相关的阅读材料，帮助小学生更好地理解听力内容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听力与阅读的互动：在听力训练中穿插阅读活动，如听故事后进行复述或角色扮演等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培养听力技巧：通过阅读训练小学生的听力技巧，如预测听力内容、筛选无关信息等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听力训练的频率与持续性</a:t>
            </a:r>
            <a:endParaRPr altLang="en-US" lang="zh-CN"/>
          </a:p>
        </p:txBody>
      </p:sp>
      <p:sp>
        <p:nvSpPr>
          <p:cNvPr id="10493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听力材料的选择应多样化，如故事、歌曲、新闻等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听力训练的时间长度应逐渐增加，以提高学生的听力水平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每天定时进行听力训练，如早晨或晚上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听力训练应保持一定的持续性，如每周至少三次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结合实际生活培养口语与听力能力</a:t>
            </a:r>
            <a:endParaRPr altLang="en-US" lang="zh-CN"/>
          </a:p>
        </p:txBody>
      </p:sp>
      <p:sp>
        <p:nvSpPr>
          <p:cNvPr id="104945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创设生活情境</a:t>
            </a:r>
            <a:endParaRPr altLang="en-US" lang="zh-CN"/>
          </a:p>
        </p:txBody>
      </p:sp>
      <p:sp>
        <p:nvSpPr>
          <p:cNvPr id="10495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结合小学生日常生活，模拟真实场景进行口语和听力训练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利用家庭、学校、社区等资源，设计贴近生活的听力材料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鼓励小学生多与英语母语人士交流，提高口语和听力水平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通过角色扮演、游戏等方式，让小学生在轻松愉快的氛围中提高口语和听力能力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组织角色扮演活动</a:t>
            </a:r>
            <a:endParaRPr altLang="en-US" lang="zh-CN"/>
          </a:p>
        </p:txBody>
      </p:sp>
      <p:sp>
        <p:nvSpPr>
          <p:cNvPr id="10495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角色扮演活动可以激发学生的学习兴趣和积极性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角色扮演活动可以培养学生的团队合作和社交能力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角色扮演活动可以帮助学生更好地理解英语语境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角色扮演活动可以锻炼学生的口语表达和听力理解能力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利用多媒体资源</a:t>
            </a:r>
            <a:endParaRPr altLang="en-US" lang="zh-CN"/>
          </a:p>
        </p:txBody>
      </p:sp>
      <p:sp>
        <p:nvSpPr>
          <p:cNvPr id="10496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利用英语学习APP，进行口语和听力训练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观看英语动画片，提高听力理解能力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学习英语歌曲和绕口令，培养口语表达能力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听英语广播或新闻，了解英语口语实际运用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开展英语角活动</a:t>
            </a:r>
            <a:endParaRPr altLang="en-US" lang="zh-CN"/>
          </a:p>
        </p:txBody>
      </p:sp>
      <p:sp>
        <p:nvSpPr>
          <p:cNvPr id="10497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目的：为学生提供一个英语口语练习的环境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时间：每周固定时间进行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地点：学校或社区内的公共场所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活动形式：学生自由交流，教师指导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培养小学生英语口语与听力能力的注意事项</a:t>
            </a:r>
            <a:endParaRPr altLang="en-US" lang="zh-CN"/>
          </a:p>
        </p:txBody>
      </p:sp>
      <p:sp>
        <p:nvSpPr>
          <p:cNvPr id="104975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注意纠错方式</a:t>
            </a:r>
            <a:endParaRPr altLang="en-US" lang="zh-CN"/>
          </a:p>
        </p:txBody>
      </p:sp>
      <p:sp>
        <p:nvSpPr>
          <p:cNvPr id="10497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及时纠正：发现学生的错误时要及时指出并纠正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耐心解释：解释错误的原因和正确的表达方式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鼓励多说：鼓励学生多说英语，不要害怕犯错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创造语境：通过创设语境，让学生更好地理解和运用英语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保持耐心与鼓励</a:t>
            </a:r>
            <a:endParaRPr altLang="en-US" lang="zh-CN"/>
          </a:p>
        </p:txBody>
      </p:sp>
      <p:sp>
        <p:nvSpPr>
          <p:cNvPr id="10498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鼓励尝试：鼓励学生大胆尝试，不要害怕犯错，让他们在实践中成长。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耐心引导：在培养过程中，要耐心引导学生，帮助他们克服困难。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及时反馈：给予学生及时的反馈，让他们了解自己的进步和需要改进的地方。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激发兴趣：通过有趣的活动和情境，激发学生学习英语口语和听力的兴趣。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尊重个体差异</a:t>
            </a:r>
            <a:endParaRPr altLang="en-US" lang="zh-CN"/>
          </a:p>
        </p:txBody>
      </p:sp>
      <p:sp>
        <p:nvSpPr>
          <p:cNvPr id="10499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针对不同学生的特点，制定个性化的教学计划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注重培养学生的自信心和表达能力，鼓励他们大胆开口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尊重学生的语言学习规律，采用科学的教学方法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关注学生的兴趣和需求，激发学习动力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定期评估与调整教学策略</a:t>
            </a:r>
            <a:endParaRPr altLang="en-US" lang="zh-CN"/>
          </a:p>
        </p:txBody>
      </p:sp>
      <p:sp>
        <p:nvSpPr>
          <p:cNvPr id="10499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定期评估学生的口语和听力水平，了解学生的进步和困难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根据评估结果调整教学策略，优化教学方法和材料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关注学生的反馈和意见，及时调整教学策略以满足学生需求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定期与其他教师分享经验和策略，共同提高教学质量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4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UNIT_SUBTYPE" val="d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4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UNIT_SUBTYPE" val="d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4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UNIT_SUBTYPE" val="d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4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UNIT_SUBTYPE" val="d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4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SLIDE_ID" val="custom2023091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1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5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14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2024-01-05T11:29:41Z</dcterms:created>
  <dcterms:modified xsi:type="dcterms:W3CDTF">2024-01-05T11:29:41Z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a3189896c68748c88cae3f959442c698_21</vt:lpwstr>
  </property>
</Properties>
</file>