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18" r:id="rId1"/>
    <p:sldMasterId id="2147487155" r:id="rId2"/>
  </p:sldMasterIdLst>
  <p:notesMasterIdLst>
    <p:notesMasterId r:id="rId3"/>
  </p:notesMasterIdLst>
  <p:sldIdLst>
    <p:sldId id="1911" r:id="rId4"/>
    <p:sldId id="1915" r:id="rId5"/>
    <p:sldId id="1919" r:id="rId6"/>
    <p:sldId id="1922" r:id="rId7"/>
    <p:sldId id="1925" r:id="rId8"/>
    <p:sldId id="1928" r:id="rId9"/>
    <p:sldId id="1931" r:id="rId10"/>
    <p:sldId id="1934" r:id="rId11"/>
    <p:sldId id="1937" r:id="rId12"/>
    <p:sldId id="1940" r:id="rId13"/>
    <p:sldId id="1943" r:id="rId14"/>
    <p:sldId id="1946" r:id="rId15"/>
    <p:sldId id="1949" r:id="rId16"/>
    <p:sldId id="1952" r:id="rId17"/>
    <p:sldId id="1955" r:id="rId18"/>
    <p:sldId id="1958" r:id="rId19"/>
    <p:sldId id="1961" r:id="rId20"/>
    <p:sldId id="1964" r:id="rId21"/>
    <p:sldId id="1967" r:id="rId22"/>
    <p:sldId id="1970" r:id="rId23"/>
    <p:sldId id="1973" r:id="rId24"/>
    <p:sldId id="1976" r:id="rId25"/>
    <p:sldId id="1979" r:id="rId26"/>
    <p:sldId id="1982" r:id="rId27"/>
    <p:sldId id="1985" r:id="rId28"/>
    <p:sldId id="1988" r:id="rId29"/>
    <p:sldId id="1991" r:id="rId30"/>
    <p:sldId id="1994" r:id="rId31"/>
    <p:sldId id="1997" r:id="rId32"/>
    <p:sldId id="200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19" r:id="rId1"/>
    <p:sldLayoutId id="2147487120" r:id="rId2"/>
    <p:sldLayoutId id="2147487121" r:id="rId3"/>
    <p:sldLayoutId id="2147487122" r:id="rId4"/>
    <p:sldLayoutId id="2147487123" r:id="rId5"/>
    <p:sldLayoutId id="2147487124" r:id="rId6"/>
    <p:sldLayoutId id="2147487125" r:id="rId7"/>
    <p:sldLayoutId id="2147487126" r:id="rId8"/>
    <p:sldLayoutId id="2147487127" r:id="rId9"/>
    <p:sldLayoutId id="2147487128" r:id="rId10"/>
    <p:sldLayoutId id="21474871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156" r:id="rId1"/>
    <p:sldLayoutId id="2147487157" r:id="rId2"/>
    <p:sldLayoutId id="2147487158" r:id="rId3"/>
    <p:sldLayoutId id="2147487159" r:id="rId4"/>
    <p:sldLayoutId id="2147487160" r:id="rId5"/>
    <p:sldLayoutId id="2147487161" r:id="rId6"/>
    <p:sldLayoutId id="2147487162" r:id="rId7"/>
    <p:sldLayoutId id="2147487163" r:id="rId8"/>
    <p:sldLayoutId id="2147487164" r:id="rId9"/>
    <p:sldLayoutId id="2147487165" r:id="rId10"/>
    <p:sldLayoutId id="214748716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tags" Target="../tags/tag150.xml"/><Relationship Id="rId22" Type="http://schemas.openxmlformats.org/officeDocument/2006/relationships/tags" Target="../tags/tag151.xml"/><Relationship Id="rId23" Type="http://schemas.openxmlformats.org/officeDocument/2006/relationships/tags" Target="../tags/tag152.xml"/><Relationship Id="rId24" Type="http://schemas.openxmlformats.org/officeDocument/2006/relationships/tags" Target="../tags/tag153.xml"/><Relationship Id="rId25" Type="http://schemas.openxmlformats.org/officeDocument/2006/relationships/tags" Target="../tags/tag154.xml"/><Relationship Id="rId26" Type="http://schemas.openxmlformats.org/officeDocument/2006/relationships/tags" Target="../tags/tag155.xml"/><Relationship Id="rId27" Type="http://schemas.openxmlformats.org/officeDocument/2006/relationships/tags" Target="../tags/tag156.xml"/><Relationship Id="rId28" Type="http://schemas.openxmlformats.org/officeDocument/2006/relationships/tags" Target="../tags/tag157.xml"/><Relationship Id="rId29" Type="http://schemas.openxmlformats.org/officeDocument/2006/relationships/tags" Target="../tags/tag15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tags" Target="../tags/tag310.xml"/><Relationship Id="rId22" Type="http://schemas.openxmlformats.org/officeDocument/2006/relationships/tags" Target="../tags/tag311.xml"/><Relationship Id="rId23" Type="http://schemas.openxmlformats.org/officeDocument/2006/relationships/tags" Target="../tags/tag312.xml"/><Relationship Id="rId24" Type="http://schemas.openxmlformats.org/officeDocument/2006/relationships/tags" Target="../tags/tag313.xml"/><Relationship Id="rId25" Type="http://schemas.openxmlformats.org/officeDocument/2006/relationships/tags" Target="../tags/tag314.xml"/><Relationship Id="rId26" Type="http://schemas.openxmlformats.org/officeDocument/2006/relationships/tags" Target="../tags/tag315.xml"/><Relationship Id="rId27" Type="http://schemas.openxmlformats.org/officeDocument/2006/relationships/tags" Target="../tags/tag316.xml"/><Relationship Id="rId28" Type="http://schemas.openxmlformats.org/officeDocument/2006/relationships/tags" Target="../tags/tag317.xml"/><Relationship Id="rId29" Type="http://schemas.openxmlformats.org/officeDocument/2006/relationships/tags" Target="../tags/tag318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tags" Target="../tags/tag363.xml"/><Relationship Id="rId22" Type="http://schemas.openxmlformats.org/officeDocument/2006/relationships/tags" Target="../tags/tag364.xml"/><Relationship Id="rId23" Type="http://schemas.openxmlformats.org/officeDocument/2006/relationships/tags" Target="../tags/tag365.xml"/><Relationship Id="rId24" Type="http://schemas.openxmlformats.org/officeDocument/2006/relationships/tags" Target="../tags/tag366.xml"/><Relationship Id="rId25" Type="http://schemas.openxmlformats.org/officeDocument/2006/relationships/tags" Target="../tags/tag367.xml"/><Relationship Id="rId26" Type="http://schemas.openxmlformats.org/officeDocument/2006/relationships/tags" Target="../tags/tag368.xml"/><Relationship Id="rId27" Type="http://schemas.openxmlformats.org/officeDocument/2006/relationships/tags" Target="../tags/tag369.xml"/><Relationship Id="rId28" Type="http://schemas.openxmlformats.org/officeDocument/2006/relationships/tags" Target="../tags/tag370.xml"/><Relationship Id="rId29" Type="http://schemas.openxmlformats.org/officeDocument/2006/relationships/tags" Target="../tags/tag37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tags" Target="../tags/tag388.xml"/><Relationship Id="rId18" Type="http://schemas.openxmlformats.org/officeDocument/2006/relationships/tags" Target="../tags/tag389.xml"/><Relationship Id="rId19" Type="http://schemas.openxmlformats.org/officeDocument/2006/relationships/tags" Target="../tags/tag390.xml"/><Relationship Id="rId20" Type="http://schemas.openxmlformats.org/officeDocument/2006/relationships/tags" Target="../tags/tag39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tags" Target="../tags/tag411.xml"/><Relationship Id="rId18" Type="http://schemas.openxmlformats.org/officeDocument/2006/relationships/tags" Target="../tags/tag412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tags" Target="../tags/tag425.xml"/><Relationship Id="rId14" Type="http://schemas.openxmlformats.org/officeDocument/2006/relationships/tags" Target="../tags/tag426.xml"/><Relationship Id="rId15" Type="http://schemas.openxmlformats.org/officeDocument/2006/relationships/tags" Target="../tags/tag427.xml"/><Relationship Id="rId16" Type="http://schemas.openxmlformats.org/officeDocument/2006/relationships/tags" Target="../tags/tag428.xml"/><Relationship Id="rId17" Type="http://schemas.openxmlformats.org/officeDocument/2006/relationships/tags" Target="../tags/tag429.xml"/><Relationship Id="rId18" Type="http://schemas.openxmlformats.org/officeDocument/2006/relationships/tags" Target="../tags/tag430.xml"/><Relationship Id="rId19" Type="http://schemas.openxmlformats.org/officeDocument/2006/relationships/tags" Target="../tags/tag431.xml"/><Relationship Id="rId20" Type="http://schemas.openxmlformats.org/officeDocument/2006/relationships/tags" Target="../tags/tag432.xml"/><Relationship Id="rId21" Type="http://schemas.openxmlformats.org/officeDocument/2006/relationships/tags" Target="../tags/tag433.xml"/><Relationship Id="rId22" Type="http://schemas.openxmlformats.org/officeDocument/2006/relationships/tags" Target="../tags/tag434.xml"/><Relationship Id="rId23" Type="http://schemas.openxmlformats.org/officeDocument/2006/relationships/tags" Target="../tags/tag435.xml"/><Relationship Id="rId24" Type="http://schemas.openxmlformats.org/officeDocument/2006/relationships/tags" Target="../tags/tag436.xml"/><Relationship Id="rId25" Type="http://schemas.openxmlformats.org/officeDocument/2006/relationships/tags" Target="../tags/tag437.xml"/><Relationship Id="rId26" Type="http://schemas.openxmlformats.org/officeDocument/2006/relationships/tags" Target="../tags/tag438.xml"/><Relationship Id="rId27" Type="http://schemas.openxmlformats.org/officeDocument/2006/relationships/tags" Target="../tags/tag439.xml"/><Relationship Id="rId28" Type="http://schemas.openxmlformats.org/officeDocument/2006/relationships/tags" Target="../tags/tag440.xml"/><Relationship Id="rId29" Type="http://schemas.openxmlformats.org/officeDocument/2006/relationships/tags" Target="../tags/tag44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tags" Target="../tags/tag473.xml"/><Relationship Id="rId6" Type="http://schemas.openxmlformats.org/officeDocument/2006/relationships/tags" Target="../tags/tag474.xml"/><Relationship Id="rId7" Type="http://schemas.openxmlformats.org/officeDocument/2006/relationships/tags" Target="../tags/tag475.xml"/><Relationship Id="rId8" Type="http://schemas.openxmlformats.org/officeDocument/2006/relationships/tags" Target="../tags/tag476.xml"/><Relationship Id="rId9" Type="http://schemas.openxmlformats.org/officeDocument/2006/relationships/tags" Target="../tags/tag477.xml"/><Relationship Id="rId10" Type="http://schemas.openxmlformats.org/officeDocument/2006/relationships/tags" Target="../tags/tag478.xml"/><Relationship Id="rId11" Type="http://schemas.openxmlformats.org/officeDocument/2006/relationships/tags" Target="../tags/tag479.xml"/><Relationship Id="rId12" Type="http://schemas.openxmlformats.org/officeDocument/2006/relationships/tags" Target="../tags/tag480.xml"/><Relationship Id="rId13" Type="http://schemas.openxmlformats.org/officeDocument/2006/relationships/tags" Target="../tags/tag481.xml"/><Relationship Id="rId14" Type="http://schemas.openxmlformats.org/officeDocument/2006/relationships/tags" Target="../tags/tag482.xml"/><Relationship Id="rId15" Type="http://schemas.openxmlformats.org/officeDocument/2006/relationships/tags" Target="../tags/tag483.xml"/><Relationship Id="rId16" Type="http://schemas.openxmlformats.org/officeDocument/2006/relationships/tags" Target="../tags/tag484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tags" Target="../tags/tag488.xml"/><Relationship Id="rId5" Type="http://schemas.openxmlformats.org/officeDocument/2006/relationships/tags" Target="../tags/tag489.xml"/><Relationship Id="rId6" Type="http://schemas.openxmlformats.org/officeDocument/2006/relationships/tags" Target="../tags/tag490.xml"/><Relationship Id="rId7" Type="http://schemas.openxmlformats.org/officeDocument/2006/relationships/tags" Target="../tags/tag491.xml"/><Relationship Id="rId8" Type="http://schemas.openxmlformats.org/officeDocument/2006/relationships/tags" Target="../tags/tag49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93.xml"/><Relationship Id="rId2" Type="http://schemas.openxmlformats.org/officeDocument/2006/relationships/tags" Target="../tags/tag494.xml"/><Relationship Id="rId3" Type="http://schemas.openxmlformats.org/officeDocument/2006/relationships/tags" Target="../tags/tag495.xml"/><Relationship Id="rId4" Type="http://schemas.openxmlformats.org/officeDocument/2006/relationships/tags" Target="../tags/tag496.xml"/><Relationship Id="rId5" Type="http://schemas.openxmlformats.org/officeDocument/2006/relationships/tags" Target="../tags/tag497.xml"/><Relationship Id="rId6" Type="http://schemas.openxmlformats.org/officeDocument/2006/relationships/tags" Target="../tags/tag498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p>
            <a:r>
              <a:rPr altLang="en-US" dirty="0" lang="zh-CN"/>
              <a:t>2024年物流冷链管理方案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物流冷链管理方案背景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物流冷链管理方案目标与原则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物流冷链管理方案实施策略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物流冷链管理方案保障措施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物流冷链管理方案实施步骤与时间表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物流冷链管理方案预期成果与影响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物流冷链管理方案背景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冷链物流行业现状</a:t>
            </a:r>
            <a:endParaRPr altLang="en-US" lang="zh-CN"/>
          </a:p>
        </p:txBody>
      </p:sp>
      <p:sp>
        <p:nvSpPr>
          <p:cNvPr id="10489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冷链物流技术不断创新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冷链物流市场规模不断扩大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冷链物流政策环境不断完善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冷链物流行业发展趋势</a:t>
            </a:r>
            <a:endParaRPr altLang="en-US" lang="zh-CN"/>
          </a:p>
        </p:txBody>
      </p:sp>
      <p:sp>
        <p:nvSpPr>
          <p:cNvPr id="10489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技术创新推动冷链物流升级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绿色环保成为冷链物流发展新趋势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冷链物流需求持续增长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冷链物流管理挑战与机遇</a:t>
            </a:r>
            <a:endParaRPr altLang="en-US" lang="zh-CN"/>
          </a:p>
        </p:txBody>
      </p:sp>
      <p:sp>
        <p:nvSpPr>
          <p:cNvPr id="10490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冷链物流管理面临的挑战：技术落后、成本高昂、监管不力等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抓住机遇的措施：拓展市场、提高服务质量、创新商业模式等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应对挑战的策略：加强技术研发、降低成本、完善监管体系等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冷链物流管理的发展机遇：政策支持、市场需求增长、技术创新等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物流冷链管理方案目标与原则</a:t>
            </a:r>
            <a:endParaRPr altLang="en-US" dirty="0" lang="zh-CN"/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管理目标</a:t>
            </a:r>
            <a:endParaRPr altLang="en-US" lang="zh-CN"/>
          </a:p>
        </p:txBody>
      </p:sp>
      <p:sp>
        <p:nvSpPr>
          <p:cNvPr id="10491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提高冷链物流效率，降低成本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提升冷链物流服务水平，满足客户需求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实现冷链物流的可追溯性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保证食品药品安全，提高质量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管理原则</a:t>
            </a:r>
            <a:endParaRPr altLang="en-US" lang="zh-CN"/>
          </a:p>
        </p:txBody>
      </p:sp>
      <p:sp>
        <p:nvSpPr>
          <p:cNvPr id="10492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确保食品安全：遵循国家法律法规，确保冷链物流过程中食品质量安全。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提高效率：采用先进的冷链物流技术和管理方法，提高冷链物流运作效率。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降低成本：优化冷链物流流程，降低运营成本，提高企业竞争力。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可持续发展：注重环保和节能，推动冷链物流行业的可持续发展。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物流冷链管理方案实施策略</a:t>
            </a:r>
            <a:endParaRPr altLang="en-US" dirty="0" lang="zh-CN"/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冷链物流网络布局优化</a:t>
            </a:r>
            <a:endParaRPr altLang="en-US" lang="zh-CN"/>
          </a:p>
        </p:txBody>
      </p:sp>
      <p:sp>
        <p:nvSpPr>
          <p:cNvPr id="10492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建立完善的冷链物流信息平台，实现信息共享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加强冷链物流人才培养，提高服务质量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优化冷链物流网络布局，提高物流效率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合理规划冷库建设，降低运营成本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冷链物流配送路径优化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确定优化目标：提高配送效率、降低成本、减少碳排放等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数据收集与分析：对历史配送数据、路况信息等进行收集和分析，了解配送路径现状及问题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路径规划算法：采用合适的路径规划算法，如蚁群算法、遗传算法等，对配送路径进行优化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实施与监控：在实施过程中持续监控配送路径，根据实际情况进行调整和优化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冷链物流仓储管理优化</a:t>
            </a:r>
            <a:endParaRPr altLang="en-US" lang="zh-CN"/>
          </a:p>
        </p:txBody>
      </p:sp>
      <p:sp>
        <p:nvSpPr>
          <p:cNvPr id="10494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定期对仓库设施进行维护和保养，确保设备正常运行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合理规划仓库布局，提高空间利用率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采用先进的仓储管理系统，实现货物信息的实时更新和处理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建立严格的出入库管理制度，确保货物安全和质量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冷链物流运输管理优化</a:t>
            </a:r>
            <a:endParaRPr altLang="en-US" lang="zh-CN"/>
          </a:p>
        </p:txBody>
      </p:sp>
      <p:sp>
        <p:nvSpPr>
          <p:cNvPr id="10494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优化运输路线，减少中间环节，降低损耗率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建立完善的冷链物流信息管理系统，实时监控温度、湿度等关键指标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加强冷链物流运输设备的维护和保养，确保设备正常运行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引入先进的冷链物流技术，提高运输效率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冷链物流信息化管理</a:t>
            </a:r>
            <a:endParaRPr altLang="en-US" lang="zh-CN"/>
          </a:p>
        </p:txBody>
      </p:sp>
      <p:sp>
        <p:nvSpPr>
          <p:cNvPr id="10495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冷链物流信息化管理的意义：提高物流效率和降低运营成本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冷链物流信息化管理的未来发展趋势：智能化、自动化、绿色化等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冷链物流信息化管理的实施步骤：建设信息化平台、整合资源、优化流程等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冷链物流信息化管理的关键技术：物联网、大数据、人工智能等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物流冷链管理方案保障措施</a:t>
            </a:r>
            <a:endParaRPr altLang="en-US" dirty="0" lang="zh-CN"/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政策支持与监管</a:t>
            </a:r>
            <a:endParaRPr altLang="en-US" lang="zh-CN"/>
          </a:p>
        </p:txBody>
      </p:sp>
      <p:sp>
        <p:nvSpPr>
          <p:cNvPr id="10496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政府出台相关政策，支持物流冷链行业的发展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推动冷链物流行业的标准化和规范化发展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加强冷链物流企业的资质认证和监管力度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建立完善的监管体系，确保冷链物流的安全和可靠性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7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制定激励政策，鼓励员工自我提升和职业发展。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加强校企合作，共同培养物流冷链管理人才。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建立完善的培训体系，提高员工的专业技能和素质。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引进优秀人才，增强企业核心竞争力。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资金投入与融资支持</a:t>
            </a:r>
            <a:endParaRPr altLang="en-US" lang="zh-CN"/>
          </a:p>
        </p:txBody>
      </p:sp>
      <p:sp>
        <p:nvSpPr>
          <p:cNvPr id="10498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资金来源：政府补贴、企业自筹、银行贷款等多元化融资渠道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资金使用：用于冷链基础设施建设、技术升级、人才培养等方面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资金监管：建立专项资金账户，确保专款专用，防止挪用和滥用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资金效益：通过合理的资金投入，提高冷链物流效率和降低成本，实现可持续发展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行业标准与规范制定</a:t>
            </a:r>
            <a:endParaRPr altLang="en-US" lang="zh-CN"/>
          </a:p>
        </p:txBody>
      </p:sp>
      <p:sp>
        <p:nvSpPr>
          <p:cNvPr id="10498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制定物流冷链管理行业标准和规范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推动冷链物流行业协会和第三方认证机构的发展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制定冷链物流服务标准和质量管理体系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建立冷链物流企业资质认证体系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产业链协同发展</a:t>
            </a:r>
            <a:endParaRPr altLang="en-US" lang="zh-CN"/>
          </a:p>
        </p:txBody>
      </p:sp>
      <p:sp>
        <p:nvSpPr>
          <p:cNvPr id="10499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建立跨行业、跨领域的协作机制，实现资源共享和优势互补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推动产业集聚和区域协同发展，降低物流成本和提高物流效率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促进物流与互联网、大数据等新技术的融合，提升物流冷链管理的智能化水平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加强产业链上下游企业的合作，形成紧密的供应链关系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物流冷链管理方案实施步骤与时间表</a:t>
            </a:r>
            <a:endParaRPr altLang="en-US" dirty="0" lang="zh-CN"/>
          </a:p>
        </p:txBody>
      </p:sp>
      <p:sp>
        <p:nvSpPr>
          <p:cNvPr id="1050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</a:t>
            </a:r>
            <a:endParaRPr altLang="en-US" lang="zh-CN"/>
          </a:p>
        </p:txBody>
      </p:sp>
      <p:sp>
        <p:nvSpPr>
          <p:cNvPr id="1050046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制定物流冷链管理方案：明确目标、需求和流程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采购与配置设备：确保符合冷链管理要求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培训员工：提高冷链管理意识和操作技能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实施方案：按照时间表逐步推进，确保方案顺利实施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监控与评估：对实施过程进行监控，及时调整方案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持续改进：总结经验，不断完善物流冷链管理方案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时间表安排</a:t>
            </a:r>
            <a:endParaRPr altLang="en-US" lang="zh-CN"/>
          </a:p>
        </p:txBody>
      </p:sp>
      <p:sp>
        <p:nvSpPr>
          <p:cNvPr id="10501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2024年1月：方案制定与评审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2024年4月：正式运行与监控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2024年3月：人员培训与试运行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2024年2月：采购与设备安装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物流冷链管理方案预期成果与影响</a:t>
            </a:r>
            <a:endParaRPr altLang="en-US" dirty="0" lang="zh-CN"/>
          </a:p>
        </p:txBody>
      </p:sp>
      <p:sp>
        <p:nvSpPr>
          <p:cNvPr id="1050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提高冷链物流效率与效益</a:t>
            </a:r>
            <a:endParaRPr altLang="en-US" lang="zh-CN"/>
          </a:p>
        </p:txBody>
      </p:sp>
      <p:sp>
        <p:nvSpPr>
          <p:cNvPr id="10502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优化冷链物流路线，减少运输时间和成本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提高冷链物流信息化水平，实现实时监控和数据共享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加强冷链物流基础设施建设，提升仓储和配送能力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完善冷链物流标准体系，推动行业规范化发展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降低冷链物流成本与风险</a:t>
            </a:r>
            <a:endParaRPr altLang="en-US" lang="zh-CN"/>
          </a:p>
        </p:txBody>
      </p:sp>
      <p:sp>
        <p:nvSpPr>
          <p:cNvPr id="10502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降低冷链物流成本：通过优化冷链物流管理方案，降低物流成本，提高企业竞争力。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降低冷链风险：通过科学的冷链管理，降低食品、药品等物品在运输过程中的损耗和风险，保障产品质量和安全。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提高冷链物流效率：通过优化冷链物流流程，提高物流效率，缩短产品上市时间。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促进冷链行业健康发展：通过推广先进的冷链管理理念和技术，促进冷链行业的健康发展，提升整个行业的水平。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提升冷链物流服务品质与客户满意度</a:t>
            </a:r>
            <a:endParaRPr altLang="en-US" lang="zh-CN"/>
          </a:p>
        </p:txBody>
      </p:sp>
      <p:sp>
        <p:nvSpPr>
          <p:cNvPr id="1050346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1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48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50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提升冷链物流服务品质：通过优化冷链物流管理方案，提高冷链物流服务的质量和效率，确保食品、药品等产品的品质和安全。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52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3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54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56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提升客户满意度：通过提供优质的冷链物流服务，满足客户的个性化需求，提高客户对冷链物流服务的满意度，增强客户忠诚度。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58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5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60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62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促进冷链物流行业的发展：优化冷链物流管理方案，有助于推动整个冷链物流行业的发展，提高行业的整体竞争力和水平。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4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7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66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68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保障社会公共利益：通过保障食品、药品等产品的品质和安全，为社会公众提供更好的产品和服务，维护社会公共利益。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促进冷链物流行业可持续发展</a:t>
            </a:r>
            <a:endParaRPr altLang="en-US" lang="zh-CN"/>
          </a:p>
        </p:txBody>
      </p:sp>
      <p:sp>
        <p:nvSpPr>
          <p:cNvPr id="10504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保障食品安全，提升消费者满意度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提高冷链物流效率，降低物流成本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促进相关产业的发展，增加就业机会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推动绿色物流的发展，减少环境污染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5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45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58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460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9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4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497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498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2024-01-05T18:56:27Z</dcterms:created>
  <dcterms:modified xsi:type="dcterms:W3CDTF">2024-01-05T18:56:27Z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400462c2601441aca82102285536fee9_21</vt:lpwstr>
  </property>
</Properties>
</file>