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87" r:id="rId1"/>
    <p:sldMasterId id="2147483924" r:id="rId2"/>
  </p:sldMasterIdLst>
  <p:notesMasterIdLst>
    <p:notesMasterId r:id="rId3"/>
  </p:notesMasterIdLst>
  <p:sldIdLst>
    <p:sldId id="380" r:id="rId4"/>
    <p:sldId id="385" r:id="rId5"/>
    <p:sldId id="389" r:id="rId6"/>
    <p:sldId id="392" r:id="rId7"/>
    <p:sldId id="398" r:id="rId9"/>
    <p:sldId id="401" r:id="rId10"/>
    <p:sldId id="404" r:id="rId11"/>
    <p:sldId id="407" r:id="rId12"/>
    <p:sldId id="413" r:id="rId14"/>
    <p:sldId id="416" r:id="rId15"/>
    <p:sldId id="419" r:id="rId16"/>
    <p:sldId id="422" r:id="rId17"/>
    <p:sldId id="425" r:id="rId18"/>
    <p:sldId id="428" r:id="rId19"/>
    <p:sldId id="434" r:id="rId21"/>
    <p:sldId id="437" r:id="rId22"/>
    <p:sldId id="440" r:id="rId23"/>
    <p:sldId id="443" r:id="rId24"/>
    <p:sldId id="446" r:id="rId25"/>
    <p:sldId id="452" r:id="rId27"/>
    <p:sldId id="455" r:id="rId28"/>
    <p:sldId id="458" r:id="rId29"/>
    <p:sldId id="461" r:id="rId30"/>
    <p:sldId id="464" r:id="rId31"/>
    <p:sldId id="470" r:id="rId33"/>
    <p:sldId id="473" r:id="rId34"/>
    <p:sldId id="476" r:id="rId35"/>
    <p:sldId id="479" r:id="rId36"/>
    <p:sldId id="482" r:id="rId37"/>
    <p:sldId id="488" r:id="rId39"/>
    <p:sldId id="491" r:id="rId40"/>
    <p:sldId id="495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企业管理中的目标设定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目标设定的原则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目标设定的方法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目标设定中的注意事项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目标设定对企业管理的意义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目标设定的意义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目标设定的意义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明确企业方向</a:t>
            </a:r>
            <a:endParaRPr altLang="en-US" lang="zh-CN"/>
          </a:p>
        </p:txBody>
      </p:sp>
      <p:sp>
        <p:nvSpPr>
          <p:cNvPr id="104893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目标设定有助于企业提高市场竞争力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4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目标能够激发员工的积极性和创造力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目标是企业决策的重要依据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5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目标设定有助于企业明确发展方向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激发员工动力</a:t>
            </a:r>
            <a:endParaRPr altLang="en-US" lang="zh-CN"/>
          </a:p>
        </p:txBody>
      </p:sp>
      <p:sp>
        <p:nvSpPr>
          <p:cNvPr id="10489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目标设定能够激发员工的内在动力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明确的目标能够让员工看到自己的价值和贡献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目标设定能够促进员工自我发展和成长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合理的目标设定能够提高员工的工作满意度和忠诚度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提升企业绩效</a:t>
            </a:r>
            <a:endParaRPr altLang="en-US" lang="zh-CN"/>
          </a:p>
        </p:txBody>
      </p:sp>
      <p:sp>
        <p:nvSpPr>
          <p:cNvPr id="10490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目标设定有助于明确企业方向和战略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目标设定有助于提高企业的执行力和效率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目标设定有助于企业实现可持续发展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目标设定能够激发员工的积极性和创造力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目标设定的原则</a:t>
            </a:r>
            <a:endParaRPr altLang="en-US" dirty="0" lang="zh-CN"/>
          </a:p>
        </p:txBody>
      </p:sp>
      <p:sp>
        <p:nvSpPr>
          <p:cNvPr id="1049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具体明确</a:t>
            </a:r>
            <a:endParaRPr altLang="en-US" lang="zh-CN"/>
          </a:p>
        </p:txBody>
      </p:sp>
      <p:sp>
        <p:nvSpPr>
          <p:cNvPr id="1049192" name="矩形 15"/>
          <p:cNvSpPr/>
          <p:nvPr>
            <p:custDataLst>
              <p:tags r:id="rId1"/>
            </p:custDataLst>
          </p:nvPr>
        </p:nvSpPr>
        <p:spPr>
          <a:xfrm>
            <a:off x="2656142" y="1433258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目标的具体性：明确、可衡量、可达成、有时限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17"/>
          <p:cNvSpPr/>
          <p:nvPr>
            <p:custDataLst>
              <p:tags r:id="rId2"/>
            </p:custDataLst>
          </p:nvPr>
        </p:nvSpPr>
        <p:spPr>
          <a:xfrm flipV="1">
            <a:off x="2582693" y="136440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任意多边形 18"/>
          <p:cNvSpPr/>
          <p:nvPr>
            <p:custDataLst>
              <p:tags r:id="rId3"/>
            </p:custDataLst>
          </p:nvPr>
        </p:nvSpPr>
        <p:spPr>
          <a:xfrm flipH="1">
            <a:off x="8379037" y="177525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矩形 27"/>
          <p:cNvSpPr/>
          <p:nvPr>
            <p:custDataLst>
              <p:tags r:id="rId4"/>
            </p:custDataLst>
          </p:nvPr>
        </p:nvSpPr>
        <p:spPr>
          <a:xfrm>
            <a:off x="2656142" y="2476080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目标的明确性：清晰、明确、不含糊、不抽象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29"/>
          <p:cNvSpPr/>
          <p:nvPr>
            <p:custDataLst>
              <p:tags r:id="rId5"/>
            </p:custDataLst>
          </p:nvPr>
        </p:nvSpPr>
        <p:spPr>
          <a:xfrm flipV="1">
            <a:off x="2582693" y="240722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任意多边形 30"/>
          <p:cNvSpPr/>
          <p:nvPr>
            <p:custDataLst>
              <p:tags r:id="rId6"/>
            </p:custDataLst>
          </p:nvPr>
        </p:nvSpPr>
        <p:spPr>
          <a:xfrm flipH="1">
            <a:off x="8379037" y="281807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矩形 5"/>
          <p:cNvSpPr/>
          <p:nvPr>
            <p:custDataLst>
              <p:tags r:id="rId7"/>
            </p:custDataLst>
          </p:nvPr>
        </p:nvSpPr>
        <p:spPr>
          <a:xfrm>
            <a:off x="2656142" y="3518902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目标的可衡量性：量化、可衡量，避免模糊的描述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任意多边形 7"/>
          <p:cNvSpPr/>
          <p:nvPr>
            <p:custDataLst>
              <p:tags r:id="rId8"/>
            </p:custDataLst>
          </p:nvPr>
        </p:nvSpPr>
        <p:spPr>
          <a:xfrm flipV="1">
            <a:off x="2582693" y="3450043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任意多边形 8"/>
          <p:cNvSpPr/>
          <p:nvPr>
            <p:custDataLst>
              <p:tags r:id="rId9"/>
            </p:custDataLst>
          </p:nvPr>
        </p:nvSpPr>
        <p:spPr>
          <a:xfrm flipH="1">
            <a:off x="8379037" y="3860898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矩形 10"/>
          <p:cNvSpPr/>
          <p:nvPr>
            <p:custDataLst>
              <p:tags r:id="rId10"/>
            </p:custDataLst>
          </p:nvPr>
        </p:nvSpPr>
        <p:spPr>
          <a:xfrm>
            <a:off x="2656142" y="4561724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目标的可达成性：合理、可行，避免不切实际的目标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任意多边形 12"/>
          <p:cNvSpPr/>
          <p:nvPr>
            <p:custDataLst>
              <p:tags r:id="rId11"/>
            </p:custDataLst>
          </p:nvPr>
        </p:nvSpPr>
        <p:spPr>
          <a:xfrm flipV="1">
            <a:off x="2582693" y="449286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任意多边形 13"/>
          <p:cNvSpPr/>
          <p:nvPr>
            <p:custDataLst>
              <p:tags r:id="rId12"/>
            </p:custDataLst>
          </p:nvPr>
        </p:nvSpPr>
        <p:spPr>
          <a:xfrm flipH="1">
            <a:off x="8379037" y="490372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矩形 19"/>
          <p:cNvSpPr/>
          <p:nvPr>
            <p:custDataLst>
              <p:tags r:id="rId13"/>
            </p:custDataLst>
          </p:nvPr>
        </p:nvSpPr>
        <p:spPr>
          <a:xfrm>
            <a:off x="2656142" y="5604545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目标的有时限性：设定明确的时间限制，确保目标的及时完成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任意多边形 21"/>
          <p:cNvSpPr/>
          <p:nvPr>
            <p:custDataLst>
              <p:tags r:id="rId14"/>
            </p:custDataLst>
          </p:nvPr>
        </p:nvSpPr>
        <p:spPr>
          <a:xfrm flipV="1">
            <a:off x="2582693" y="553568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任意多边形 22"/>
          <p:cNvSpPr/>
          <p:nvPr>
            <p:custDataLst>
              <p:tags r:id="rId15"/>
            </p:custDataLst>
          </p:nvPr>
        </p:nvSpPr>
        <p:spPr>
          <a:xfrm flipH="1">
            <a:off x="8379037" y="594654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可衡量性</a:t>
            </a:r>
            <a:endParaRPr altLang="en-US" lang="zh-CN"/>
          </a:p>
        </p:txBody>
      </p:sp>
      <p:sp>
        <p:nvSpPr>
          <p:cNvPr id="104925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目标的时限性：能够明确完成的时间节点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6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目标的可达成性：能够根据实际情况制定并实现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目标的可衡量性：能够通过数据或指标来衡量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7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目标的具体性：能够明确描述并量化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可达成性</a:t>
            </a:r>
            <a:endParaRPr altLang="en-US" lang="zh-CN"/>
          </a:p>
        </p:txBody>
      </p:sp>
      <p:sp>
        <p:nvSpPr>
          <p:cNvPr id="10493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目标设定要符合实际情况，具有可行性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目标设定要具体明确，具有可衡量性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目标设定要具有挑战性，激发员工潜力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目标设定要与组织战略相一致，具有协同性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相关性</a:t>
            </a:r>
            <a:endParaRPr altLang="en-US" lang="zh-CN"/>
          </a:p>
        </p:txBody>
      </p:sp>
      <p:sp>
        <p:nvSpPr>
          <p:cNvPr id="10493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目标与内部能力相关：目标设定应考虑企业内部的资源和能力，确保目标的实现能够在现有资源和能力的基础上进行。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目标与员工发展相关：目标设定应关注员工的发展和成长，确保目标的实现能够为员工提供更好的职业发展机会和培训机会。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目标与战略规划相关：目标设定应与企业的战略规划保持一致，确保目标的实现有助于推动战略目标的达成。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目标与市场需求相关：目标设定应考虑市场需求和客户需求，确保目标的实现能够满足市场需求，提升客户满意度。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时限性</a:t>
            </a:r>
            <a:endParaRPr altLang="en-US" lang="zh-CN"/>
          </a:p>
        </p:txBody>
      </p:sp>
      <p:sp>
        <p:nvSpPr>
          <p:cNvPr id="10494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目标设定要有明确的时间限制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目标设定要符合实际情况，不能过于理想化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目标设定要具有可衡量性，能够量化评估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目标设定要具有挑战性，能够激发员工的积极性和创造力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目标设定的方法</a:t>
            </a:r>
            <a:endParaRPr altLang="en-US" dirty="0" lang="zh-CN"/>
          </a:p>
        </p:txBody>
      </p:sp>
      <p:sp>
        <p:nvSpPr>
          <p:cNvPr id="10494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SMART原则</a:t>
            </a:r>
            <a:endParaRPr altLang="en-US" lang="zh-CN"/>
          </a:p>
        </p:txBody>
      </p:sp>
      <p:sp>
        <p:nvSpPr>
          <p:cNvPr id="1049556" name="梯形 7"/>
          <p:cNvSpPr/>
          <p:nvPr>
            <p:custDataLst>
              <p:tags r:id="rId1"/>
            </p:custDataLst>
          </p:nvPr>
        </p:nvSpPr>
        <p:spPr>
          <a:xfrm flipV="1">
            <a:off x="838200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558" name="任意多边形: 形状 9"/>
          <p:cNvSpPr/>
          <p:nvPr>
            <p:custDataLst>
              <p:tags r:id="rId2"/>
            </p:custDataLst>
          </p:nvPr>
        </p:nvSpPr>
        <p:spPr>
          <a:xfrm>
            <a:off x="902724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560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62" name="正文"/>
          <p:cNvSpPr txBox="1"/>
          <p:nvPr>
            <p:custDataLst>
              <p:tags r:id="rId4"/>
            </p:custDataLst>
          </p:nvPr>
        </p:nvSpPr>
        <p:spPr>
          <a:xfrm>
            <a:off x="902724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Specific（明确性）：目标必须是具体的，明确指出员工需要达成的要求。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64" name="梯形 40"/>
          <p:cNvSpPr/>
          <p:nvPr>
            <p:custDataLst>
              <p:tags r:id="rId5"/>
            </p:custDataLst>
          </p:nvPr>
        </p:nvSpPr>
        <p:spPr>
          <a:xfrm flipV="1">
            <a:off x="2975408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566" name="任意多边形: 形状 41"/>
          <p:cNvSpPr/>
          <p:nvPr>
            <p:custDataLst>
              <p:tags r:id="rId6"/>
            </p:custDataLst>
          </p:nvPr>
        </p:nvSpPr>
        <p:spPr>
          <a:xfrm>
            <a:off x="3039324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568" name="矩形: 圆顶角 42"/>
          <p:cNvSpPr/>
          <p:nvPr>
            <p:custDataLst>
              <p:tags r:id="rId7"/>
            </p:custDataLst>
          </p:nvPr>
        </p:nvSpPr>
        <p:spPr>
          <a:xfrm flipH="1">
            <a:off x="2975408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70" name="正文"/>
          <p:cNvSpPr txBox="1"/>
          <p:nvPr>
            <p:custDataLst>
              <p:tags r:id="rId8"/>
            </p:custDataLst>
          </p:nvPr>
        </p:nvSpPr>
        <p:spPr>
          <a:xfrm>
            <a:off x="3039324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Measurable（可衡量性）：目标必须是可衡量的，以便于评估员工的绩效。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2" name="梯形 46"/>
          <p:cNvSpPr/>
          <p:nvPr>
            <p:custDataLst>
              <p:tags r:id="rId9"/>
            </p:custDataLst>
          </p:nvPr>
        </p:nvSpPr>
        <p:spPr>
          <a:xfrm flipV="1">
            <a:off x="5112008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574" name="任意多边形: 形状 47"/>
          <p:cNvSpPr/>
          <p:nvPr>
            <p:custDataLst>
              <p:tags r:id="rId10"/>
            </p:custDataLst>
          </p:nvPr>
        </p:nvSpPr>
        <p:spPr>
          <a:xfrm>
            <a:off x="5176532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576" name="矩形: 圆顶角 48"/>
          <p:cNvSpPr/>
          <p:nvPr>
            <p:custDataLst>
              <p:tags r:id="rId11"/>
            </p:custDataLst>
          </p:nvPr>
        </p:nvSpPr>
        <p:spPr>
          <a:xfrm flipH="1">
            <a:off x="5112008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78" name="正文"/>
          <p:cNvSpPr txBox="1"/>
          <p:nvPr>
            <p:custDataLst>
              <p:tags r:id="rId12"/>
            </p:custDataLst>
          </p:nvPr>
        </p:nvSpPr>
        <p:spPr>
          <a:xfrm>
            <a:off x="5176532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Achievable（可达成性）：目标必须是可实现的，不能过高或过低，以确保员工的积极性和动力。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80" name="梯形 52"/>
          <p:cNvSpPr/>
          <p:nvPr>
            <p:custDataLst>
              <p:tags r:id="rId13"/>
            </p:custDataLst>
          </p:nvPr>
        </p:nvSpPr>
        <p:spPr>
          <a:xfrm flipV="1">
            <a:off x="7249216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582" name="任意多边形: 形状 53"/>
          <p:cNvSpPr/>
          <p:nvPr>
            <p:custDataLst>
              <p:tags r:id="rId14"/>
            </p:custDataLst>
          </p:nvPr>
        </p:nvSpPr>
        <p:spPr>
          <a:xfrm>
            <a:off x="7313131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584" name="矩形: 圆顶角 54"/>
          <p:cNvSpPr/>
          <p:nvPr>
            <p:custDataLst>
              <p:tags r:id="rId15"/>
            </p:custDataLst>
          </p:nvPr>
        </p:nvSpPr>
        <p:spPr>
          <a:xfrm flipH="1">
            <a:off x="7249216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86" name="正文"/>
          <p:cNvSpPr txBox="1"/>
          <p:nvPr>
            <p:custDataLst>
              <p:tags r:id="rId16"/>
            </p:custDataLst>
          </p:nvPr>
        </p:nvSpPr>
        <p:spPr>
          <a:xfrm>
            <a:off x="7313131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Relevant（相关性）：目标必须与公司的整体战略和业务目标相关，以确保员工的工作与公司的整体目标保持一致。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88" name="梯形 36"/>
          <p:cNvSpPr/>
          <p:nvPr>
            <p:custDataLst>
              <p:tags r:id="rId17"/>
            </p:custDataLst>
          </p:nvPr>
        </p:nvSpPr>
        <p:spPr>
          <a:xfrm flipV="1">
            <a:off x="9386424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590" name="任意多边形: 形状 37"/>
          <p:cNvSpPr/>
          <p:nvPr>
            <p:custDataLst>
              <p:tags r:id="rId18"/>
            </p:custDataLst>
          </p:nvPr>
        </p:nvSpPr>
        <p:spPr>
          <a:xfrm>
            <a:off x="9450339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592" name="矩形: 圆顶角 43"/>
          <p:cNvSpPr/>
          <p:nvPr>
            <p:custDataLst>
              <p:tags r:id="rId19"/>
            </p:custDataLst>
          </p:nvPr>
        </p:nvSpPr>
        <p:spPr>
          <a:xfrm flipH="1">
            <a:off x="9386424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94" name="正文"/>
          <p:cNvSpPr txBox="1"/>
          <p:nvPr>
            <p:custDataLst>
              <p:tags r:id="rId20"/>
            </p:custDataLst>
          </p:nvPr>
        </p:nvSpPr>
        <p:spPr>
          <a:xfrm>
            <a:off x="9451557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Time-bound（时限性）：目标必须有一个明确的时间限制，以便于员工和领导评估进度并确保在规定的时间内达成目标。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关键结果区域</a:t>
            </a:r>
            <a:endParaRPr altLang="en-US" lang="zh-CN"/>
          </a:p>
        </p:txBody>
      </p:sp>
      <p:sp>
        <p:nvSpPr>
          <p:cNvPr id="104963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确定目标：明确企业或团队的目标，确保所有成员都理解并致力于实现这些目标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制定计划：制定详细的计划，包括时间表、资源分配和责任人等，以确保目标的实现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监控和调整：定期监控目标的进展，并根据实际情况进行调整，以确保目标的达成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评估和反馈：对目标的实现情况进行评估，并提供反馈和建议，以帮助企业或团队不断改进和提高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平衡计分卡</a:t>
            </a:r>
            <a:endParaRPr altLang="en-US" lang="zh-CN"/>
          </a:p>
        </p:txBody>
      </p:sp>
      <p:sp>
        <p:nvSpPr>
          <p:cNvPr id="10496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定义：一种综合性的绩效管理工具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特点：将长期目标与短期目标相结合，关注企业整体发展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实施步骤：明确企业战略目标、制定具体衡量指标、实施计划并持续改进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四个维度：财务、客户、内部业务过程、学习和成长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目标展开图</a:t>
            </a:r>
            <a:endParaRPr altLang="en-US" lang="zh-CN"/>
          </a:p>
        </p:txBody>
      </p:sp>
      <p:sp>
        <p:nvSpPr>
          <p:cNvPr id="10497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目标展开图的概念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目标展开图的绘制方法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目标展开图的应用场景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目标展开图的优缺点分析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目标设定中的注意事项</a:t>
            </a:r>
            <a:endParaRPr altLang="en-US" dirty="0" lang="zh-CN"/>
          </a:p>
        </p:txBody>
      </p:sp>
      <p:sp>
        <p:nvSpPr>
          <p:cNvPr id="10498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避免目标过于宽泛</a:t>
            </a:r>
            <a:endParaRPr altLang="en-US" lang="zh-CN"/>
          </a:p>
        </p:txBody>
      </p:sp>
      <p:sp>
        <p:nvSpPr>
          <p:cNvPr id="10498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考虑资源和时间限制：在设定目标时，应该充分考虑现有的资源和时间，避免设定无法实现的目标。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明确具体的目标：避免使用模糊、抽象的词汇，使用具体的、可衡量的词汇来描述目标。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目标具有可实现性：设定的目标应该基于实际情况，避免设定过于宏大或不切实际的目标。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与员工沟通并达成共识：设定的目标应该与员工进行充分的沟通，并达成共识，以确保目标的可行性和员工的认可。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确保目标的可衡量性</a:t>
            </a:r>
            <a:endParaRPr altLang="en-US" lang="zh-CN"/>
          </a:p>
        </p:txBody>
      </p:sp>
      <p:sp>
        <p:nvSpPr>
          <p:cNvPr id="10499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明确目标的具体指标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选择合适的衡量标准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考虑衡量的可行性和可靠性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及时调整和优化目标衡量标准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保持目标的灵活性</a:t>
            </a:r>
            <a:endParaRPr altLang="en-US" lang="zh-CN"/>
          </a:p>
        </p:txBody>
      </p:sp>
      <p:sp>
        <p:nvSpPr>
          <p:cNvPr id="10499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适应市场变化：目标设定应随着市场环境的变化而调整，保持一定的灵活性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考虑资源限制：目标设定应充分考虑企业现有资源和能力，避免设定过于宏大或不切实际的目标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设定可调整目标：在目标执行过程中，如遇到不可预见的问题或困难，应适时调整目标，确保目标的可实现性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鼓励创新思维：在目标设定过程中，应鼓励员工提出创新性的想法和建议，以激发员工的积极性和创造力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及时调整目标</a:t>
            </a:r>
            <a:endParaRPr altLang="en-US" lang="zh-CN"/>
          </a:p>
        </p:txBody>
      </p:sp>
      <p:sp>
        <p:nvSpPr>
          <p:cNvPr id="10500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目标设定需符合实际，避免过高或过低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目标设定需具备可衡量性，便于评估和考核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目标设定需具备可达成性，避免过于困难或容易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目标设定需具备灵活性，能够根据实际情况及时调整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目标设定对企业管理的意义</a:t>
            </a:r>
            <a:endParaRPr altLang="en-US" dirty="0" lang="zh-CN"/>
          </a:p>
        </p:txBody>
      </p:sp>
      <p:sp>
        <p:nvSpPr>
          <p:cNvPr id="1050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提高企业战略执行力</a:t>
            </a:r>
            <a:endParaRPr altLang="en-US" lang="zh-CN"/>
          </a:p>
        </p:txBody>
      </p:sp>
      <p:sp>
        <p:nvSpPr>
          <p:cNvPr id="10501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目标设定有助于明确企业战略方向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目标设定能够激发员工的积极性和创造力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目标设定有助于提高企业的整体绩效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目标设定有助于增强企业的市场竞争力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促进企业内部沟通</a:t>
            </a:r>
            <a:endParaRPr altLang="en-US" lang="zh-CN"/>
          </a:p>
        </p:txBody>
      </p:sp>
      <p:sp>
        <p:nvSpPr>
          <p:cNvPr id="105023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目标设定有助于明确企业愿景和使命，使员工更加了解企业的战略方向。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目标设定可以促进企业内部各个部门之间的协作和沟通，形成合力。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目标设定有助于员工之间的交流和合作，提高工作效率和质量。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目标设定可以激发员工的积极性和创造力，增强企业的凝聚力和向心力。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帮助企业评估绩效</a:t>
            </a:r>
            <a:endParaRPr altLang="en-US" lang="zh-CN"/>
          </a:p>
        </p:txBody>
      </p:sp>
      <p:sp>
        <p:nvSpPr>
          <p:cNvPr id="10502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目标设定为企业提供明确的方向和目标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目标设定有助于企业评估员工绩效和团队绩效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目标设定有助于企业评估业务绩效和整体绩效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目标设定有助于企业及时调整战略和业务方向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推动企业持续改进</a:t>
            </a:r>
            <a:endParaRPr altLang="en-US" lang="zh-CN"/>
          </a:p>
        </p:txBody>
      </p:sp>
      <p:sp>
        <p:nvSpPr>
          <p:cNvPr id="10503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目标设定是企业发展的方向指引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目标设定能够激发员工的积极性和创造力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目标设定有助于企业提高管理效率和降低成本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目标设定有助于企业实现长期稳定的发展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4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总结目标设定在企业管理中的重要性</a:t>
            </a:r>
            <a:endParaRPr altLang="en-US" lang="zh-CN"/>
          </a:p>
        </p:txBody>
      </p:sp>
      <p:sp>
        <p:nvSpPr>
          <p:cNvPr id="10504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明确企业方向，引导组织发展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促进企业战略目标的实现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帮助企业持续改进，不断创新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激发员工积极性，提高工作效率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展望未来目标设定的发展趋势</a:t>
            </a:r>
            <a:endParaRPr altLang="en-US" lang="zh-CN"/>
          </a:p>
        </p:txBody>
      </p:sp>
      <p:sp>
        <p:nvSpPr>
          <p:cNvPr id="10505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更加注重战略性：未来的目标设定将更加注重与企业的战略规划相结合，以实现长期发展。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更加个性化：随着消费者需求的多样化，企业需要更加个性化地设定目标，以满足不同客户的需求。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更加注重社会责任：未来的目标设定将更加注重企业的社会责任，以实现可持续发展。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更加注重数据驱动：未来的目标设定将更加注重数据驱动，通过数据分析来制定更加科学合理的目标。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0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60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4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4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4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4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4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4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4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4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5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3_4*l_h_a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3_4*l_h_f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7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41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2023-12-19T12:16:22Z</dcterms:created>
  <dcterms:modified xsi:type="dcterms:W3CDTF">2023-12-19T12:16:22Z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43fec2832483497da4dc3379decc9998_21</vt:lpwstr>
  </property>
</Properties>
</file>