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04" r:id="rId1"/>
    <p:sldMasterId id="2147484941" r:id="rId2"/>
  </p:sldMasterIdLst>
  <p:notesMasterIdLst>
    <p:notesMasterId r:id="rId3"/>
  </p:notesMasterIdLst>
  <p:sldIdLst>
    <p:sldId id="836" r:id="rId4"/>
    <p:sldId id="841" r:id="rId5"/>
    <p:sldId id="846" r:id="rId6"/>
    <p:sldId id="850" r:id="rId7"/>
    <p:sldId id="853" r:id="rId8"/>
    <p:sldId id="856" r:id="rId9"/>
    <p:sldId id="860" r:id="rId10"/>
    <p:sldId id="864" r:id="rId11"/>
    <p:sldId id="867" r:id="rId12"/>
    <p:sldId id="870" r:id="rId13"/>
    <p:sldId id="874" r:id="rId14"/>
    <p:sldId id="878" r:id="rId15"/>
    <p:sldId id="881" r:id="rId16"/>
    <p:sldId id="884" r:id="rId17"/>
    <p:sldId id="887" r:id="rId18"/>
    <p:sldId id="891" r:id="rId19"/>
    <p:sldId id="895" r:id="rId20"/>
    <p:sldId id="898" r:id="rId21"/>
    <p:sldId id="901" r:id="rId22"/>
    <p:sldId id="904" r:id="rId23"/>
    <p:sldId id="908" r:id="rId24"/>
    <p:sldId id="912" r:id="rId25"/>
    <p:sldId id="915" r:id="rId26"/>
    <p:sldId id="918" r:id="rId27"/>
    <p:sldId id="922" r:id="rId28"/>
    <p:sldId id="926" r:id="rId29"/>
    <p:sldId id="929" r:id="rId30"/>
    <p:sldId id="932" r:id="rId31"/>
    <p:sldId id="93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05" r:id="rId1"/>
    <p:sldLayoutId id="2147484906" r:id="rId2"/>
    <p:sldLayoutId id="2147484907" r:id="rId3"/>
    <p:sldLayoutId id="2147484908" r:id="rId4"/>
    <p:sldLayoutId id="2147484909" r:id="rId5"/>
    <p:sldLayoutId id="2147484910" r:id="rId6"/>
    <p:sldLayoutId id="2147484911" r:id="rId7"/>
    <p:sldLayoutId id="2147484912" r:id="rId8"/>
    <p:sldLayoutId id="2147484913" r:id="rId9"/>
    <p:sldLayoutId id="2147484914" r:id="rId10"/>
    <p:sldLayoutId id="21474849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942" r:id="rId1"/>
    <p:sldLayoutId id="2147484943" r:id="rId2"/>
    <p:sldLayoutId id="2147484944" r:id="rId3"/>
    <p:sldLayoutId id="2147484945" r:id="rId4"/>
    <p:sldLayoutId id="2147484946" r:id="rId5"/>
    <p:sldLayoutId id="2147484947" r:id="rId6"/>
    <p:sldLayoutId id="2147484948" r:id="rId7"/>
    <p:sldLayoutId id="2147484949" r:id="rId8"/>
    <p:sldLayoutId id="2147484950" r:id="rId9"/>
    <p:sldLayoutId id="2147484951" r:id="rId10"/>
    <p:sldLayoutId id="21474849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珠宝与奢侈品行业：2024年投资机会与市场趋势分析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珠宝与奢侈品行业概述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2024年珠宝与奢侈品行业投资机会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珠宝与奢侈品市场趋势分析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珠宝与奢侈品品牌营销策略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珠宝与奢侈品行业挑战与机遇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珠宝与奢侈品行业未来展望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珠宝与奢侈品行业概述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行业特点：高价值、高利润、高附加值，品牌和品质是行业的核心竞争力。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行业发展趋势：随着全球经济的复苏和新兴市场的崛起，珠宝与奢侈品行业将继续保持稳定增长，数字化和个性化将成为行业发展的重要趋势。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珠宝与奢侈品行业的定义：指生产和销售高端、昂贵、稀有的商品或服务的行业，包括珠宝、手表、皮具、时装等。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行业分类：根据产品类型、品牌定位和消费群体等因素，可以将珠宝与奢侈品行业细分为多个子行业，如高端珠宝、时尚手表、高端皮具等。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全球珠宝与奢侈品市场规模持续增长，预计2024年将达到XXXX亿美元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中国市场成为全球珠宝与奢侈品行业的重要增长引擎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线上销售渠道的崛起为珠宝与奢侈品行业带来新的增长点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高端定制和个性化服务成为珠宝与奢侈品行业的趋势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可持续性与社会责任：随着消费者对环境和社会问题的关注度提高，珠宝与奢侈品行业将更加注重可持续性和社会责任。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数字化转型：随着科技的发展，珠宝与奢侈品行业将加速数字化转型，提升消费者购物体验。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个性化与定制化：随着消费者需求的多样化，珠宝与奢侈品行业将更加注重个性化与定制化服务，满足消费者独特需求。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全球市场竞争格局：珠宝与奢侈品行业的市场竞争将日趋激烈，品牌和商家将需要不断提升自身竞争力，拓展市场份额。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2024年珠宝与奢侈品行业投资机会</a:t>
            </a:r>
            <a:endParaRPr altLang="en-US" lang="zh-CN"/>
          </a:p>
        </p:txBody>
      </p:sp>
      <p:sp>
        <p:nvSpPr>
          <p:cNvPr id="10490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投资领域与方向</a:t>
            </a:r>
            <a:endParaRPr altLang="en-US" lang="zh-CN"/>
          </a:p>
        </p:txBody>
      </p:sp>
      <p:sp>
        <p:nvSpPr>
          <p:cNvPr id="104909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投资策略：分散投资、长期持有、关注市场动态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投资方向：定制化、个性化、高端化产品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投资领域：钻石、彩宝、翡翠等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珠宝与奢侈品行业的投资机会概述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投资价值分析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品牌优势：知名品牌在市场上的竞争力更强，具有较高的投资价值。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市场需求增长：随着全球经济的复苏，奢侈品市场将迎来更大的发展空间。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创新设计：新锐设计师的作品受到市场的追捧，具有较大的投资潜力。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优质供应链：稳定的供应链体系能够保证产品的品质和供应量，为投资者提供保障。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供应链风险：依赖少数供应商或地区可能增加供应链中断的风险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市场竞争：珠宝与奢侈品行业竞争激烈，新进入者可能对现有企业构成威胁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消费者需求变化：市场需求变化快速，企业需密切关注消费者偏好和趋势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法律法规：遵守相关法律法规，确保合规经营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珠宝与奢侈品市场趋势分析</a:t>
            </a:r>
            <a:endParaRPr altLang="en-US" lang="zh-CN"/>
          </a:p>
        </p:txBody>
      </p:sp>
      <p:sp>
        <p:nvSpPr>
          <p:cNvPr id="10492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消费趋势变化</a:t>
            </a:r>
            <a:endParaRPr altLang="en-US" lang="zh-CN"/>
          </a:p>
        </p:txBody>
      </p:sp>
      <p:sp>
        <p:nvSpPr>
          <p:cNvPr id="104931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消费者年轻化：随着社交媒体的普及，越来越多的年轻人开始关注珠宝与奢侈品，成为消费主力军。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品质与个性化需求：消费者对珠宝与奢侈品的品质和个性化需求越来越高，定制化、限量版产品受到追捧。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线上线下融合：线上购买与线下体验相结合，成为珠宝与奢侈品消费的新趋势。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可持续性与社会责任：消费者对珠宝与奢侈品的可持续性和社会责任越来越关注，品牌需要关注环保和社会公益。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技术创新驱动</a:t>
            </a:r>
            <a:endParaRPr altLang="en-US" lang="zh-CN"/>
          </a:p>
        </p:txBody>
      </p:sp>
      <p:sp>
        <p:nvSpPr>
          <p:cNvPr id="104936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数字化转型：利用大数据、人工智能等技术提升供应链管理效率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可持续发展：环保理念在珠宝与奢侈品行业的广泛应用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定制化服务：满足消费者个性化需求的定制珠宝与奢侈品市场兴起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跨界合作：与其他产业领域的合作创新，如艺术、时尚等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41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珠宝与奢侈品行业的市场规模持续增长，竞争日益激烈。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品牌之间的差异化竞争成为关键，品质和品牌形象成为消费者选择的重要因素。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线上销售渠道的崛起加速了市场竞争，品牌需要不断创新以适应消费者需求。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跨界合作成为市场竞争的新趋势，品牌通过合作拓展市场，提高品牌影响力。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4946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行业监管政策的变化及其影响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国内外政策法规对比分析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政策法规对珠宝与奢侈品行业的影响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税收政策对市场趋势的影响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珠宝与奢侈品品牌营销策略</a:t>
            </a:r>
            <a:endParaRPr altLang="en-US" lang="zh-CN"/>
          </a:p>
        </p:txBody>
      </p:sp>
      <p:sp>
        <p:nvSpPr>
          <p:cNvPr id="10495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品牌定位与传播</a:t>
            </a:r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品牌定位：针对目标消费群体，强调品牌的核心价值和特色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传播策略：利用多元化的传播渠道，如广告、公关、内容营销等，提高品牌知名度和美誉度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品牌合作：与其他知名品牌或意见领袖进行跨界合作，提升品牌影响力和话题度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数字营销：利用大数据和社交媒体等工具，精准推送广告和营销内容，提高转化率和用户粘性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产品创新与差异化</a:t>
            </a:r>
            <a:endParaRPr altLang="en-US" lang="zh-CN"/>
          </a:p>
        </p:txBody>
      </p:sp>
      <p:sp>
        <p:nvSpPr>
          <p:cNvPr id="104962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珠宝与奢侈品品牌需要不断推出新产品，以满足消费者对新鲜感和个性化的需求。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品牌可以通过与设计师、艺术家等合作，打造独特的设计风格，提高产品的辨识度。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珠宝与奢侈品品牌可以通过技术创新，将传统工艺与现代科技相结合，创造出更具竞争力的产品。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品牌可以通过限量版、定制化等方式，提供个性化的服务，满足消费者的个性化需求。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线上线下融合营销</a:t>
            </a:r>
            <a:endParaRPr altLang="en-US" lang="zh-CN"/>
          </a:p>
        </p:txBody>
      </p:sp>
      <p:sp>
        <p:nvSpPr>
          <p:cNvPr id="10496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珠宝与奢侈品品牌通过线上平台展示产品，吸引潜在客户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利用社交媒体等线上渠道，与消费者互动，提高品牌知名度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通过线下实体店提供优质购物体验，增强客户忠诚度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结合线上线下的数据，精准定位目标客户，实现个性化营销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客户关系管理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建立长期关系：通过提供优质的产品和服务，与客户建立长期稳定的合作关系。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客户沟通：通过多种渠道与客户保持沟通，及时了解客户需求变化，提高客户满意度。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客户忠诚度：通过提供优质的产品和服务，提高客户忠诚度，增加客户复购率。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客户数据收集：收集并分析客户数据，了解客户需求和偏好，提供个性化服务。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珠宝与奢侈品行业挑战与机遇</a:t>
            </a:r>
            <a:endParaRPr altLang="en-US" lang="zh-CN"/>
          </a:p>
        </p:txBody>
      </p:sp>
      <p:sp>
        <p:nvSpPr>
          <p:cNvPr id="10498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846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市场竞争激烈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50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供应链管理与成本控制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54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消费者需求多变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58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品牌形象与口碑维护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行业发展的机遇</a:t>
            </a:r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数字化转型：利用大数据、人工智能等技术提升运营效率和客户体验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可持续性：关注环保和社会责任，满足消费者对可持续产品的需求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高端化与个性化：提供定制化、个性化产品，满足消费者追求独特性的心理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跨界合作：与其他产业合作，拓展业务范围和市场影响力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企业应对策略建议</a:t>
            </a:r>
            <a:endParaRPr altLang="en-US" lang="zh-CN"/>
          </a:p>
        </p:txBody>
      </p:sp>
      <p:sp>
        <p:nvSpPr>
          <p:cNvPr id="104993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创新产品和服务：不断推出符合市场需求的新品，提供个性化定制服务，提升品牌形象和竞争力。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优化供应链管理：加强与供应商的合作，提高采购效率，降低成本，确保产品质量和供应链的稳定性。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拓展销售渠道：利用线上平台和社交媒体等渠道，扩大品牌知名度和市场份额，实现线上线下融合发展。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提升品牌价值和品牌形象：注重品牌建设和品牌形象的塑造，提高品牌知名度和美誉度，增强消费者忠诚度和信任度。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珠宝与奢侈品行业未来展望</a:t>
            </a:r>
            <a:endParaRPr altLang="en-US" lang="zh-CN"/>
          </a:p>
        </p:txBody>
      </p:sp>
      <p:sp>
        <p:nvSpPr>
          <p:cNvPr id="10499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5003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数字化转型加速：随着科技的进步，珠宝与奢侈品行业将更加注重线上销售和数字化营销，提升客户体验。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可持续发展成为主流：消费者对环保和可持续发展的关注度不断提高，珠宝与奢侈品品牌将更加注重环保和社会责任。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个性化需求驱动创新：随着消费者对个性化需求的增加，珠宝与奢侈品品牌将不断创新，推出定制化产品满足消费者需求。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跨界合作成为新常态：珠宝与奢侈品品牌将与不同领域的企业进行合作，拓展业务范围，提升品牌影响力。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技术创新方向展望</a:t>
            </a:r>
            <a:endParaRPr altLang="en-US" lang="zh-CN"/>
          </a:p>
        </p:txBody>
      </p:sp>
      <p:sp>
        <p:nvSpPr>
          <p:cNvPr id="10500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数字化转型：利用大数据、人工智能等技术提升供应链管理效率和客户体验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可持续发展：关注环保和社会责任，推广可持续生产方式和绿色消费理念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定制化服务：满足消费者个性化需求，提供定制化设计和专属体验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跨界合作：与其他产业领域进行合作，拓展业务范围和市场空间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可持续发展战略探讨</a:t>
            </a:r>
            <a:endParaRPr altLang="en-US" lang="zh-CN"/>
          </a:p>
        </p:txBody>
      </p:sp>
      <p:sp>
        <p:nvSpPr>
          <p:cNvPr id="105013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未来几年，珠宝与奢侈品行业将加大对可再生能源和低碳技术的投资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珠宝与奢侈品行业将更加注重可持续发展，以降低对环境的影响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可持续发展战略将推动珠宝与奢侈品行业实现更加环保的生产方式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可持续发展战略将促进珠宝与奢侈品行业与环保组织的合作，共同推动行业的可持续发展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8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4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2024-01-03T09:22:40Z</dcterms:created>
  <dcterms:modified xsi:type="dcterms:W3CDTF">2024-01-03T09:22:40Z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3cc02d412fd04a318a4eb685220feda9_21</vt:lpwstr>
  </property>
</Properties>
</file>