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6"/>
  </p:notesMasterIdLst>
  <p:sldIdLst>
    <p:sldId id="256" r:id="rId2"/>
    <p:sldId id="529" r:id="rId3"/>
    <p:sldId id="530" r:id="rId4"/>
    <p:sldId id="363" r:id="rId5"/>
    <p:sldId id="537" r:id="rId6"/>
    <p:sldId id="538" r:id="rId7"/>
    <p:sldId id="510" r:id="rId8"/>
    <p:sldId id="541" r:id="rId9"/>
    <p:sldId id="555" r:id="rId10"/>
    <p:sldId id="556" r:id="rId11"/>
    <p:sldId id="557" r:id="rId12"/>
    <p:sldId id="542" r:id="rId13"/>
    <p:sldId id="543" r:id="rId14"/>
    <p:sldId id="544" r:id="rId15"/>
    <p:sldId id="545" r:id="rId16"/>
    <p:sldId id="546" r:id="rId17"/>
    <p:sldId id="551" r:id="rId18"/>
    <p:sldId id="552" r:id="rId19"/>
    <p:sldId id="553" r:id="rId20"/>
    <p:sldId id="554" r:id="rId21"/>
    <p:sldId id="539" r:id="rId22"/>
    <p:sldId id="368" r:id="rId23"/>
    <p:sldId id="550" r:id="rId24"/>
    <p:sldId id="260"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微软雅黑" panose="020B0503020204020204" pitchFamily="34" charset="-122"/>
      <p:regular r:id="rId31"/>
      <p:bold r:id="rId32"/>
    </p:embeddedFont>
    <p:embeddedFont>
      <p:font typeface="方正兰亭粗黑简体" panose="02010600030101010101" charset="-122"/>
      <p:regular r:id="rId33"/>
    </p:embeddedFont>
    <p:embeddedFont>
      <p:font typeface="方正兰亭准黑_GBK" panose="02010600030101010101" charset="-122"/>
      <p:regular r:id="rId34"/>
    </p:embeddedFont>
    <p:embeddedFont>
      <p:font typeface="方正兰亭黑简体" panose="02010600030101010101" charset="-122"/>
      <p:regular r:id="rId35"/>
    </p:embeddedFont>
    <p:embeddedFont>
      <p:font typeface="方正小标宋_GBK" panose="02010600030101010101" charset="-122"/>
      <p:regular r:id="rId3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0000"/>
    <a:srgbClr val="839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1" d="100"/>
          <a:sy n="61" d="100"/>
        </p:scale>
        <p:origin x="102" y="8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2023/9/28 Thursday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2684463"/>
            <a:ext cx="12192000" cy="2706687"/>
          </a:xfrm>
          <a:blipFill>
            <a:blip r:embed="rId2"/>
            <a:stretch>
              <a:fillRect t="-28173" b="-27999"/>
            </a:stretch>
          </a:blipFill>
        </p:spPr>
        <p:txBody>
          <a:bodyPr/>
          <a:lstStyle/>
          <a:p>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2023/9/28 Thursday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6"/>
          <p:cNvPicPr>
            <a:picLocks noChangeAspect="1"/>
          </p:cNvPicPr>
          <p:nvPr/>
        </p:nvPicPr>
        <p:blipFill>
          <a:blip r:embed="rId2"/>
          <a:srcRect t="15883" b="862"/>
          <a:stretch>
            <a:fillRect/>
          </a:stretch>
        </p:blipFill>
        <p:spPr>
          <a:xfrm>
            <a:off x="635" y="635"/>
            <a:ext cx="12192000" cy="6856730"/>
          </a:xfrm>
          <a:prstGeom prst="rect">
            <a:avLst/>
          </a:prstGeom>
        </p:spPr>
      </p:pic>
      <p:grpSp>
        <p:nvGrpSpPr>
          <p:cNvPr id="31" name="组合 30"/>
          <p:cNvGrpSpPr/>
          <p:nvPr/>
        </p:nvGrpSpPr>
        <p:grpSpPr>
          <a:xfrm>
            <a:off x="-635" y="-313690"/>
            <a:ext cx="12192000" cy="7524750"/>
            <a:chOff x="0" y="-494"/>
            <a:chExt cx="19200" cy="11850"/>
          </a:xfrm>
        </p:grpSpPr>
        <p:pic>
          <p:nvPicPr>
            <p:cNvPr id="22" name="图片 21" descr="timg"/>
            <p:cNvPicPr>
              <a:picLocks noChangeAspect="1"/>
            </p:cNvPicPr>
            <p:nvPr/>
          </p:nvPicPr>
          <p:blipFill>
            <a:blip r:embed="rId3"/>
            <a:stretch>
              <a:fillRect/>
            </a:stretch>
          </p:blipFill>
          <p:spPr>
            <a:xfrm>
              <a:off x="0" y="-1"/>
              <a:ext cx="19200" cy="10801"/>
            </a:xfrm>
            <a:prstGeom prst="rect">
              <a:avLst/>
            </a:prstGeom>
          </p:spPr>
        </p:pic>
        <p:grpSp>
          <p:nvGrpSpPr>
            <p:cNvPr id="25" name="组合 24"/>
            <p:cNvGrpSpPr/>
            <p:nvPr/>
          </p:nvGrpSpPr>
          <p:grpSpPr>
            <a:xfrm>
              <a:off x="1" y="0"/>
              <a:ext cx="13660" cy="10800"/>
              <a:chOff x="1" y="0"/>
              <a:chExt cx="13660" cy="10800"/>
            </a:xfrm>
          </p:grpSpPr>
          <p:sp>
            <p:nvSpPr>
              <p:cNvPr id="23" name="矩形 22"/>
              <p:cNvSpPr/>
              <p:nvPr/>
            </p:nvSpPr>
            <p:spPr>
              <a:xfrm>
                <a:off x="1" y="0"/>
                <a:ext cx="9106" cy="10801"/>
              </a:xfrm>
              <a:prstGeom prst="rect">
                <a:avLst/>
              </a:prstGeom>
              <a:solidFill>
                <a:srgbClr val="C0000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5984" y="3123"/>
                <a:ext cx="10800" cy="4555"/>
              </a:xfrm>
              <a:prstGeom prst="triangle">
                <a:avLst/>
              </a:prstGeom>
              <a:solidFill>
                <a:srgbClr val="C0000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任意多边形 26"/>
            <p:cNvSpPr/>
            <p:nvPr/>
          </p:nvSpPr>
          <p:spPr>
            <a:xfrm>
              <a:off x="9244" y="-404"/>
              <a:ext cx="4958" cy="11640"/>
            </a:xfrm>
            <a:custGeom>
              <a:avLst/>
              <a:gdLst>
                <a:gd name="connisteX0" fmla="*/ 0 w 2876550"/>
                <a:gd name="connsiteY0" fmla="*/ 0 h 6870065"/>
                <a:gd name="connisteX1" fmla="*/ 2876550 w 2876550"/>
                <a:gd name="connsiteY1" fmla="*/ 3427095 h 6870065"/>
                <a:gd name="connisteX2" fmla="*/ 0 w 2876550"/>
                <a:gd name="connsiteY2" fmla="*/ 6870065 h 6870065"/>
              </a:gdLst>
              <a:ahLst/>
              <a:cxnLst>
                <a:cxn ang="0">
                  <a:pos x="connisteX0" y="connsiteY0"/>
                </a:cxn>
                <a:cxn ang="0">
                  <a:pos x="connisteX1" y="connsiteY1"/>
                </a:cxn>
                <a:cxn ang="0">
                  <a:pos x="connisteX2" y="connsiteY2"/>
                </a:cxn>
              </a:cxnLst>
              <a:rect l="l" t="t" r="r" b="b"/>
              <a:pathLst>
                <a:path w="2876550" h="6870065">
                  <a:moveTo>
                    <a:pt x="0" y="0"/>
                  </a:moveTo>
                  <a:lnTo>
                    <a:pt x="2876550" y="3427095"/>
                  </a:lnTo>
                  <a:lnTo>
                    <a:pt x="0" y="6870065"/>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10121" y="-494"/>
              <a:ext cx="5021" cy="11850"/>
            </a:xfrm>
            <a:custGeom>
              <a:avLst/>
              <a:gdLst>
                <a:gd name="connisteX0" fmla="*/ 0 w 2876550"/>
                <a:gd name="connsiteY0" fmla="*/ 0 h 6870065"/>
                <a:gd name="connisteX1" fmla="*/ 2876550 w 2876550"/>
                <a:gd name="connsiteY1" fmla="*/ 3427095 h 6870065"/>
                <a:gd name="connisteX2" fmla="*/ 0 w 2876550"/>
                <a:gd name="connsiteY2" fmla="*/ 6870065 h 6870065"/>
              </a:gdLst>
              <a:ahLst/>
              <a:cxnLst>
                <a:cxn ang="0">
                  <a:pos x="connisteX0" y="connsiteY0"/>
                </a:cxn>
                <a:cxn ang="0">
                  <a:pos x="connisteX1" y="connsiteY1"/>
                </a:cxn>
                <a:cxn ang="0">
                  <a:pos x="connisteX2" y="connsiteY2"/>
                </a:cxn>
              </a:cxnLst>
              <a:rect l="l" t="t" r="r" b="b"/>
              <a:pathLst>
                <a:path w="2876550" h="6870065">
                  <a:moveTo>
                    <a:pt x="0" y="0"/>
                  </a:moveTo>
                  <a:lnTo>
                    <a:pt x="2876550" y="3427095"/>
                  </a:lnTo>
                  <a:lnTo>
                    <a:pt x="0" y="6870065"/>
                  </a:lnTo>
                </a:path>
              </a:pathLst>
            </a:custGeom>
            <a:noFill/>
            <a:ln w="63500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4" name="图片 33" descr="未标题-1-02"/>
          <p:cNvPicPr>
            <a:picLocks noChangeAspect="1"/>
          </p:cNvPicPr>
          <p:nvPr/>
        </p:nvPicPr>
        <p:blipFill>
          <a:blip r:embed="rId4"/>
          <a:stretch>
            <a:fillRect/>
          </a:stretch>
        </p:blipFill>
        <p:spPr>
          <a:xfrm>
            <a:off x="7454900" y="635"/>
            <a:ext cx="2447290" cy="1935480"/>
          </a:xfrm>
          <a:prstGeom prst="rect">
            <a:avLst/>
          </a:prstGeom>
        </p:spPr>
      </p:pic>
      <p:sp>
        <p:nvSpPr>
          <p:cNvPr id="5122" name="文本框 5"/>
          <p:cNvSpPr txBox="1"/>
          <p:nvPr/>
        </p:nvSpPr>
        <p:spPr>
          <a:xfrm>
            <a:off x="913765" y="2498090"/>
            <a:ext cx="5921375" cy="1106805"/>
          </a:xfrm>
          <a:prstGeom prst="rect">
            <a:avLst/>
          </a:prstGeom>
          <a:noFill/>
          <a:ln w="9525">
            <a:noFill/>
          </a:ln>
        </p:spPr>
        <p:txBody>
          <a:bodyPr wrap="square" anchor="t">
            <a:spAutoFit/>
          </a:bodyPr>
          <a:lstStyle/>
          <a:p>
            <a:pPr algn="l">
              <a:lnSpc>
                <a:spcPct val="110000"/>
              </a:lnSpc>
              <a:spcBef>
                <a:spcPts val="0"/>
              </a:spcBef>
              <a:spcAft>
                <a:spcPts val="0"/>
              </a:spcAft>
            </a:pPr>
            <a:r>
              <a:rPr lang="zh-CN" altLang="en-US" sz="6000" b="1" dirty="0">
                <a:solidFill>
                  <a:schemeClr val="bg1"/>
                </a:solidFill>
                <a:latin typeface="微软雅黑" panose="020B0503020204020204" charset="-122"/>
                <a:ea typeface="微软雅黑" panose="020B0503020204020204" charset="-122"/>
                <a:cs typeface="微软雅黑" panose="020B0503020204020204" charset="-122"/>
              </a:rPr>
              <a:t>房博会活动方案</a:t>
            </a:r>
          </a:p>
        </p:txBody>
      </p:sp>
      <p:sp>
        <p:nvSpPr>
          <p:cNvPr id="3" name="文本框 2"/>
          <p:cNvSpPr txBox="1"/>
          <p:nvPr/>
        </p:nvSpPr>
        <p:spPr>
          <a:xfrm>
            <a:off x="969645" y="4479290"/>
            <a:ext cx="3733165" cy="337185"/>
          </a:xfrm>
          <a:prstGeom prst="rect">
            <a:avLst/>
          </a:prstGeom>
          <a:noFill/>
        </p:spPr>
        <p:txBody>
          <a:bodyPr wrap="square" rtlCol="0" anchor="t">
            <a:spAutoFit/>
          </a:bodyPr>
          <a:lstStyle/>
          <a:p>
            <a:pPr algn="l"/>
            <a:r>
              <a:rPr lang="en-US" altLang="zh-CN" sz="1600" dirty="0">
                <a:solidFill>
                  <a:schemeClr val="bg1"/>
                </a:solidFill>
                <a:latin typeface="方正兰亭准黑_GBK" panose="02000000000000000000" charset="-122"/>
                <a:ea typeface="方正兰亭准黑_GBK" panose="02000000000000000000" charset="-122"/>
                <a:cs typeface="方正兰亭粗黑简体" panose="02000000000000000000" charset="-122"/>
                <a:sym typeface="+mn-ea"/>
              </a:rPr>
              <a:t>PROGRAMME OF ACTIVITIES</a:t>
            </a:r>
          </a:p>
        </p:txBody>
      </p:sp>
      <p:sp>
        <p:nvSpPr>
          <p:cNvPr id="9" name="文本框 8"/>
          <p:cNvSpPr txBox="1"/>
          <p:nvPr/>
        </p:nvSpPr>
        <p:spPr>
          <a:xfrm>
            <a:off x="508635" y="5959475"/>
            <a:ext cx="1918335" cy="306705"/>
          </a:xfrm>
          <a:prstGeom prst="rect">
            <a:avLst/>
          </a:prstGeom>
          <a:noFill/>
        </p:spPr>
        <p:txBody>
          <a:bodyPr wrap="square" rtlCol="0" anchor="t">
            <a:spAutoFit/>
          </a:bodyPr>
          <a:lstStyle/>
          <a:p>
            <a:pPr algn="dist"/>
            <a:r>
              <a:rPr lang="en-US" altLang="zh-CN" sz="1400" dirty="0">
                <a:solidFill>
                  <a:schemeClr val="bg1"/>
                </a:solidFill>
                <a:latin typeface="方正兰亭准黑_GBK" panose="02000000000000000000" charset="-122"/>
                <a:ea typeface="方正兰亭准黑_GBK" panose="02000000000000000000" charset="-122"/>
                <a:cs typeface="方正兰亭粗黑简体" panose="02000000000000000000" charset="-122"/>
                <a:sym typeface="+mn-ea"/>
              </a:rPr>
              <a:t>2020.11.20</a:t>
            </a:r>
          </a:p>
        </p:txBody>
      </p:sp>
      <p:cxnSp>
        <p:nvCxnSpPr>
          <p:cNvPr id="11" name="直接连接符 10"/>
          <p:cNvCxnSpPr/>
          <p:nvPr/>
        </p:nvCxnSpPr>
        <p:spPr>
          <a:xfrm>
            <a:off x="1053465" y="4392930"/>
            <a:ext cx="3240000" cy="12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文本框 5"/>
          <p:cNvSpPr txBox="1"/>
          <p:nvPr/>
        </p:nvSpPr>
        <p:spPr>
          <a:xfrm>
            <a:off x="921385" y="3648075"/>
            <a:ext cx="5913120" cy="565150"/>
          </a:xfrm>
          <a:prstGeom prst="rect">
            <a:avLst/>
          </a:prstGeom>
          <a:noFill/>
          <a:ln w="9525">
            <a:noFill/>
          </a:ln>
        </p:spPr>
        <p:txBody>
          <a:bodyPr wrap="square" anchor="t">
            <a:spAutoFit/>
          </a:bodyPr>
          <a:lstStyle/>
          <a:p>
            <a:pPr algn="l">
              <a:lnSpc>
                <a:spcPct val="110000"/>
              </a:lnSpc>
              <a:spcBef>
                <a:spcPts val="0"/>
              </a:spcBef>
              <a:spcAft>
                <a:spcPts val="0"/>
              </a:spcAft>
            </a:pPr>
            <a:r>
              <a:rPr lang="en-US" sz="2800" b="1" smtClean="0">
                <a:solidFill>
                  <a:schemeClr val="bg1"/>
                </a:solidFill>
                <a:latin typeface="微软雅黑" panose="020B0503020204020204" charset="-122"/>
                <a:ea typeface="微软雅黑" panose="020B0503020204020204" charset="-122"/>
                <a:cs typeface="微软雅黑" panose="020B0503020204020204" charset="-122"/>
              </a:rPr>
              <a:t>2020</a:t>
            </a:r>
            <a:r>
              <a:rPr lang="zh-CN" altLang="en-US" sz="2800" b="1" dirty="0" smtClean="0">
                <a:solidFill>
                  <a:schemeClr val="bg1"/>
                </a:solidFill>
                <a:latin typeface="微软雅黑" panose="020B0503020204020204" charset="-122"/>
                <a:ea typeface="微软雅黑" panose="020B0503020204020204" charset="-122"/>
                <a:cs typeface="微软雅黑" panose="020B0503020204020204" charset="-122"/>
              </a:rPr>
              <a:t>年</a:t>
            </a:r>
            <a:r>
              <a:rPr lang="en-US" sz="2800" b="1" dirty="0">
                <a:solidFill>
                  <a:schemeClr val="bg1"/>
                </a:solidFill>
                <a:latin typeface="微软雅黑" panose="020B0503020204020204" charset="-122"/>
                <a:ea typeface="微软雅黑" panose="020B0503020204020204" charset="-122"/>
                <a:cs typeface="微软雅黑" panose="020B0503020204020204" charset="-122"/>
              </a:rPr>
              <a:t>12</a:t>
            </a:r>
            <a:r>
              <a:rPr lang="zh-CN" altLang="en-US" sz="2800" b="1" dirty="0">
                <a:solidFill>
                  <a:schemeClr val="bg1"/>
                </a:solidFill>
                <a:latin typeface="微软雅黑" panose="020B0503020204020204" charset="-122"/>
                <a:ea typeface="微软雅黑" panose="020B0503020204020204" charset="-122"/>
                <a:cs typeface="微软雅黑" panose="020B0503020204020204" charset="-122"/>
              </a:rPr>
              <a:t>月</a:t>
            </a:r>
            <a:r>
              <a:rPr lang="en-US" sz="2800" b="1" dirty="0">
                <a:solidFill>
                  <a:schemeClr val="bg1"/>
                </a:solidFill>
                <a:latin typeface="微软雅黑" panose="020B0503020204020204" charset="-122"/>
                <a:ea typeface="微软雅黑" panose="020B0503020204020204" charset="-122"/>
                <a:cs typeface="微软雅黑" panose="020B0503020204020204" charset="-122"/>
              </a:rPr>
              <a:t>4</a:t>
            </a:r>
            <a:r>
              <a:rPr lang="zh-CN" altLang="en-US" sz="2800" b="1" dirty="0">
                <a:solidFill>
                  <a:schemeClr val="bg1"/>
                </a:solidFill>
                <a:latin typeface="微软雅黑" panose="020B0503020204020204" charset="-122"/>
                <a:ea typeface="微软雅黑" panose="020B0503020204020204" charset="-122"/>
                <a:cs typeface="微软雅黑" panose="020B0503020204020204" charset="-122"/>
              </a:rPr>
              <a:t>日</a:t>
            </a:r>
            <a:r>
              <a:rPr lang="en-US" sz="2800" b="1" dirty="0">
                <a:solidFill>
                  <a:schemeClr val="bg1"/>
                </a:solidFill>
                <a:latin typeface="微软雅黑" panose="020B0503020204020204" charset="-122"/>
                <a:ea typeface="微软雅黑" panose="020B0503020204020204" charset="-122"/>
                <a:cs typeface="微软雅黑" panose="020B0503020204020204" charset="-122"/>
              </a:rPr>
              <a:t>-6</a:t>
            </a:r>
            <a:r>
              <a:rPr lang="zh-CN" altLang="en-US" sz="2800" b="1" dirty="0">
                <a:solidFill>
                  <a:schemeClr val="bg1"/>
                </a:solidFill>
                <a:latin typeface="微软雅黑" panose="020B0503020204020204" charset="-122"/>
                <a:ea typeface="微软雅黑" panose="020B0503020204020204" charset="-122"/>
                <a:cs typeface="微软雅黑" panose="020B0503020204020204" charset="-122"/>
              </a:rPr>
              <a:t>日</a:t>
            </a:r>
          </a:p>
        </p:txBody>
      </p:sp>
      <p:pic>
        <p:nvPicPr>
          <p:cNvPr id="4" name="图片 3" descr="微信图片_20201120110001"/>
          <p:cNvPicPr>
            <a:picLocks noChangeAspect="1"/>
          </p:cNvPicPr>
          <p:nvPr/>
        </p:nvPicPr>
        <p:blipFill>
          <a:blip r:embed="rId5"/>
          <a:stretch>
            <a:fillRect/>
          </a:stretch>
        </p:blipFill>
        <p:spPr>
          <a:xfrm>
            <a:off x="854075" y="1168400"/>
            <a:ext cx="4584065" cy="13411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pt设计资料-03"/>
          <p:cNvPicPr>
            <a:picLocks noChangeAspect="1"/>
          </p:cNvPicPr>
          <p:nvPr>
            <p:custDataLst>
              <p:tags r:id="rId1"/>
            </p:custDataLst>
          </p:nvPr>
        </p:nvPicPr>
        <p:blipFill>
          <a:blip r:embed="rId3"/>
          <a:stretch>
            <a:fillRect/>
          </a:stretch>
        </p:blipFill>
        <p:spPr>
          <a:xfrm>
            <a:off x="0" y="0"/>
            <a:ext cx="12192000" cy="6858000"/>
          </a:xfrm>
          <a:prstGeom prst="rect">
            <a:avLst/>
          </a:prstGeom>
        </p:spPr>
      </p:pic>
      <p:sp>
        <p:nvSpPr>
          <p:cNvPr id="3" name="文本框 2"/>
          <p:cNvSpPr txBox="1"/>
          <p:nvPr/>
        </p:nvSpPr>
        <p:spPr>
          <a:xfrm>
            <a:off x="1255395" y="636270"/>
            <a:ext cx="3902710" cy="1014730"/>
          </a:xfrm>
          <a:prstGeom prst="rect">
            <a:avLst/>
          </a:prstGeom>
          <a:noFill/>
        </p:spPr>
        <p:txBody>
          <a:bodyPr wrap="none" rtlCol="0">
            <a:spAutoFit/>
          </a:bodyPr>
          <a:lstStyle/>
          <a:p>
            <a:r>
              <a:rPr lang="en-US" altLang="zh-CN" sz="6000" b="1">
                <a:solidFill>
                  <a:schemeClr val="bg1"/>
                </a:solidFill>
                <a:latin typeface="微软雅黑" panose="020B0503020204020204" charset="-122"/>
                <a:ea typeface="微软雅黑" panose="020B0503020204020204" charset="-122"/>
                <a:cs typeface="微软雅黑" panose="020B0503020204020204" charset="-122"/>
              </a:rPr>
              <a:t>C</a:t>
            </a:r>
            <a:r>
              <a:rPr lang="en-US" altLang="zh-CN" sz="3600" b="1">
                <a:latin typeface="微软雅黑" panose="020B0503020204020204" charset="-122"/>
                <a:ea typeface="微软雅黑" panose="020B0503020204020204" charset="-122"/>
                <a:cs typeface="微软雅黑" panose="020B0503020204020204" charset="-122"/>
              </a:rPr>
              <a:t>ONTENTS </a:t>
            </a:r>
            <a:r>
              <a:rPr lang="zh-CN" altLang="en-US" sz="3200">
                <a:latin typeface="微软雅黑" panose="020B0503020204020204" charset="-122"/>
                <a:ea typeface="微软雅黑" panose="020B0503020204020204" charset="-122"/>
                <a:cs typeface="微软雅黑" panose="020B0503020204020204" charset="-122"/>
              </a:rPr>
              <a:t>目录</a:t>
            </a:r>
          </a:p>
        </p:txBody>
      </p:sp>
      <p:sp>
        <p:nvSpPr>
          <p:cNvPr id="5" name="文本框 4"/>
          <p:cNvSpPr txBox="1"/>
          <p:nvPr/>
        </p:nvSpPr>
        <p:spPr>
          <a:xfrm>
            <a:off x="3852545" y="2166620"/>
            <a:ext cx="5213350" cy="2215515"/>
          </a:xfrm>
          <a:prstGeom prst="rect">
            <a:avLst/>
          </a:prstGeom>
          <a:noFill/>
        </p:spPr>
        <p:txBody>
          <a:bodyPr wrap="square" lIns="0" tIns="0" rIns="0" bIns="0" rtlCol="0" anchor="t">
            <a:spAutoFit/>
          </a:bodyPr>
          <a:lstStyle/>
          <a:p>
            <a:pPr indent="0" algn="just">
              <a:lnSpc>
                <a:spcPct val="150000"/>
              </a:lnSpc>
              <a:buFont typeface="Wingdings" panose="05000000000000000000" charset="0"/>
              <a:buNone/>
            </a:pPr>
            <a:r>
              <a:rPr lang="zh-CN" altLang="zh-CN" sz="3200" b="1" u="sng" dirty="0">
                <a:solidFill>
                  <a:schemeClr val="tx1">
                    <a:lumMod val="85000"/>
                    <a:lumOff val="15000"/>
                  </a:schemeClr>
                </a:solidFill>
                <a:latin typeface="微软雅黑" panose="020B0503020204020204" charset="-122"/>
                <a:ea typeface="微软雅黑" panose="020B0503020204020204" charset="-122"/>
                <a:sym typeface="+mn-ea"/>
              </a:rPr>
              <a:t>一、房博会活动概况          </a:t>
            </a:r>
            <a:endParaRPr lang="zh-CN" altLang="en-US" sz="3200" b="1" u="sng" dirty="0">
              <a:solidFill>
                <a:schemeClr val="tx1">
                  <a:lumMod val="85000"/>
                  <a:lumOff val="15000"/>
                </a:schemeClr>
              </a:solidFill>
              <a:latin typeface="微软雅黑" panose="020B0503020204020204" charset="-122"/>
              <a:ea typeface="微软雅黑" panose="020B0503020204020204" charset="-122"/>
              <a:sym typeface="+mn-ea"/>
            </a:endParaRPr>
          </a:p>
          <a:p>
            <a:pPr indent="0" algn="just">
              <a:lnSpc>
                <a:spcPct val="150000"/>
              </a:lnSpc>
              <a:buFont typeface="Wingdings" panose="05000000000000000000" charset="0"/>
              <a:buNone/>
            </a:pPr>
            <a:r>
              <a:rPr lang="zh-CN" altLang="en-US" sz="3200" b="1" u="sng" dirty="0">
                <a:solidFill>
                  <a:schemeClr val="tx1">
                    <a:lumMod val="85000"/>
                    <a:lumOff val="15000"/>
                  </a:schemeClr>
                </a:solidFill>
                <a:latin typeface="微软雅黑" panose="020B0503020204020204" charset="-122"/>
                <a:ea typeface="微软雅黑" panose="020B0503020204020204" charset="-122"/>
                <a:sym typeface="+mn-ea"/>
              </a:rPr>
              <a:t>二、现场活动内容阐述</a:t>
            </a:r>
          </a:p>
          <a:p>
            <a:pPr indent="0" algn="just">
              <a:lnSpc>
                <a:spcPct val="150000"/>
              </a:lnSpc>
              <a:buFont typeface="Wingdings" panose="05000000000000000000" charset="0"/>
              <a:buNone/>
            </a:pPr>
            <a:r>
              <a:rPr lang="zh-CN" altLang="en-US" sz="3200" b="1" u="sng" dirty="0">
                <a:solidFill>
                  <a:schemeClr val="tx1">
                    <a:lumMod val="85000"/>
                    <a:lumOff val="15000"/>
                  </a:schemeClr>
                </a:solidFill>
                <a:latin typeface="微软雅黑" panose="020B0503020204020204" charset="-122"/>
                <a:ea typeface="微软雅黑" panose="020B0503020204020204" charset="-122"/>
                <a:sym typeface="+mn-ea"/>
              </a:rPr>
              <a:t>三、人员分工</a:t>
            </a:r>
            <a:r>
              <a:rPr lang="en-US" altLang="zh-CN" sz="3200" b="1" u="sng" dirty="0">
                <a:solidFill>
                  <a:schemeClr val="tx1">
                    <a:lumMod val="85000"/>
                    <a:lumOff val="15000"/>
                  </a:schemeClr>
                </a:solidFill>
                <a:latin typeface="微软雅黑" panose="020B0503020204020204" charset="-122"/>
                <a:ea typeface="微软雅黑" panose="020B0503020204020204" charset="-122"/>
                <a:sym typeface="+mn-ea"/>
              </a:rPr>
              <a:t>/</a:t>
            </a:r>
            <a:r>
              <a:rPr lang="zh-CN" altLang="en-US" sz="3200" b="1" u="sng" dirty="0">
                <a:solidFill>
                  <a:schemeClr val="tx1">
                    <a:lumMod val="85000"/>
                    <a:lumOff val="15000"/>
                  </a:schemeClr>
                </a:solidFill>
                <a:latin typeface="微软雅黑" panose="020B0503020204020204" charset="-122"/>
                <a:ea typeface="微软雅黑" panose="020B0503020204020204" charset="-122"/>
                <a:sym typeface="+mn-ea"/>
              </a:rPr>
              <a:t>物料报价</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313-02"/>
          <p:cNvPicPr>
            <a:picLocks noChangeAspect="1"/>
          </p:cNvPicPr>
          <p:nvPr/>
        </p:nvPicPr>
        <p:blipFill>
          <a:blip r:embed="rId2"/>
          <a:srcRect r="9053"/>
          <a:stretch>
            <a:fillRect/>
          </a:stretch>
        </p:blipFill>
        <p:spPr>
          <a:xfrm>
            <a:off x="5962650" y="0"/>
            <a:ext cx="6207125" cy="6858635"/>
          </a:xfrm>
          <a:prstGeom prst="rect">
            <a:avLst/>
          </a:prstGeom>
        </p:spPr>
      </p:pic>
      <p:sp>
        <p:nvSpPr>
          <p:cNvPr id="5" name="平行四边形 4"/>
          <p:cNvSpPr/>
          <p:nvPr/>
        </p:nvSpPr>
        <p:spPr>
          <a:xfrm>
            <a:off x="6073140" y="0"/>
            <a:ext cx="2117725" cy="4218940"/>
          </a:xfrm>
          <a:prstGeom prst="parallelogram">
            <a:avLst>
              <a:gd name="adj" fmla="val 70097"/>
            </a:avLst>
          </a:prstGeom>
          <a:solidFill>
            <a:srgbClr val="CC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6353810" y="5036820"/>
            <a:ext cx="1101725" cy="1835150"/>
          </a:xfrm>
          <a:prstGeom prst="parallelogram">
            <a:avLst>
              <a:gd name="adj" fmla="val 597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332230" y="1513205"/>
            <a:ext cx="3993515" cy="922020"/>
          </a:xfrm>
          <a:prstGeom prst="rect">
            <a:avLst/>
          </a:prstGeom>
          <a:noFill/>
        </p:spPr>
        <p:txBody>
          <a:bodyPr wrap="square" rtlCol="0">
            <a:spAutoFit/>
          </a:bodyPr>
          <a:lstStyle/>
          <a:p>
            <a:r>
              <a:rPr lang="en-US" altLang="zh-CN" sz="5400" b="1">
                <a:solidFill>
                  <a:schemeClr val="bg1">
                    <a:lumMod val="50000"/>
                  </a:schemeClr>
                </a:solidFill>
                <a:latin typeface="方正小标宋_GBK" panose="02000000000000000000" charset="-122"/>
                <a:ea typeface="方正小标宋_GBK" panose="02000000000000000000" charset="-122"/>
              </a:rPr>
              <a:t>PART.ONE</a:t>
            </a:r>
          </a:p>
        </p:txBody>
      </p:sp>
      <p:sp>
        <p:nvSpPr>
          <p:cNvPr id="11" name="文本框 10"/>
          <p:cNvSpPr txBox="1"/>
          <p:nvPr/>
        </p:nvSpPr>
        <p:spPr>
          <a:xfrm>
            <a:off x="119380" y="4589780"/>
            <a:ext cx="3993515" cy="2214880"/>
          </a:xfrm>
          <a:prstGeom prst="rect">
            <a:avLst/>
          </a:prstGeom>
          <a:noFill/>
        </p:spPr>
        <p:txBody>
          <a:bodyPr wrap="square" rtlCol="0">
            <a:spAutoFit/>
          </a:bodyPr>
          <a:lstStyle/>
          <a:p>
            <a:r>
              <a:rPr lang="en-US" altLang="zh-CN" sz="13800" b="1" i="1">
                <a:solidFill>
                  <a:schemeClr val="bg1">
                    <a:lumMod val="65000"/>
                  </a:schemeClr>
                </a:solidFill>
                <a:latin typeface="微软雅黑" panose="020B0503020204020204" charset="-122"/>
                <a:ea typeface="微软雅黑" panose="020B0503020204020204" charset="-122"/>
              </a:rPr>
              <a:t>01</a:t>
            </a:r>
          </a:p>
        </p:txBody>
      </p:sp>
      <p:sp>
        <p:nvSpPr>
          <p:cNvPr id="52" name="[动画大师]_TextBox 49"/>
          <p:cNvSpPr txBox="1"/>
          <p:nvPr/>
        </p:nvSpPr>
        <p:spPr>
          <a:xfrm>
            <a:off x="1306830" y="2533015"/>
            <a:ext cx="4330065" cy="768350"/>
          </a:xfrm>
          <a:prstGeom prst="rect">
            <a:avLst/>
          </a:prstGeom>
          <a:noFill/>
        </p:spPr>
        <p:txBody>
          <a:bodyPr wrap="square" rtlCol="0">
            <a:spAutoFit/>
          </a:bodyPr>
          <a:lstStyle/>
          <a:p>
            <a:pPr algn="l"/>
            <a:r>
              <a:rPr lang="zh-CN" altLang="zh-CN" sz="4400" b="1" u="sng" dirty="0">
                <a:solidFill>
                  <a:schemeClr val="tx1">
                    <a:lumMod val="85000"/>
                    <a:lumOff val="15000"/>
                  </a:schemeClr>
                </a:solidFill>
                <a:latin typeface="微软雅黑" panose="020B0503020204020204" charset="-122"/>
                <a:ea typeface="微软雅黑" panose="020B0503020204020204" charset="-122"/>
                <a:sym typeface="+mn-ea"/>
              </a:rPr>
              <a:t>房博会活动概况</a:t>
            </a:r>
          </a:p>
        </p:txBody>
      </p:sp>
      <p:sp>
        <p:nvSpPr>
          <p:cNvPr id="53" name="矩形 52"/>
          <p:cNvSpPr/>
          <p:nvPr/>
        </p:nvSpPr>
        <p:spPr>
          <a:xfrm>
            <a:off x="1320800" y="3320415"/>
            <a:ext cx="4053205" cy="398780"/>
          </a:xfrm>
          <a:prstGeom prst="rect">
            <a:avLst/>
          </a:prstGeom>
        </p:spPr>
        <p:txBody>
          <a:bodyPr wrap="square">
            <a:spAutoFit/>
          </a:bodyPr>
          <a:lstStyle/>
          <a:p>
            <a:pPr algn="l"/>
            <a:r>
              <a:rPr lang="en-US" altLang="zh-CN" sz="2000" spc="100" dirty="0">
                <a:solidFill>
                  <a:schemeClr val="tx1">
                    <a:lumMod val="85000"/>
                    <a:lumOff val="15000"/>
                  </a:schemeClr>
                </a:solidFill>
                <a:ea typeface="方正黑体简体" panose="02010601030101010101" pitchFamily="2" charset="-122"/>
                <a:sym typeface="+mn-ea"/>
              </a:rPr>
              <a:t>ACTIVITY OVERVIEW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750"/>
                                        <p:tgtEl>
                                          <p:spTgt spid="52"/>
                                        </p:tgtEl>
                                      </p:cBhvr>
                                    </p:animEffect>
                                  </p:childTnLst>
                                </p:cTn>
                              </p:par>
                              <p:par>
                                <p:cTn id="8" presetID="10" presetClass="entr" presetSubtype="0" fill="hold" grpId="0" nodeType="withEffect">
                                  <p:stCondLst>
                                    <p:cond delay="375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0915" y="455295"/>
            <a:ext cx="1605280" cy="521970"/>
          </a:xfrm>
          <a:prstGeom prst="rect">
            <a:avLst/>
          </a:prstGeom>
          <a:noFill/>
        </p:spPr>
        <p:txBody>
          <a:bodyPr wrap="none" rtlCol="0" anchor="t">
            <a:spAutoFit/>
          </a:bodyPr>
          <a:lstStyle/>
          <a:p>
            <a:r>
              <a:rPr lang="zh-CN" altLang="en-US" sz="2800" b="1" dirty="0">
                <a:latin typeface="微软雅黑" panose="020B0503020204020204" charset="-122"/>
                <a:ea typeface="微软雅黑" panose="020B0503020204020204" charset="-122"/>
                <a:sym typeface="+mn-ea"/>
              </a:rPr>
              <a:t>活动概述</a:t>
            </a:r>
          </a:p>
        </p:txBody>
      </p:sp>
      <p:sp>
        <p:nvSpPr>
          <p:cNvPr id="3" name="五边形 2"/>
          <p:cNvSpPr/>
          <p:nvPr/>
        </p:nvSpPr>
        <p:spPr>
          <a:xfrm>
            <a:off x="1327150" y="1515745"/>
            <a:ext cx="2293620" cy="52197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643380" y="1423670"/>
            <a:ext cx="1665605" cy="553085"/>
          </a:xfrm>
          <a:prstGeom prst="rect">
            <a:avLst/>
          </a:prstGeom>
          <a:noFill/>
        </p:spPr>
        <p:txBody>
          <a:bodyPr wrap="square" rtlCol="0" anchor="t">
            <a:spAutoFit/>
          </a:bodyPr>
          <a:lstStyle/>
          <a:p>
            <a:pPr>
              <a:lnSpc>
                <a:spcPct val="150000"/>
              </a:lnSpc>
            </a:pPr>
            <a:r>
              <a:rPr lang="zh-CN" altLang="en-US" sz="2000" b="1" dirty="0">
                <a:solidFill>
                  <a:schemeClr val="bg1"/>
                </a:solidFill>
                <a:latin typeface="微软雅黑" panose="020B0503020204020204" charset="-122"/>
                <a:ea typeface="微软雅黑" panose="020B0503020204020204" charset="-122"/>
                <a:sym typeface="+mn-ea"/>
              </a:rPr>
              <a:t>活 动 目 的：</a:t>
            </a:r>
          </a:p>
        </p:txBody>
      </p:sp>
      <p:sp>
        <p:nvSpPr>
          <p:cNvPr id="6" name="文本框 5"/>
          <p:cNvSpPr txBox="1"/>
          <p:nvPr/>
        </p:nvSpPr>
        <p:spPr>
          <a:xfrm>
            <a:off x="1494155" y="2267585"/>
            <a:ext cx="9185910" cy="2792095"/>
          </a:xfrm>
          <a:prstGeom prst="rect">
            <a:avLst/>
          </a:prstGeom>
          <a:noFill/>
        </p:spPr>
        <p:txBody>
          <a:bodyPr wrap="square" rtlCol="0" anchor="t">
            <a:spAutoFit/>
          </a:bodyPr>
          <a:lstStyle/>
          <a:p>
            <a:pPr marL="285750" indent="-285750" algn="just">
              <a:lnSpc>
                <a:spcPct val="150000"/>
              </a:lnSpc>
              <a:buFont typeface="Wingdings" panose="05000000000000000000" charset="0"/>
              <a:buChar char="Ø"/>
            </a:pPr>
            <a:r>
              <a:rPr lang="zh-CN" b="1" dirty="0">
                <a:latin typeface="微软雅黑" panose="020B0503020204020204" charset="-122"/>
                <a:ea typeface="微软雅黑" panose="020B0503020204020204" charset="-122"/>
                <a:cs typeface="微软雅黑" panose="020B0503020204020204" charset="-122"/>
                <a:sym typeface="+mn-ea"/>
              </a:rPr>
              <a:t>策划项目展厅活动亮点，设计相关引流环节，吸引人群关注度，扩大推广面，</a:t>
            </a:r>
            <a:r>
              <a:rPr b="1" dirty="0">
                <a:latin typeface="微软雅黑" panose="020B0503020204020204" charset="-122"/>
                <a:ea typeface="微软雅黑" panose="020B0503020204020204" charset="-122"/>
                <a:cs typeface="微软雅黑" panose="020B0503020204020204" charset="-122"/>
                <a:sym typeface="+mn-ea"/>
              </a:rPr>
              <a:t>对</a:t>
            </a:r>
            <a:r>
              <a:rPr lang="zh-CN" b="1" dirty="0">
                <a:latin typeface="微软雅黑" panose="020B0503020204020204" charset="-122"/>
                <a:ea typeface="微软雅黑" panose="020B0503020204020204" charset="-122"/>
                <a:cs typeface="微软雅黑" panose="020B0503020204020204" charset="-122"/>
                <a:sym typeface="+mn-ea"/>
              </a:rPr>
              <a:t>月湖</a:t>
            </a:r>
            <a:r>
              <a:rPr lang="zh-CN" altLang="en-US" b="1" dirty="0">
                <a:latin typeface="微软雅黑" panose="020B0503020204020204" charset="-122"/>
                <a:ea typeface="微软雅黑" panose="020B0503020204020204" charset="-122"/>
                <a:cs typeface="微软雅黑" panose="020B0503020204020204" charset="-122"/>
                <a:sym typeface="+mn-ea"/>
              </a:rPr>
              <a:t>天誉</a:t>
            </a:r>
            <a:r>
              <a:rPr b="1" dirty="0">
                <a:latin typeface="微软雅黑" panose="020B0503020204020204" charset="-122"/>
                <a:ea typeface="微软雅黑" panose="020B0503020204020204" charset="-122"/>
                <a:cs typeface="微软雅黑" panose="020B0503020204020204" charset="-122"/>
                <a:sym typeface="+mn-ea"/>
              </a:rPr>
              <a:t>项目进行品牌推广，释放项目</a:t>
            </a:r>
            <a:r>
              <a:rPr lang="zh-CN" b="1" dirty="0">
                <a:latin typeface="微软雅黑" panose="020B0503020204020204" charset="-122"/>
                <a:ea typeface="微软雅黑" panose="020B0503020204020204" charset="-122"/>
                <a:cs typeface="微软雅黑" panose="020B0503020204020204" charset="-122"/>
                <a:sym typeface="+mn-ea"/>
              </a:rPr>
              <a:t>核心</a:t>
            </a:r>
            <a:r>
              <a:rPr b="1" dirty="0">
                <a:latin typeface="微软雅黑" panose="020B0503020204020204" charset="-122"/>
                <a:ea typeface="微软雅黑" panose="020B0503020204020204" charset="-122"/>
                <a:cs typeface="微软雅黑" panose="020B0503020204020204" charset="-122"/>
                <a:sym typeface="+mn-ea"/>
              </a:rPr>
              <a:t>价值</a:t>
            </a:r>
            <a:r>
              <a:rPr lang="zh-CN" b="1" dirty="0">
                <a:latin typeface="微软雅黑" panose="020B0503020204020204" charset="-122"/>
                <a:ea typeface="微软雅黑" panose="020B0503020204020204" charset="-122"/>
                <a:cs typeface="微软雅黑" panose="020B0503020204020204" charset="-122"/>
                <a:sym typeface="+mn-ea"/>
              </a:rPr>
              <a:t>点</a:t>
            </a:r>
            <a:r>
              <a:rPr b="1" dirty="0">
                <a:latin typeface="微软雅黑" panose="020B0503020204020204" charset="-122"/>
                <a:ea typeface="微软雅黑" panose="020B0503020204020204" charset="-122"/>
                <a:cs typeface="微软雅黑" panose="020B0503020204020204" charset="-122"/>
                <a:sym typeface="+mn-ea"/>
              </a:rPr>
              <a:t>，增加购房者对项目</a:t>
            </a:r>
            <a:r>
              <a:rPr lang="zh-CN" b="1" dirty="0">
                <a:latin typeface="微软雅黑" panose="020B0503020204020204" charset="-122"/>
                <a:ea typeface="微软雅黑" panose="020B0503020204020204" charset="-122"/>
                <a:cs typeface="微软雅黑" panose="020B0503020204020204" charset="-122"/>
                <a:sym typeface="+mn-ea"/>
              </a:rPr>
              <a:t>产品</a:t>
            </a:r>
            <a:r>
              <a:rPr b="1" dirty="0">
                <a:latin typeface="微软雅黑" panose="020B0503020204020204" charset="-122"/>
                <a:ea typeface="微软雅黑" panose="020B0503020204020204" charset="-122"/>
                <a:cs typeface="微软雅黑" panose="020B0503020204020204" charset="-122"/>
                <a:sym typeface="+mn-ea"/>
              </a:rPr>
              <a:t>的认知度</a:t>
            </a:r>
            <a:r>
              <a:rPr lang="zh-CN" b="1" dirty="0">
                <a:latin typeface="微软雅黑" panose="020B0503020204020204" charset="-122"/>
                <a:ea typeface="微软雅黑" panose="020B0503020204020204" charset="-122"/>
                <a:cs typeface="微软雅黑" panose="020B0503020204020204" charset="-122"/>
                <a:sym typeface="+mn-ea"/>
              </a:rPr>
              <a:t>与认可度</a:t>
            </a:r>
            <a:r>
              <a:rPr b="1" dirty="0">
                <a:latin typeface="微软雅黑" panose="020B0503020204020204" charset="-122"/>
                <a:ea typeface="微软雅黑" panose="020B0503020204020204" charset="-122"/>
                <a:cs typeface="微软雅黑" panose="020B0503020204020204" charset="-122"/>
                <a:sym typeface="+mn-ea"/>
              </a:rPr>
              <a:t>；</a:t>
            </a:r>
          </a:p>
          <a:p>
            <a:pPr marL="285750" indent="-285750" algn="just">
              <a:lnSpc>
                <a:spcPct val="150000"/>
              </a:lnSpc>
              <a:buFont typeface="Wingdings" panose="05000000000000000000" charset="0"/>
              <a:buChar char="Ø"/>
            </a:pPr>
            <a:endParaRPr sz="900" b="1" dirty="0">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Ø"/>
            </a:pPr>
            <a:r>
              <a:rPr lang="zh-CN" b="1" dirty="0">
                <a:latin typeface="微软雅黑" panose="020B0503020204020204" charset="-122"/>
                <a:ea typeface="微软雅黑" panose="020B0503020204020204" charset="-122"/>
                <a:cs typeface="微软雅黑" panose="020B0503020204020204" charset="-122"/>
                <a:sym typeface="+mn-ea"/>
              </a:rPr>
              <a:t>利用房博会期间销售优惠政策及看房有礼活动</a:t>
            </a:r>
            <a:r>
              <a:rPr b="1" dirty="0">
                <a:latin typeface="微软雅黑" panose="020B0503020204020204" charset="-122"/>
                <a:ea typeface="微软雅黑" panose="020B0503020204020204" charset="-122"/>
                <a:cs typeface="微软雅黑" panose="020B0503020204020204" charset="-122"/>
                <a:sym typeface="+mn-ea"/>
              </a:rPr>
              <a:t>对</a:t>
            </a:r>
            <a:r>
              <a:rPr lang="zh-CN" b="1" dirty="0">
                <a:latin typeface="微软雅黑" panose="020B0503020204020204" charset="-122"/>
                <a:ea typeface="微软雅黑" panose="020B0503020204020204" charset="-122"/>
                <a:cs typeface="微软雅黑" panose="020B0503020204020204" charset="-122"/>
                <a:sym typeface="+mn-ea"/>
              </a:rPr>
              <a:t>月湖天誉目前剩余在售</a:t>
            </a:r>
            <a:r>
              <a:rPr b="1" dirty="0">
                <a:latin typeface="微软雅黑" panose="020B0503020204020204" charset="-122"/>
                <a:ea typeface="微软雅黑" panose="020B0503020204020204" charset="-122"/>
                <a:cs typeface="微软雅黑" panose="020B0503020204020204" charset="-122"/>
                <a:sym typeface="+mn-ea"/>
              </a:rPr>
              <a:t>住宅产品进行推介，向意向购房客户</a:t>
            </a:r>
            <a:r>
              <a:rPr lang="zh-CN" b="1" dirty="0">
                <a:latin typeface="微软雅黑" panose="020B0503020204020204" charset="-122"/>
                <a:ea typeface="微软雅黑" panose="020B0503020204020204" charset="-122"/>
                <a:cs typeface="微软雅黑" panose="020B0503020204020204" charset="-122"/>
                <a:sym typeface="+mn-ea"/>
              </a:rPr>
              <a:t>灌输</a:t>
            </a:r>
            <a:r>
              <a:rPr b="1" dirty="0">
                <a:latin typeface="微软雅黑" panose="020B0503020204020204" charset="-122"/>
                <a:ea typeface="微软雅黑" panose="020B0503020204020204" charset="-122"/>
                <a:cs typeface="微软雅黑" panose="020B0503020204020204" charset="-122"/>
                <a:sym typeface="+mn-ea"/>
              </a:rPr>
              <a:t>产品</a:t>
            </a:r>
            <a:r>
              <a:rPr lang="zh-CN" b="1" dirty="0">
                <a:latin typeface="微软雅黑" panose="020B0503020204020204" charset="-122"/>
                <a:ea typeface="微软雅黑" panose="020B0503020204020204" charset="-122"/>
                <a:cs typeface="微软雅黑" panose="020B0503020204020204" charset="-122"/>
                <a:sym typeface="+mn-ea"/>
              </a:rPr>
              <a:t>价值、高性价比，活动期间展厅设置亲子</a:t>
            </a:r>
            <a:r>
              <a:rPr lang="en-US" altLang="zh-CN" b="1" dirty="0">
                <a:latin typeface="微软雅黑" panose="020B0503020204020204" charset="-122"/>
                <a:ea typeface="微软雅黑" panose="020B0503020204020204" charset="-122"/>
                <a:cs typeface="微软雅黑" panose="020B0503020204020204" charset="-122"/>
                <a:sym typeface="+mn-ea"/>
              </a:rPr>
              <a:t>DIY</a:t>
            </a:r>
            <a:r>
              <a:rPr lang="zh-CN" altLang="en-US" b="1" dirty="0">
                <a:latin typeface="微软雅黑" panose="020B0503020204020204" charset="-122"/>
                <a:ea typeface="微软雅黑" panose="020B0503020204020204" charset="-122"/>
                <a:cs typeface="微软雅黑" panose="020B0503020204020204" charset="-122"/>
                <a:sym typeface="+mn-ea"/>
              </a:rPr>
              <a:t>活动，留住现场人气，配合看房专车，对意向购房客户进行重点把握，助力销售。</a:t>
            </a:r>
          </a:p>
          <a:p>
            <a:pPr marL="171450" indent="-171450" algn="just">
              <a:lnSpc>
                <a:spcPct val="150000"/>
              </a:lnSpc>
              <a:buFont typeface="Wingdings" panose="05000000000000000000" charset="0"/>
              <a:buChar char="Ø"/>
            </a:pPr>
            <a:endParaRPr b="1"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0915" y="455295"/>
            <a:ext cx="1605280" cy="521970"/>
          </a:xfrm>
          <a:prstGeom prst="rect">
            <a:avLst/>
          </a:prstGeom>
          <a:noFill/>
        </p:spPr>
        <p:txBody>
          <a:bodyPr wrap="none" rtlCol="0" anchor="t">
            <a:spAutoFit/>
          </a:bodyPr>
          <a:lstStyle/>
          <a:p>
            <a:r>
              <a:rPr lang="zh-CN" altLang="en-US" sz="2800" b="1" dirty="0">
                <a:latin typeface="微软雅黑" panose="020B0503020204020204" charset="-122"/>
                <a:ea typeface="微软雅黑" panose="020B0503020204020204" charset="-122"/>
                <a:sym typeface="+mn-ea"/>
              </a:rPr>
              <a:t>活动概述</a:t>
            </a:r>
          </a:p>
        </p:txBody>
      </p:sp>
      <p:sp>
        <p:nvSpPr>
          <p:cNvPr id="5" name="五边形 4"/>
          <p:cNvSpPr/>
          <p:nvPr/>
        </p:nvSpPr>
        <p:spPr>
          <a:xfrm>
            <a:off x="1126490" y="1802765"/>
            <a:ext cx="3866515" cy="52197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442720" y="1710690"/>
            <a:ext cx="1665605" cy="553085"/>
          </a:xfrm>
          <a:prstGeom prst="rect">
            <a:avLst/>
          </a:prstGeom>
          <a:noFill/>
        </p:spPr>
        <p:txBody>
          <a:bodyPr wrap="square" rtlCol="0" anchor="t">
            <a:spAutoFit/>
          </a:bodyPr>
          <a:lstStyle/>
          <a:p>
            <a:pPr>
              <a:lnSpc>
                <a:spcPct val="150000"/>
              </a:lnSpc>
            </a:pPr>
            <a:r>
              <a:rPr lang="zh-CN" altLang="en-US" sz="2000" b="1" dirty="0">
                <a:solidFill>
                  <a:schemeClr val="bg1"/>
                </a:solidFill>
                <a:latin typeface="微软雅黑" panose="020B0503020204020204" charset="-122"/>
                <a:ea typeface="微软雅黑" panose="020B0503020204020204" charset="-122"/>
                <a:sym typeface="+mn-ea"/>
              </a:rPr>
              <a:t>活 动 时 间：</a:t>
            </a:r>
          </a:p>
        </p:txBody>
      </p:sp>
      <p:sp>
        <p:nvSpPr>
          <p:cNvPr id="8" name="文本框 7"/>
          <p:cNvSpPr txBox="1"/>
          <p:nvPr/>
        </p:nvSpPr>
        <p:spPr>
          <a:xfrm>
            <a:off x="1043940" y="2398395"/>
            <a:ext cx="3949065" cy="1014730"/>
          </a:xfrm>
          <a:prstGeom prst="rect">
            <a:avLst/>
          </a:prstGeom>
          <a:noFill/>
        </p:spPr>
        <p:txBody>
          <a:bodyPr wrap="square" rtlCol="0" anchor="t">
            <a:spAutoFit/>
          </a:bodyPr>
          <a:lstStyle/>
          <a:p>
            <a:pPr algn="just">
              <a:lnSpc>
                <a:spcPct val="150000"/>
              </a:lnSpc>
            </a:pPr>
            <a:r>
              <a:rPr lang="en-US" sz="2000" b="1" dirty="0">
                <a:latin typeface="微软雅黑" panose="020B0503020204020204" charset="-122"/>
                <a:ea typeface="微软雅黑" panose="020B0503020204020204" charset="-122"/>
                <a:cs typeface="微软雅黑" panose="020B0503020204020204" charset="-122"/>
                <a:sym typeface="+mn-ea"/>
              </a:rPr>
              <a:t>2020</a:t>
            </a:r>
            <a:r>
              <a:rPr lang="zh-CN" altLang="en-US" sz="2000" b="1" dirty="0">
                <a:latin typeface="微软雅黑" panose="020B0503020204020204" charset="-122"/>
                <a:ea typeface="微软雅黑" panose="020B0503020204020204" charset="-122"/>
                <a:cs typeface="微软雅黑" panose="020B0503020204020204" charset="-122"/>
                <a:sym typeface="+mn-ea"/>
              </a:rPr>
              <a:t>年</a:t>
            </a:r>
            <a:r>
              <a:rPr lang="en-US" altLang="zh-CN" sz="2000" b="1" dirty="0">
                <a:latin typeface="微软雅黑" panose="020B0503020204020204" charset="-122"/>
                <a:ea typeface="微软雅黑" panose="020B0503020204020204" charset="-122"/>
                <a:cs typeface="微软雅黑" panose="020B0503020204020204" charset="-122"/>
                <a:sym typeface="+mn-ea"/>
              </a:rPr>
              <a:t>12</a:t>
            </a:r>
            <a:r>
              <a:rPr lang="zh-CN" altLang="en-US" sz="2000" b="1" dirty="0">
                <a:latin typeface="微软雅黑" panose="020B0503020204020204" charset="-122"/>
                <a:ea typeface="微软雅黑" panose="020B0503020204020204" charset="-122"/>
                <a:cs typeface="微软雅黑" panose="020B0503020204020204" charset="-122"/>
                <a:sym typeface="+mn-ea"/>
              </a:rPr>
              <a:t>月</a:t>
            </a:r>
            <a:r>
              <a:rPr lang="en-US" altLang="zh-CN" sz="2000" b="1" dirty="0">
                <a:latin typeface="微软雅黑" panose="020B0503020204020204" charset="-122"/>
                <a:ea typeface="微软雅黑" panose="020B0503020204020204" charset="-122"/>
                <a:cs typeface="微软雅黑" panose="020B0503020204020204" charset="-122"/>
                <a:sym typeface="+mn-ea"/>
              </a:rPr>
              <a:t>4</a:t>
            </a:r>
            <a:r>
              <a:rPr lang="zh-CN" altLang="en-US" sz="2000" b="1" dirty="0">
                <a:latin typeface="微软雅黑" panose="020B0503020204020204" charset="-122"/>
                <a:ea typeface="微软雅黑" panose="020B0503020204020204" charset="-122"/>
                <a:cs typeface="微软雅黑" panose="020B0503020204020204" charset="-122"/>
                <a:sym typeface="+mn-ea"/>
              </a:rPr>
              <a:t>日至</a:t>
            </a:r>
            <a:r>
              <a:rPr lang="en-US" altLang="zh-CN" sz="2000" b="1" dirty="0">
                <a:latin typeface="微软雅黑" panose="020B0503020204020204" charset="-122"/>
                <a:ea typeface="微软雅黑" panose="020B0503020204020204" charset="-122"/>
                <a:cs typeface="微软雅黑" panose="020B0503020204020204" charset="-122"/>
                <a:sym typeface="+mn-ea"/>
              </a:rPr>
              <a:t>12</a:t>
            </a:r>
            <a:r>
              <a:rPr lang="zh-CN" altLang="en-US" sz="2000" b="1" dirty="0">
                <a:latin typeface="微软雅黑" panose="020B0503020204020204" charset="-122"/>
                <a:ea typeface="微软雅黑" panose="020B0503020204020204" charset="-122"/>
                <a:cs typeface="微软雅黑" panose="020B0503020204020204" charset="-122"/>
                <a:sym typeface="+mn-ea"/>
              </a:rPr>
              <a:t>月</a:t>
            </a:r>
            <a:r>
              <a:rPr lang="en-US" altLang="zh-CN" sz="2000" b="1" dirty="0">
                <a:latin typeface="微软雅黑" panose="020B0503020204020204" charset="-122"/>
                <a:ea typeface="微软雅黑" panose="020B0503020204020204" charset="-122"/>
                <a:cs typeface="微软雅黑" panose="020B0503020204020204" charset="-122"/>
                <a:sym typeface="+mn-ea"/>
              </a:rPr>
              <a:t>6</a:t>
            </a:r>
            <a:r>
              <a:rPr lang="zh-CN" altLang="en-US" sz="2000" b="1" dirty="0">
                <a:latin typeface="微软雅黑" panose="020B0503020204020204" charset="-122"/>
                <a:ea typeface="微软雅黑" panose="020B0503020204020204" charset="-122"/>
                <a:cs typeface="微软雅黑" panose="020B0503020204020204" charset="-122"/>
                <a:sym typeface="+mn-ea"/>
              </a:rPr>
              <a:t>日</a:t>
            </a:r>
          </a:p>
          <a:p>
            <a:pPr algn="just">
              <a:lnSpc>
                <a:spcPct val="150000"/>
              </a:lnSpc>
            </a:pPr>
            <a:r>
              <a:rPr lang="zh-CN" altLang="en-US" sz="2000" b="1" dirty="0">
                <a:latin typeface="微软雅黑" panose="020B0503020204020204" charset="-122"/>
                <a:ea typeface="微软雅黑" panose="020B0503020204020204" charset="-122"/>
                <a:cs typeface="微软雅黑" panose="020B0503020204020204" charset="-122"/>
                <a:sym typeface="+mn-ea"/>
              </a:rPr>
              <a:t>（周五、周六、周日）</a:t>
            </a:r>
          </a:p>
        </p:txBody>
      </p:sp>
      <p:sp>
        <p:nvSpPr>
          <p:cNvPr id="9" name="五边形 8"/>
          <p:cNvSpPr/>
          <p:nvPr/>
        </p:nvSpPr>
        <p:spPr>
          <a:xfrm>
            <a:off x="1126490" y="3826510"/>
            <a:ext cx="3866515" cy="52197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442720" y="3734435"/>
            <a:ext cx="1665605" cy="553085"/>
          </a:xfrm>
          <a:prstGeom prst="rect">
            <a:avLst/>
          </a:prstGeom>
          <a:noFill/>
        </p:spPr>
        <p:txBody>
          <a:bodyPr wrap="square" rtlCol="0" anchor="t">
            <a:spAutoFit/>
          </a:bodyPr>
          <a:lstStyle/>
          <a:p>
            <a:pPr>
              <a:lnSpc>
                <a:spcPct val="150000"/>
              </a:lnSpc>
            </a:pPr>
            <a:r>
              <a:rPr lang="zh-CN" altLang="en-US" sz="2000" b="1" dirty="0">
                <a:solidFill>
                  <a:schemeClr val="bg1"/>
                </a:solidFill>
                <a:latin typeface="微软雅黑" panose="020B0503020204020204" charset="-122"/>
                <a:ea typeface="微软雅黑" panose="020B0503020204020204" charset="-122"/>
                <a:sym typeface="+mn-ea"/>
              </a:rPr>
              <a:t>展 厅 位 置：</a:t>
            </a:r>
          </a:p>
        </p:txBody>
      </p:sp>
      <p:sp>
        <p:nvSpPr>
          <p:cNvPr id="11" name="文本框 10"/>
          <p:cNvSpPr txBox="1"/>
          <p:nvPr/>
        </p:nvSpPr>
        <p:spPr>
          <a:xfrm>
            <a:off x="1043940" y="4424680"/>
            <a:ext cx="3866515" cy="553085"/>
          </a:xfrm>
          <a:prstGeom prst="rect">
            <a:avLst/>
          </a:prstGeom>
          <a:noFill/>
        </p:spPr>
        <p:txBody>
          <a:bodyPr wrap="square" rtlCol="0" anchor="t">
            <a:spAutoFit/>
          </a:bodyPr>
          <a:lstStyle/>
          <a:p>
            <a:pPr algn="just">
              <a:lnSpc>
                <a:spcPct val="150000"/>
              </a:lnSpc>
            </a:pPr>
            <a:r>
              <a:rPr lang="zh-CN" altLang="en-US" sz="2000" b="1" dirty="0">
                <a:latin typeface="微软雅黑" panose="020B0503020204020204" charset="-122"/>
                <a:ea typeface="微软雅黑" panose="020B0503020204020204" charset="-122"/>
                <a:cs typeface="微软雅黑" panose="020B0503020204020204" charset="-122"/>
                <a:sym typeface="+mn-ea"/>
              </a:rPr>
              <a:t>秋收广场房博会</a:t>
            </a:r>
            <a:r>
              <a:rPr lang="en-US" altLang="zh-CN" sz="2000" b="1" dirty="0">
                <a:latin typeface="微软雅黑" panose="020B0503020204020204" charset="-122"/>
                <a:ea typeface="微软雅黑" panose="020B0503020204020204" charset="-122"/>
                <a:cs typeface="微软雅黑" panose="020B0503020204020204" charset="-122"/>
                <a:sym typeface="+mn-ea"/>
              </a:rPr>
              <a:t>B5</a:t>
            </a:r>
            <a:r>
              <a:rPr lang="zh-CN" altLang="en-US" sz="2000" b="1" dirty="0">
                <a:latin typeface="微软雅黑" panose="020B0503020204020204" charset="-122"/>
                <a:ea typeface="微软雅黑" panose="020B0503020204020204" charset="-122"/>
                <a:cs typeface="微软雅黑" panose="020B0503020204020204" charset="-122"/>
                <a:sym typeface="+mn-ea"/>
              </a:rPr>
              <a:t>展厅</a:t>
            </a:r>
          </a:p>
        </p:txBody>
      </p:sp>
      <p:pic>
        <p:nvPicPr>
          <p:cNvPr id="12" name="图片 11" descr="微信图片_20201120140029"/>
          <p:cNvPicPr>
            <a:picLocks noChangeAspect="1"/>
          </p:cNvPicPr>
          <p:nvPr/>
        </p:nvPicPr>
        <p:blipFill>
          <a:blip r:embed="rId3"/>
          <a:stretch>
            <a:fillRect/>
          </a:stretch>
        </p:blipFill>
        <p:spPr>
          <a:xfrm>
            <a:off x="5397500" y="1443990"/>
            <a:ext cx="5715635" cy="4042410"/>
          </a:xfrm>
          <a:prstGeom prst="rect">
            <a:avLst/>
          </a:prstGeom>
        </p:spPr>
      </p:pic>
      <p:sp>
        <p:nvSpPr>
          <p:cNvPr id="13" name="矩形 12"/>
          <p:cNvSpPr/>
          <p:nvPr/>
        </p:nvSpPr>
        <p:spPr>
          <a:xfrm>
            <a:off x="7546340" y="4782820"/>
            <a:ext cx="262255" cy="42799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nvSpPr>
        <p:spPr>
          <a:xfrm>
            <a:off x="7128510" y="4881245"/>
            <a:ext cx="331470" cy="23431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313-02"/>
          <p:cNvPicPr>
            <a:picLocks noChangeAspect="1"/>
          </p:cNvPicPr>
          <p:nvPr/>
        </p:nvPicPr>
        <p:blipFill>
          <a:blip r:embed="rId2"/>
          <a:srcRect r="9053"/>
          <a:stretch>
            <a:fillRect/>
          </a:stretch>
        </p:blipFill>
        <p:spPr>
          <a:xfrm>
            <a:off x="5962650" y="0"/>
            <a:ext cx="6207125" cy="6858635"/>
          </a:xfrm>
          <a:prstGeom prst="rect">
            <a:avLst/>
          </a:prstGeom>
        </p:spPr>
      </p:pic>
      <p:sp>
        <p:nvSpPr>
          <p:cNvPr id="5" name="平行四边形 4"/>
          <p:cNvSpPr/>
          <p:nvPr/>
        </p:nvSpPr>
        <p:spPr>
          <a:xfrm>
            <a:off x="6073140" y="0"/>
            <a:ext cx="2117725" cy="4218940"/>
          </a:xfrm>
          <a:prstGeom prst="parallelogram">
            <a:avLst>
              <a:gd name="adj" fmla="val 70097"/>
            </a:avLst>
          </a:prstGeom>
          <a:solidFill>
            <a:srgbClr val="CC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6353810" y="5036820"/>
            <a:ext cx="1101725" cy="1835150"/>
          </a:xfrm>
          <a:prstGeom prst="parallelogram">
            <a:avLst>
              <a:gd name="adj" fmla="val 597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332230" y="1513205"/>
            <a:ext cx="3993515" cy="922020"/>
          </a:xfrm>
          <a:prstGeom prst="rect">
            <a:avLst/>
          </a:prstGeom>
          <a:noFill/>
        </p:spPr>
        <p:txBody>
          <a:bodyPr wrap="square" rtlCol="0">
            <a:spAutoFit/>
          </a:bodyPr>
          <a:lstStyle/>
          <a:p>
            <a:r>
              <a:rPr lang="en-US" altLang="zh-CN" sz="5400" b="1">
                <a:solidFill>
                  <a:schemeClr val="bg1">
                    <a:lumMod val="50000"/>
                  </a:schemeClr>
                </a:solidFill>
                <a:latin typeface="方正小标宋_GBK" panose="02000000000000000000" charset="-122"/>
                <a:ea typeface="方正小标宋_GBK" panose="02000000000000000000" charset="-122"/>
              </a:rPr>
              <a:t>PART.TWO</a:t>
            </a:r>
          </a:p>
        </p:txBody>
      </p:sp>
      <p:sp>
        <p:nvSpPr>
          <p:cNvPr id="11" name="文本框 10"/>
          <p:cNvSpPr txBox="1"/>
          <p:nvPr/>
        </p:nvSpPr>
        <p:spPr>
          <a:xfrm>
            <a:off x="119380" y="4589780"/>
            <a:ext cx="3993515" cy="2214880"/>
          </a:xfrm>
          <a:prstGeom prst="rect">
            <a:avLst/>
          </a:prstGeom>
          <a:noFill/>
        </p:spPr>
        <p:txBody>
          <a:bodyPr wrap="square" rtlCol="0">
            <a:spAutoFit/>
          </a:bodyPr>
          <a:lstStyle/>
          <a:p>
            <a:r>
              <a:rPr lang="en-US" altLang="zh-CN" sz="13800" b="1" i="1">
                <a:solidFill>
                  <a:schemeClr val="bg1">
                    <a:lumMod val="65000"/>
                  </a:schemeClr>
                </a:solidFill>
                <a:latin typeface="微软雅黑" panose="020B0503020204020204" charset="-122"/>
                <a:ea typeface="微软雅黑" panose="020B0503020204020204" charset="-122"/>
              </a:rPr>
              <a:t>02</a:t>
            </a:r>
          </a:p>
        </p:txBody>
      </p:sp>
      <p:sp>
        <p:nvSpPr>
          <p:cNvPr id="52" name="[动画大师]_TextBox 49"/>
          <p:cNvSpPr txBox="1"/>
          <p:nvPr/>
        </p:nvSpPr>
        <p:spPr>
          <a:xfrm>
            <a:off x="1306830" y="2533015"/>
            <a:ext cx="4330065" cy="768350"/>
          </a:xfrm>
          <a:prstGeom prst="rect">
            <a:avLst/>
          </a:prstGeom>
          <a:noFill/>
        </p:spPr>
        <p:txBody>
          <a:bodyPr wrap="square" rtlCol="0">
            <a:spAutoFit/>
          </a:bodyPr>
          <a:lstStyle/>
          <a:p>
            <a:pPr algn="l"/>
            <a:r>
              <a:rPr lang="zh-CN" altLang="en-US" sz="4400" b="1" u="sng" dirty="0">
                <a:solidFill>
                  <a:schemeClr val="tx1">
                    <a:lumMod val="85000"/>
                    <a:lumOff val="15000"/>
                  </a:schemeClr>
                </a:solidFill>
                <a:latin typeface="微软雅黑" panose="020B0503020204020204" charset="-122"/>
                <a:ea typeface="微软雅黑" panose="020B0503020204020204" charset="-122"/>
                <a:sym typeface="+mn-ea"/>
              </a:rPr>
              <a:t>活动内容阐述</a:t>
            </a:r>
          </a:p>
        </p:txBody>
      </p:sp>
      <p:sp>
        <p:nvSpPr>
          <p:cNvPr id="53" name="矩形 52"/>
          <p:cNvSpPr/>
          <p:nvPr/>
        </p:nvSpPr>
        <p:spPr>
          <a:xfrm>
            <a:off x="1320800" y="3320415"/>
            <a:ext cx="4053205" cy="398780"/>
          </a:xfrm>
          <a:prstGeom prst="rect">
            <a:avLst/>
          </a:prstGeom>
        </p:spPr>
        <p:txBody>
          <a:bodyPr wrap="square">
            <a:spAutoFit/>
          </a:bodyPr>
          <a:lstStyle/>
          <a:p>
            <a:pPr algn="l"/>
            <a:r>
              <a:rPr lang="en-US" altLang="zh-CN" sz="2000" spc="100" dirty="0">
                <a:solidFill>
                  <a:schemeClr val="tx1">
                    <a:lumMod val="85000"/>
                    <a:lumOff val="15000"/>
                  </a:schemeClr>
                </a:solidFill>
                <a:ea typeface="方正黑体简体" panose="02010601030101010101" pitchFamily="2" charset="-122"/>
                <a:sym typeface="+mn-ea"/>
              </a:rPr>
              <a:t>ACTIVITY DESCRIPTION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750"/>
                                        <p:tgtEl>
                                          <p:spTgt spid="52"/>
                                        </p:tgtEl>
                                      </p:cBhvr>
                                    </p:animEffect>
                                  </p:childTnLst>
                                </p:cTn>
                              </p:par>
                              <p:par>
                                <p:cTn id="8" presetID="10" presetClass="entr" presetSubtype="0" fill="hold" grpId="0" nodeType="withEffect">
                                  <p:stCondLst>
                                    <p:cond delay="375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一、兼职派单</a:t>
            </a:r>
          </a:p>
        </p:txBody>
      </p:sp>
      <p:sp>
        <p:nvSpPr>
          <p:cNvPr id="10" name="文本框 11"/>
          <p:cNvSpPr txBox="1"/>
          <p:nvPr/>
        </p:nvSpPr>
        <p:spPr>
          <a:xfrm>
            <a:off x="1332230" y="1392555"/>
            <a:ext cx="9506585" cy="1337945"/>
          </a:xfrm>
          <a:prstGeom prst="rect">
            <a:avLst/>
          </a:prstGeom>
          <a:noFill/>
        </p:spPr>
        <p:txBody>
          <a:bodyPr wrap="square" rtlCol="0">
            <a:spAutoFit/>
          </a:bodyPr>
          <a:lstStyle/>
          <a:p>
            <a:pPr algn="just">
              <a:lnSpc>
                <a:spcPct val="150000"/>
              </a:lnSpc>
            </a:pPr>
            <a:r>
              <a:rPr lang="zh-CN" altLang="en-US" b="1" dirty="0" smtClean="0">
                <a:solidFill>
                  <a:schemeClr val="tx1"/>
                </a:solidFill>
                <a:latin typeface="方正兰亭黑简体" panose="02000000000000000000" pitchFamily="2" charset="-122"/>
                <a:ea typeface="方正兰亭黑简体" panose="02000000000000000000" pitchFamily="2" charset="-122"/>
              </a:rPr>
              <a:t>① 活动现场四个主入口设置</a:t>
            </a:r>
            <a:r>
              <a:rPr lang="en-US" altLang="zh-CN" b="1" dirty="0" smtClean="0">
                <a:solidFill>
                  <a:schemeClr val="tx1"/>
                </a:solidFill>
                <a:latin typeface="方正兰亭黑简体" panose="02000000000000000000" pitchFamily="2" charset="-122"/>
                <a:ea typeface="方正兰亭黑简体" panose="02000000000000000000" pitchFamily="2" charset="-122"/>
              </a:rPr>
              <a:t>4</a:t>
            </a:r>
            <a:r>
              <a:rPr lang="zh-CN" altLang="en-US" b="1" dirty="0" smtClean="0">
                <a:solidFill>
                  <a:schemeClr val="tx1"/>
                </a:solidFill>
                <a:latin typeface="方正兰亭黑简体" panose="02000000000000000000" pitchFamily="2" charset="-122"/>
                <a:ea typeface="方正兰亭黑简体" panose="02000000000000000000" pitchFamily="2" charset="-122"/>
              </a:rPr>
              <a:t>组兼职人员（每组两人，共</a:t>
            </a:r>
            <a:r>
              <a:rPr lang="en-US" altLang="zh-CN" b="1" dirty="0" smtClean="0">
                <a:solidFill>
                  <a:schemeClr val="tx1"/>
                </a:solidFill>
                <a:latin typeface="方正兰亭黑简体" panose="02000000000000000000" pitchFamily="2" charset="-122"/>
                <a:ea typeface="方正兰亭黑简体" panose="02000000000000000000" pitchFamily="2" charset="-122"/>
              </a:rPr>
              <a:t>8</a:t>
            </a:r>
            <a:r>
              <a:rPr lang="zh-CN" altLang="en-US" b="1" dirty="0" smtClean="0">
                <a:solidFill>
                  <a:schemeClr val="tx1"/>
                </a:solidFill>
                <a:latin typeface="方正兰亭黑简体" panose="02000000000000000000" pitchFamily="2" charset="-122"/>
                <a:ea typeface="方正兰亭黑简体" panose="02000000000000000000" pitchFamily="2" charset="-122"/>
              </a:rPr>
              <a:t>人）派发</a:t>
            </a:r>
            <a:r>
              <a:rPr lang="en-US" altLang="zh-CN" b="1" dirty="0" smtClean="0">
                <a:solidFill>
                  <a:schemeClr val="tx1"/>
                </a:solidFill>
                <a:latin typeface="方正兰亭黑简体" panose="02000000000000000000" pitchFamily="2" charset="-122"/>
                <a:ea typeface="方正兰亭黑简体" panose="02000000000000000000" pitchFamily="2" charset="-122"/>
              </a:rPr>
              <a:t>DM</a:t>
            </a:r>
            <a:r>
              <a:rPr lang="zh-CN" altLang="en-US" b="1" dirty="0" smtClean="0">
                <a:solidFill>
                  <a:schemeClr val="tx1"/>
                </a:solidFill>
                <a:latin typeface="方正兰亭黑简体" panose="02000000000000000000" pitchFamily="2" charset="-122"/>
                <a:ea typeface="方正兰亭黑简体" panose="02000000000000000000" pitchFamily="2" charset="-122"/>
              </a:rPr>
              <a:t>单页及相关活动参与券，每人每天需派发有效单页</a:t>
            </a:r>
            <a:r>
              <a:rPr lang="en-US" altLang="zh-CN" b="1" dirty="0" smtClean="0">
                <a:solidFill>
                  <a:schemeClr val="tx1"/>
                </a:solidFill>
                <a:latin typeface="方正兰亭黑简体" panose="02000000000000000000" pitchFamily="2" charset="-122"/>
                <a:ea typeface="方正兰亭黑简体" panose="02000000000000000000" pitchFamily="2" charset="-122"/>
              </a:rPr>
              <a:t>200</a:t>
            </a:r>
            <a:r>
              <a:rPr lang="zh-CN" altLang="en-US" b="1" dirty="0" smtClean="0">
                <a:solidFill>
                  <a:schemeClr val="tx1"/>
                </a:solidFill>
                <a:latin typeface="方正兰亭黑简体" panose="02000000000000000000" pitchFamily="2" charset="-122"/>
                <a:ea typeface="方正兰亭黑简体" panose="02000000000000000000" pitchFamily="2" charset="-122"/>
              </a:rPr>
              <a:t>张；② </a:t>
            </a:r>
            <a:r>
              <a:rPr lang="en-US" altLang="zh-CN" b="1" dirty="0" smtClean="0">
                <a:solidFill>
                  <a:schemeClr val="tx1"/>
                </a:solidFill>
                <a:latin typeface="方正兰亭黑简体" panose="02000000000000000000" pitchFamily="2" charset="-122"/>
                <a:ea typeface="方正兰亭黑简体" panose="02000000000000000000" pitchFamily="2" charset="-122"/>
              </a:rPr>
              <a:t>8</a:t>
            </a:r>
            <a:r>
              <a:rPr lang="zh-CN" altLang="en-US" b="1" dirty="0" smtClean="0">
                <a:solidFill>
                  <a:schemeClr val="tx1"/>
                </a:solidFill>
                <a:latin typeface="方正兰亭黑简体" panose="02000000000000000000" pitchFamily="2" charset="-122"/>
                <a:ea typeface="方正兰亭黑简体" panose="02000000000000000000" pitchFamily="2" charset="-122"/>
              </a:rPr>
              <a:t>名兼职派单需要背背包旗，背包旗画面以项目价值点及产品促销活动信息为主，进行产品宣传；</a:t>
            </a:r>
          </a:p>
        </p:txBody>
      </p:sp>
      <p:pic>
        <p:nvPicPr>
          <p:cNvPr id="9" name="图片 8" descr="t01cb4e62f9c9c9f9d4.jpg"/>
          <p:cNvPicPr>
            <a:picLocks noChangeAspect="1"/>
          </p:cNvPicPr>
          <p:nvPr>
            <p:custDataLst>
              <p:tags r:id="rId1"/>
            </p:custDataLst>
          </p:nvPr>
        </p:nvPicPr>
        <p:blipFill>
          <a:blip r:embed="rId5"/>
          <a:stretch>
            <a:fillRect/>
          </a:stretch>
        </p:blipFill>
        <p:spPr>
          <a:xfrm>
            <a:off x="5986145" y="2884170"/>
            <a:ext cx="4743450" cy="3197225"/>
          </a:xfrm>
          <a:prstGeom prst="rect">
            <a:avLst/>
          </a:prstGeom>
        </p:spPr>
      </p:pic>
      <p:pic>
        <p:nvPicPr>
          <p:cNvPr id="11" name="图片 10" descr="33661df0e310c7b6819e55bb6d5_p1_mk1.jpg"/>
          <p:cNvPicPr>
            <a:picLocks noChangeAspect="1"/>
          </p:cNvPicPr>
          <p:nvPr>
            <p:custDataLst>
              <p:tags r:id="rId2"/>
            </p:custDataLst>
          </p:nvPr>
        </p:nvPicPr>
        <p:blipFill>
          <a:blip r:embed="rId6"/>
          <a:stretch>
            <a:fillRect/>
          </a:stretch>
        </p:blipFill>
        <p:spPr>
          <a:xfrm>
            <a:off x="1490345" y="2884805"/>
            <a:ext cx="4472940" cy="3196590"/>
          </a:xfrm>
          <a:prstGeom prst="rect">
            <a:avLst/>
          </a:prstGeom>
        </p:spPr>
      </p:pic>
      <p:sp>
        <p:nvSpPr>
          <p:cNvPr id="4" name="文本框 11"/>
          <p:cNvSpPr txBox="1"/>
          <p:nvPr/>
        </p:nvSpPr>
        <p:spPr>
          <a:xfrm>
            <a:off x="5280660" y="802640"/>
            <a:ext cx="5723890" cy="553085"/>
          </a:xfrm>
          <a:prstGeom prst="rect">
            <a:avLst/>
          </a:prstGeom>
          <a:noFill/>
        </p:spPr>
        <p:txBody>
          <a:bodyPr wrap="square" rtlCol="0">
            <a:spAutoFit/>
          </a:bodyPr>
          <a:lstStyle/>
          <a:p>
            <a:pPr algn="just">
              <a:lnSpc>
                <a:spcPct val="150000"/>
              </a:lnSpc>
            </a:pPr>
            <a:r>
              <a:rPr lang="zh-CN" altLang="en-US" sz="2000" b="1" u="sng" dirty="0" smtClean="0">
                <a:solidFill>
                  <a:srgbClr val="C00000"/>
                </a:solidFill>
                <a:latin typeface="方正兰亭黑简体" panose="02000000000000000000" pitchFamily="2" charset="-122"/>
                <a:ea typeface="方正兰亭黑简体" panose="02000000000000000000" pitchFamily="2" charset="-122"/>
              </a:rPr>
              <a:t>增加活动现场曝光率，大纬度进行产品信息传播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二、来访有礼</a:t>
            </a:r>
          </a:p>
        </p:txBody>
      </p:sp>
      <p:sp>
        <p:nvSpPr>
          <p:cNvPr id="5" name="文本框 4"/>
          <p:cNvSpPr txBox="1"/>
          <p:nvPr/>
        </p:nvSpPr>
        <p:spPr>
          <a:xfrm>
            <a:off x="5603875" y="2067560"/>
            <a:ext cx="5262880" cy="3184525"/>
          </a:xfrm>
          <a:prstGeom prst="rect">
            <a:avLst/>
          </a:prstGeom>
          <a:noFill/>
        </p:spPr>
        <p:txBody>
          <a:bodyPr wrap="square" rtlCol="0" anchor="t">
            <a:spAutoFit/>
          </a:bodyPr>
          <a:lstStyle/>
          <a:p>
            <a:pPr marL="285750" indent="-285750" algn="just">
              <a:lnSpc>
                <a:spcPct val="150000"/>
              </a:lnSpc>
              <a:buFont typeface="Wingdings" panose="05000000000000000000" charset="0"/>
              <a:buChar char="Ø"/>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客户来访凭礼品券登记基本信息并关注项目公众号且群发项目指定单图200个好友即可领取</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枚装土鸡蛋礼盒一份；</a:t>
            </a:r>
          </a:p>
          <a:p>
            <a:pPr marL="285750" indent="-285750" algn="just">
              <a:lnSpc>
                <a:spcPct val="150000"/>
              </a:lnSpc>
              <a:buFont typeface="Wingdings" panose="05000000000000000000" charset="0"/>
              <a:buChar char="Ø"/>
            </a:pPr>
            <a:endParaRPr lang="zh-CN" altLang="en-US" sz="800"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Ø"/>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来访礼品券由销售、兼职人员派发，根据客户购房意向度进行判断，充分的发挥来访礼品的使用价值（限量</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250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份，周五</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份、周六</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份、周日</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50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份）。</a:t>
            </a:r>
          </a:p>
        </p:txBody>
      </p:sp>
      <p:sp>
        <p:nvSpPr>
          <p:cNvPr id="6" name="文本框 11"/>
          <p:cNvSpPr txBox="1"/>
          <p:nvPr/>
        </p:nvSpPr>
        <p:spPr>
          <a:xfrm>
            <a:off x="6915785" y="909320"/>
            <a:ext cx="4312920" cy="553085"/>
          </a:xfrm>
          <a:prstGeom prst="rect">
            <a:avLst/>
          </a:prstGeom>
          <a:noFill/>
        </p:spPr>
        <p:txBody>
          <a:bodyPr wrap="square" rtlCol="0">
            <a:spAutoFit/>
          </a:bodyPr>
          <a:lstStyle/>
          <a:p>
            <a:pPr algn="just">
              <a:lnSpc>
                <a:spcPct val="150000"/>
              </a:lnSpc>
            </a:pPr>
            <a:r>
              <a:rPr lang="zh-CN" altLang="en-US" sz="2000" b="1" u="sng" dirty="0" smtClean="0">
                <a:solidFill>
                  <a:srgbClr val="C00000"/>
                </a:solidFill>
                <a:latin typeface="方正兰亭黑简体" panose="02000000000000000000" pitchFamily="2" charset="-122"/>
                <a:ea typeface="方正兰亭黑简体" panose="02000000000000000000" pitchFamily="2" charset="-122"/>
              </a:rPr>
              <a:t>利用拓客礼品，拉动展厅来访量</a:t>
            </a:r>
          </a:p>
        </p:txBody>
      </p:sp>
      <p:pic>
        <p:nvPicPr>
          <p:cNvPr id="13" name="图片 12" descr="22"/>
          <p:cNvPicPr>
            <a:picLocks noChangeAspect="1"/>
          </p:cNvPicPr>
          <p:nvPr/>
        </p:nvPicPr>
        <p:blipFill>
          <a:blip r:embed="rId3"/>
          <a:stretch>
            <a:fillRect/>
          </a:stretch>
        </p:blipFill>
        <p:spPr>
          <a:xfrm>
            <a:off x="1180465" y="1668145"/>
            <a:ext cx="4030345" cy="40303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89"/>
            <a:ext cx="12319462" cy="6929697"/>
          </a:xfrm>
          <a:prstGeom prst="rect">
            <a:avLst/>
          </a:prstGeom>
        </p:spPr>
      </p:pic>
    </p:spTree>
    <p:extLst>
      <p:ext uri="{BB962C8B-B14F-4D97-AF65-F5344CB8AC3E}">
        <p14:creationId xmlns:p14="http://schemas.microsoft.com/office/powerpoint/2010/main" val="1064718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43074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17391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三、定时抽奖</a:t>
            </a:r>
          </a:p>
        </p:txBody>
      </p:sp>
      <p:sp>
        <p:nvSpPr>
          <p:cNvPr id="5" name="文本框 4"/>
          <p:cNvSpPr txBox="1"/>
          <p:nvPr/>
        </p:nvSpPr>
        <p:spPr>
          <a:xfrm>
            <a:off x="4220210" y="1960880"/>
            <a:ext cx="6918960" cy="3599815"/>
          </a:xfrm>
          <a:prstGeom prst="rect">
            <a:avLst/>
          </a:prstGeom>
          <a:noFill/>
        </p:spPr>
        <p:txBody>
          <a:bodyPr wrap="square" rtlCol="0" anchor="t">
            <a:spAutoFit/>
          </a:bodyPr>
          <a:lstStyle/>
          <a:p>
            <a:pPr marL="285750" indent="-285750" algn="just">
              <a:lnSpc>
                <a:spcPct val="150000"/>
              </a:lnSpc>
              <a:buFont typeface="Wingdings" panose="05000000000000000000" charset="0"/>
              <a:buChar char="Ø"/>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客户凭抽奖券定时参与展厅抽奖活动，采取抽奖箱盲抽的形式，奖箱内置</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200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张奖券，每张抽奖券仅限抽取一张，奖项分别为挂烫机</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6</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张（一等奖）、四件套</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14</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张（二等奖）、碗筷套装</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60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张（三等奖）、</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斤装大米</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120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张（参与奖），一、二、三等奖可根据实际来访情况放置；</a:t>
            </a:r>
          </a:p>
          <a:p>
            <a:pPr marL="285750" indent="-285750" algn="just">
              <a:lnSpc>
                <a:spcPct val="150000"/>
              </a:lnSpc>
              <a:buFont typeface="Wingdings" panose="05000000000000000000" charset="0"/>
              <a:buChar char="Ø"/>
            </a:pPr>
            <a:endParaRPr lang="zh-CN" altLang="en-US" sz="800"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Ø"/>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抽奖时间为：</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9:30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10:30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11:00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11</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12:00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14:30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15</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15:30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16:00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16:30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17:00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17:30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18:00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19:30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20:00</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（根据实际活动时间及时调整）</a:t>
            </a:r>
          </a:p>
        </p:txBody>
      </p:sp>
      <p:sp>
        <p:nvSpPr>
          <p:cNvPr id="6" name="文本框 11"/>
          <p:cNvSpPr txBox="1"/>
          <p:nvPr/>
        </p:nvSpPr>
        <p:spPr>
          <a:xfrm>
            <a:off x="7622540" y="1269365"/>
            <a:ext cx="3692525" cy="553085"/>
          </a:xfrm>
          <a:prstGeom prst="rect">
            <a:avLst/>
          </a:prstGeom>
          <a:noFill/>
        </p:spPr>
        <p:txBody>
          <a:bodyPr wrap="square" rtlCol="0">
            <a:spAutoFit/>
          </a:bodyPr>
          <a:lstStyle/>
          <a:p>
            <a:pPr algn="just">
              <a:lnSpc>
                <a:spcPct val="150000"/>
              </a:lnSpc>
            </a:pPr>
            <a:r>
              <a:rPr lang="zh-CN" altLang="en-US" sz="2000" b="1" u="sng" dirty="0" smtClean="0">
                <a:solidFill>
                  <a:srgbClr val="C00000"/>
                </a:solidFill>
                <a:latin typeface="方正兰亭黑简体" panose="02000000000000000000" pitchFamily="2" charset="-122"/>
                <a:ea typeface="方正兰亭黑简体" panose="02000000000000000000" pitchFamily="2" charset="-122"/>
              </a:rPr>
              <a:t>促进来访，增加销售对接时长</a:t>
            </a:r>
          </a:p>
        </p:txBody>
      </p:sp>
      <p:pic>
        <p:nvPicPr>
          <p:cNvPr id="4" name="图片 3" descr="1212"/>
          <p:cNvPicPr>
            <a:picLocks noChangeAspect="1"/>
          </p:cNvPicPr>
          <p:nvPr/>
        </p:nvPicPr>
        <p:blipFill>
          <a:blip r:embed="rId3"/>
          <a:srcRect l="4600" t="13379" r="4273" b="13022"/>
          <a:stretch>
            <a:fillRect/>
          </a:stretch>
        </p:blipFill>
        <p:spPr>
          <a:xfrm>
            <a:off x="504190" y="2284730"/>
            <a:ext cx="3547745" cy="28854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970915" y="455295"/>
            <a:ext cx="4182745"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四、亲子</a:t>
            </a:r>
            <a:r>
              <a:rPr lang="en-US" altLang="zh-CN" sz="2800" b="1" dirty="0">
                <a:latin typeface="微软雅黑" panose="020B0503020204020204" charset="-122"/>
                <a:ea typeface="微软雅黑" panose="020B0503020204020204" charset="-122"/>
                <a:sym typeface="+mn-ea"/>
              </a:rPr>
              <a:t>DIY/</a:t>
            </a:r>
            <a:r>
              <a:rPr lang="zh-CN" altLang="en-US" sz="2800" b="1" dirty="0">
                <a:latin typeface="微软雅黑" panose="020B0503020204020204" charset="-122"/>
                <a:ea typeface="微软雅黑" panose="020B0503020204020204" charset="-122"/>
                <a:sym typeface="+mn-ea"/>
              </a:rPr>
              <a:t>大唐不倒翁</a:t>
            </a:r>
          </a:p>
        </p:txBody>
      </p:sp>
      <p:sp>
        <p:nvSpPr>
          <p:cNvPr id="7" name="文本框 6"/>
          <p:cNvSpPr txBox="1"/>
          <p:nvPr/>
        </p:nvSpPr>
        <p:spPr>
          <a:xfrm>
            <a:off x="1256665" y="1716405"/>
            <a:ext cx="9499600" cy="922020"/>
          </a:xfrm>
          <a:prstGeom prst="rect">
            <a:avLst/>
          </a:prstGeom>
          <a:noFill/>
        </p:spPr>
        <p:txBody>
          <a:bodyPr wrap="square" rtlCol="0" anchor="t">
            <a:spAutoFit/>
          </a:bodyPr>
          <a:lstStyle/>
          <a:p>
            <a:pPr marL="285750" indent="-285750" algn="just">
              <a:lnSpc>
                <a:spcPct val="150000"/>
              </a:lnSpc>
              <a:buFont typeface="Wingdings" panose="05000000000000000000" charset="0"/>
              <a:buChar char="Ø"/>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活动期间展厅设置七彩儿童桌椅，举行亲子</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DIY</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活动（石膏娃娃彩绘），同时利用大唐不倒翁热门表演，送棉花糖，吸引客户驻足</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来访，增加人气、留住人气。</a:t>
            </a:r>
            <a:endPar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11"/>
          <p:cNvSpPr txBox="1"/>
          <p:nvPr/>
        </p:nvSpPr>
        <p:spPr>
          <a:xfrm>
            <a:off x="7726680" y="855980"/>
            <a:ext cx="3296920" cy="553085"/>
          </a:xfrm>
          <a:prstGeom prst="rect">
            <a:avLst/>
          </a:prstGeom>
          <a:noFill/>
        </p:spPr>
        <p:txBody>
          <a:bodyPr wrap="square" rtlCol="0">
            <a:spAutoFit/>
          </a:bodyPr>
          <a:lstStyle/>
          <a:p>
            <a:pPr algn="just">
              <a:lnSpc>
                <a:spcPct val="150000"/>
              </a:lnSpc>
            </a:pPr>
            <a:r>
              <a:rPr lang="zh-CN" altLang="en-US" sz="2000" b="1" u="sng" dirty="0" smtClean="0">
                <a:solidFill>
                  <a:srgbClr val="C00000"/>
                </a:solidFill>
                <a:latin typeface="方正兰亭黑简体" panose="02000000000000000000" pitchFamily="2" charset="-122"/>
                <a:ea typeface="方正兰亭黑简体" panose="02000000000000000000" pitchFamily="2" charset="-122"/>
              </a:rPr>
              <a:t>吸引来访，留住展厅人气</a:t>
            </a:r>
          </a:p>
        </p:txBody>
      </p:sp>
      <p:pic>
        <p:nvPicPr>
          <p:cNvPr id="10" name="图片 9" descr="22"/>
          <p:cNvPicPr>
            <a:picLocks noChangeAspect="1"/>
          </p:cNvPicPr>
          <p:nvPr/>
        </p:nvPicPr>
        <p:blipFill>
          <a:blip r:embed="rId3"/>
          <a:srcRect t="5113" r="14900" b="1293"/>
          <a:stretch>
            <a:fillRect/>
          </a:stretch>
        </p:blipFill>
        <p:spPr>
          <a:xfrm>
            <a:off x="594360" y="3221355"/>
            <a:ext cx="3578860" cy="2407285"/>
          </a:xfrm>
          <a:prstGeom prst="rect">
            <a:avLst/>
          </a:prstGeom>
        </p:spPr>
      </p:pic>
      <p:pic>
        <p:nvPicPr>
          <p:cNvPr id="11" name="图片 10" descr="3535"/>
          <p:cNvPicPr>
            <a:picLocks noChangeAspect="1"/>
          </p:cNvPicPr>
          <p:nvPr/>
        </p:nvPicPr>
        <p:blipFill>
          <a:blip r:embed="rId4"/>
          <a:stretch>
            <a:fillRect/>
          </a:stretch>
        </p:blipFill>
        <p:spPr>
          <a:xfrm>
            <a:off x="8000365" y="3218815"/>
            <a:ext cx="3599180" cy="2399665"/>
          </a:xfrm>
          <a:prstGeom prst="rect">
            <a:avLst/>
          </a:prstGeom>
        </p:spPr>
      </p:pic>
      <p:pic>
        <p:nvPicPr>
          <p:cNvPr id="12" name="图片 11" descr="微信图片_20201120170905"/>
          <p:cNvPicPr>
            <a:picLocks noChangeAspect="1"/>
          </p:cNvPicPr>
          <p:nvPr/>
        </p:nvPicPr>
        <p:blipFill>
          <a:blip r:embed="rId5"/>
          <a:srcRect t="19967" r="7506" b="5075"/>
          <a:stretch>
            <a:fillRect/>
          </a:stretch>
        </p:blipFill>
        <p:spPr>
          <a:xfrm>
            <a:off x="4213860" y="3218815"/>
            <a:ext cx="3740150" cy="24142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五、氛围布置</a:t>
            </a:r>
          </a:p>
        </p:txBody>
      </p:sp>
      <p:sp>
        <p:nvSpPr>
          <p:cNvPr id="2" name="文本框 1"/>
          <p:cNvSpPr txBox="1"/>
          <p:nvPr/>
        </p:nvSpPr>
        <p:spPr>
          <a:xfrm>
            <a:off x="1191260" y="1780540"/>
            <a:ext cx="3485515" cy="3830955"/>
          </a:xfrm>
          <a:prstGeom prst="rect">
            <a:avLst/>
          </a:prstGeom>
          <a:noFill/>
        </p:spPr>
        <p:txBody>
          <a:bodyPr wrap="square" rtlCol="0" anchor="t">
            <a:spAutoFit/>
          </a:bodyPr>
          <a:lstStyle/>
          <a:p>
            <a:pPr marL="285750" indent="-285750" algn="just">
              <a:lnSpc>
                <a:spcPct val="150000"/>
              </a:lnSpc>
              <a:buFont typeface="Wingdings" panose="05000000000000000000" charset="0"/>
              <a:buChar char="l"/>
            </a:pP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5</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米注水道旗</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3</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个）；</a:t>
            </a:r>
          </a:p>
          <a:p>
            <a:pPr marL="285750" indent="-285750" algn="just">
              <a:lnSpc>
                <a:spcPct val="150000"/>
              </a:lnSpc>
              <a:buFont typeface="Wingdings" panose="05000000000000000000" charset="0"/>
              <a:buChar char="l"/>
            </a:pP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X</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展架</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4</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个）；</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音箱设备</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套）；</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地毯</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72</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门头射灯</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6</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盏）；</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户型模型</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4</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个）；</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资料架</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个）；</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接待台</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张）； </a:t>
            </a:r>
          </a:p>
          <a:p>
            <a:pPr marL="285750" indent="-285750" algn="just">
              <a:lnSpc>
                <a:spcPct val="150000"/>
              </a:lnSpc>
              <a:buFont typeface="Wingdings" panose="05000000000000000000" charset="0"/>
              <a:buChar char="l"/>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洽谈桌椅</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2</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套）。</a:t>
            </a:r>
          </a:p>
        </p:txBody>
      </p:sp>
      <p:sp>
        <p:nvSpPr>
          <p:cNvPr id="4" name="文本框 11"/>
          <p:cNvSpPr txBox="1"/>
          <p:nvPr/>
        </p:nvSpPr>
        <p:spPr>
          <a:xfrm>
            <a:off x="6509385" y="650875"/>
            <a:ext cx="4664710" cy="553085"/>
          </a:xfrm>
          <a:prstGeom prst="rect">
            <a:avLst/>
          </a:prstGeom>
          <a:noFill/>
        </p:spPr>
        <p:txBody>
          <a:bodyPr wrap="square" rtlCol="0">
            <a:spAutoFit/>
          </a:bodyPr>
          <a:lstStyle/>
          <a:p>
            <a:pPr algn="just">
              <a:lnSpc>
                <a:spcPct val="150000"/>
              </a:lnSpc>
            </a:pPr>
            <a:r>
              <a:rPr lang="zh-CN" altLang="en-US" sz="2000" b="1" u="sng" dirty="0" smtClean="0">
                <a:solidFill>
                  <a:srgbClr val="C00000"/>
                </a:solidFill>
                <a:latin typeface="方正兰亭黑简体" panose="02000000000000000000" pitchFamily="2" charset="-122"/>
                <a:ea typeface="方正兰亭黑简体" panose="02000000000000000000" pitchFamily="2" charset="-122"/>
              </a:rPr>
              <a:t>营造展厅良好的销售氛围，疏导价值点</a:t>
            </a:r>
          </a:p>
        </p:txBody>
      </p:sp>
      <p:pic>
        <p:nvPicPr>
          <p:cNvPr id="6" name="图片 5" descr="timg"/>
          <p:cNvPicPr>
            <a:picLocks noChangeAspect="1"/>
          </p:cNvPicPr>
          <p:nvPr/>
        </p:nvPicPr>
        <p:blipFill>
          <a:blip r:embed="rId3"/>
          <a:stretch>
            <a:fillRect/>
          </a:stretch>
        </p:blipFill>
        <p:spPr>
          <a:xfrm>
            <a:off x="4789170" y="2070735"/>
            <a:ext cx="3111500" cy="3111500"/>
          </a:xfrm>
          <a:prstGeom prst="rect">
            <a:avLst/>
          </a:prstGeom>
        </p:spPr>
      </p:pic>
      <p:pic>
        <p:nvPicPr>
          <p:cNvPr id="9" name="图片 8" descr="微信图片_20201011104138"/>
          <p:cNvPicPr>
            <a:picLocks noChangeAspect="1"/>
          </p:cNvPicPr>
          <p:nvPr/>
        </p:nvPicPr>
        <p:blipFill>
          <a:blip r:embed="rId4"/>
          <a:srcRect l="13474" r="12314"/>
          <a:stretch>
            <a:fillRect/>
          </a:stretch>
        </p:blipFill>
        <p:spPr>
          <a:xfrm rot="5400000">
            <a:off x="7986395" y="2054225"/>
            <a:ext cx="3110865" cy="31445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六、展厅规划</a:t>
            </a:r>
          </a:p>
        </p:txBody>
      </p:sp>
      <p:pic>
        <p:nvPicPr>
          <p:cNvPr id="7" name="图片 6" descr="布置图-02"/>
          <p:cNvPicPr>
            <a:picLocks noChangeAspect="1"/>
          </p:cNvPicPr>
          <p:nvPr/>
        </p:nvPicPr>
        <p:blipFill>
          <a:blip r:embed="rId3"/>
          <a:srcRect l="3845" t="8381" r="4804" b="14996"/>
          <a:stretch>
            <a:fillRect/>
          </a:stretch>
        </p:blipFill>
        <p:spPr>
          <a:xfrm>
            <a:off x="1136015" y="1099820"/>
            <a:ext cx="9919970" cy="517715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970915" y="455295"/>
            <a:ext cx="2316480" cy="521970"/>
          </a:xfrm>
          <a:prstGeom prst="rect">
            <a:avLst/>
          </a:prstGeom>
          <a:noFill/>
        </p:spPr>
        <p:txBody>
          <a:bodyPr wrap="none" rtlCol="0" anchor="t">
            <a:spAutoFit/>
          </a:bodyPr>
          <a:lstStyle/>
          <a:p>
            <a:pPr algn="l"/>
            <a:r>
              <a:rPr lang="zh-CN" altLang="en-US" sz="2800" b="1" dirty="0">
                <a:latin typeface="微软雅黑" panose="020B0503020204020204" charset="-122"/>
                <a:ea typeface="微软雅黑" panose="020B0503020204020204" charset="-122"/>
                <a:sym typeface="+mn-ea"/>
              </a:rPr>
              <a:t>七、物料设计</a:t>
            </a:r>
          </a:p>
        </p:txBody>
      </p:sp>
      <p:pic>
        <p:nvPicPr>
          <p:cNvPr id="2" name="图片 1" descr="微信图片_20201122183024"/>
          <p:cNvPicPr>
            <a:picLocks noChangeAspect="1"/>
          </p:cNvPicPr>
          <p:nvPr/>
        </p:nvPicPr>
        <p:blipFill>
          <a:blip r:embed="rId3"/>
          <a:stretch>
            <a:fillRect/>
          </a:stretch>
        </p:blipFill>
        <p:spPr>
          <a:xfrm>
            <a:off x="1066800" y="1957705"/>
            <a:ext cx="10058400" cy="824230"/>
          </a:xfrm>
          <a:prstGeom prst="rect">
            <a:avLst/>
          </a:prstGeom>
        </p:spPr>
      </p:pic>
      <p:pic>
        <p:nvPicPr>
          <p:cNvPr id="4" name="图片 3" descr="微信图片_20201122183031"/>
          <p:cNvPicPr>
            <a:picLocks noChangeAspect="1"/>
          </p:cNvPicPr>
          <p:nvPr/>
        </p:nvPicPr>
        <p:blipFill>
          <a:blip r:embed="rId4"/>
          <a:stretch>
            <a:fillRect/>
          </a:stretch>
        </p:blipFill>
        <p:spPr>
          <a:xfrm>
            <a:off x="1066800" y="3380105"/>
            <a:ext cx="10058400" cy="1678305"/>
          </a:xfrm>
          <a:prstGeom prst="rect">
            <a:avLst/>
          </a:prstGeom>
        </p:spPr>
      </p:pic>
      <p:sp>
        <p:nvSpPr>
          <p:cNvPr id="5" name="文本框 4"/>
          <p:cNvSpPr txBox="1"/>
          <p:nvPr/>
        </p:nvSpPr>
        <p:spPr>
          <a:xfrm>
            <a:off x="10035540" y="1132205"/>
            <a:ext cx="1198880"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展厅门头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9825990" y="1299845"/>
            <a:ext cx="1355725"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展厅围挡</a:t>
            </a:r>
            <a:r>
              <a:rPr lang="en-US" altLang="zh-CN" sz="2000" b="1" dirty="0">
                <a:latin typeface="微软雅黑" panose="020B0503020204020204" charset="-122"/>
                <a:ea typeface="微软雅黑" panose="020B0503020204020204" charset="-122"/>
                <a:sym typeface="+mn-ea"/>
              </a:rPr>
              <a:t>1</a:t>
            </a:r>
            <a:endParaRPr lang="zh-CN" altLang="en-US" sz="2000" b="1" dirty="0">
              <a:latin typeface="微软雅黑" panose="020B0503020204020204" charset="-122"/>
              <a:ea typeface="微软雅黑" panose="020B0503020204020204" charset="-122"/>
              <a:sym typeface="+mn-ea"/>
            </a:endParaRPr>
          </a:p>
        </p:txBody>
      </p:sp>
      <p:pic>
        <p:nvPicPr>
          <p:cNvPr id="6" name="图片 5" descr="微信图片_20201122183004"/>
          <p:cNvPicPr>
            <a:picLocks noChangeAspect="1"/>
          </p:cNvPicPr>
          <p:nvPr/>
        </p:nvPicPr>
        <p:blipFill>
          <a:blip r:embed="rId3"/>
          <a:stretch>
            <a:fillRect/>
          </a:stretch>
        </p:blipFill>
        <p:spPr>
          <a:xfrm>
            <a:off x="137160" y="1989455"/>
            <a:ext cx="11944985" cy="29368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9825990" y="503555"/>
            <a:ext cx="1355725"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展厅围挡</a:t>
            </a:r>
            <a:r>
              <a:rPr lang="en-US" altLang="zh-CN" sz="2000" b="1" dirty="0">
                <a:latin typeface="微软雅黑" panose="020B0503020204020204" charset="-122"/>
                <a:ea typeface="微软雅黑" panose="020B0503020204020204" charset="-122"/>
                <a:sym typeface="+mn-ea"/>
              </a:rPr>
              <a:t>2</a:t>
            </a:r>
            <a:endParaRPr lang="zh-CN" altLang="en-US" sz="2000" b="1" dirty="0">
              <a:latin typeface="微软雅黑" panose="020B0503020204020204" charset="-122"/>
              <a:ea typeface="微软雅黑" panose="020B0503020204020204" charset="-122"/>
              <a:sym typeface="+mn-ea"/>
            </a:endParaRPr>
          </a:p>
        </p:txBody>
      </p:sp>
      <p:pic>
        <p:nvPicPr>
          <p:cNvPr id="2" name="图片 1" descr="微信图片_20201122183017"/>
          <p:cNvPicPr>
            <a:picLocks noChangeAspect="1"/>
          </p:cNvPicPr>
          <p:nvPr/>
        </p:nvPicPr>
        <p:blipFill>
          <a:blip r:embed="rId3"/>
          <a:stretch>
            <a:fillRect/>
          </a:stretch>
        </p:blipFill>
        <p:spPr>
          <a:xfrm>
            <a:off x="1066800" y="997585"/>
            <a:ext cx="10058400" cy="50304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3481705" y="5865495"/>
            <a:ext cx="1198880"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注水道旗</a:t>
            </a:r>
          </a:p>
        </p:txBody>
      </p:sp>
      <p:pic>
        <p:nvPicPr>
          <p:cNvPr id="3" name="图片 2" descr="微信图片_20201122183112"/>
          <p:cNvPicPr>
            <a:picLocks noChangeAspect="1"/>
          </p:cNvPicPr>
          <p:nvPr/>
        </p:nvPicPr>
        <p:blipFill>
          <a:blip r:embed="rId3"/>
          <a:stretch>
            <a:fillRect/>
          </a:stretch>
        </p:blipFill>
        <p:spPr>
          <a:xfrm>
            <a:off x="1335405" y="818515"/>
            <a:ext cx="5648325" cy="4944110"/>
          </a:xfrm>
          <a:prstGeom prst="rect">
            <a:avLst/>
          </a:prstGeom>
        </p:spPr>
      </p:pic>
      <p:pic>
        <p:nvPicPr>
          <p:cNvPr id="4" name="图片 3" descr="微信图片_20201122183124"/>
          <p:cNvPicPr>
            <a:picLocks noChangeAspect="1"/>
          </p:cNvPicPr>
          <p:nvPr/>
        </p:nvPicPr>
        <p:blipFill>
          <a:blip r:embed="rId4"/>
          <a:stretch>
            <a:fillRect/>
          </a:stretch>
        </p:blipFill>
        <p:spPr>
          <a:xfrm>
            <a:off x="7612380" y="902335"/>
            <a:ext cx="2389505" cy="4775835"/>
          </a:xfrm>
          <a:prstGeom prst="rect">
            <a:avLst/>
          </a:prstGeom>
        </p:spPr>
      </p:pic>
      <p:sp>
        <p:nvSpPr>
          <p:cNvPr id="6" name="文本框 5"/>
          <p:cNvSpPr txBox="1"/>
          <p:nvPr/>
        </p:nvSpPr>
        <p:spPr>
          <a:xfrm>
            <a:off x="8347075" y="5865495"/>
            <a:ext cx="944880"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背包旗</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3481705" y="5865495"/>
            <a:ext cx="1198880"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注水道旗</a:t>
            </a:r>
          </a:p>
        </p:txBody>
      </p:sp>
      <p:sp>
        <p:nvSpPr>
          <p:cNvPr id="6" name="文本框 5"/>
          <p:cNvSpPr txBox="1"/>
          <p:nvPr/>
        </p:nvSpPr>
        <p:spPr>
          <a:xfrm>
            <a:off x="8347075" y="5865495"/>
            <a:ext cx="944880" cy="398780"/>
          </a:xfrm>
          <a:prstGeom prst="rect">
            <a:avLst/>
          </a:prstGeom>
          <a:noFill/>
        </p:spPr>
        <p:txBody>
          <a:bodyPr wrap="none" rtlCol="0" anchor="t">
            <a:spAutoFit/>
          </a:bodyPr>
          <a:lstStyle/>
          <a:p>
            <a:pPr algn="l"/>
            <a:r>
              <a:rPr lang="zh-CN" altLang="en-US" sz="2000" b="1" dirty="0">
                <a:latin typeface="微软雅黑" panose="020B0503020204020204" charset="-122"/>
                <a:ea typeface="微软雅黑" panose="020B0503020204020204" charset="-122"/>
                <a:sym typeface="+mn-ea"/>
              </a:rPr>
              <a:t>背包旗</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313-02"/>
          <p:cNvPicPr>
            <a:picLocks noChangeAspect="1"/>
          </p:cNvPicPr>
          <p:nvPr/>
        </p:nvPicPr>
        <p:blipFill>
          <a:blip r:embed="rId2"/>
          <a:srcRect r="9053"/>
          <a:stretch>
            <a:fillRect/>
          </a:stretch>
        </p:blipFill>
        <p:spPr>
          <a:xfrm>
            <a:off x="5962650" y="0"/>
            <a:ext cx="6207125" cy="6858635"/>
          </a:xfrm>
          <a:prstGeom prst="rect">
            <a:avLst/>
          </a:prstGeom>
        </p:spPr>
      </p:pic>
      <p:sp>
        <p:nvSpPr>
          <p:cNvPr id="5" name="平行四边形 4"/>
          <p:cNvSpPr/>
          <p:nvPr/>
        </p:nvSpPr>
        <p:spPr>
          <a:xfrm>
            <a:off x="6073140" y="0"/>
            <a:ext cx="2117725" cy="4218940"/>
          </a:xfrm>
          <a:prstGeom prst="parallelogram">
            <a:avLst>
              <a:gd name="adj" fmla="val 70097"/>
            </a:avLst>
          </a:prstGeom>
          <a:solidFill>
            <a:srgbClr val="CC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6353810" y="5036820"/>
            <a:ext cx="1101725" cy="1835150"/>
          </a:xfrm>
          <a:prstGeom prst="parallelogram">
            <a:avLst>
              <a:gd name="adj" fmla="val 597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58850" y="1513205"/>
            <a:ext cx="4740910" cy="922020"/>
          </a:xfrm>
          <a:prstGeom prst="rect">
            <a:avLst/>
          </a:prstGeom>
          <a:noFill/>
        </p:spPr>
        <p:txBody>
          <a:bodyPr wrap="square" rtlCol="0">
            <a:spAutoFit/>
          </a:bodyPr>
          <a:lstStyle/>
          <a:p>
            <a:r>
              <a:rPr lang="en-US" altLang="zh-CN" sz="5400" b="1">
                <a:solidFill>
                  <a:schemeClr val="bg1">
                    <a:lumMod val="50000"/>
                  </a:schemeClr>
                </a:solidFill>
                <a:latin typeface="方正小标宋_GBK" panose="02000000000000000000" charset="-122"/>
                <a:ea typeface="方正小标宋_GBK" panose="02000000000000000000" charset="-122"/>
              </a:rPr>
              <a:t>PART.THREE</a:t>
            </a:r>
          </a:p>
        </p:txBody>
      </p:sp>
      <p:sp>
        <p:nvSpPr>
          <p:cNvPr id="11" name="文本框 10"/>
          <p:cNvSpPr txBox="1"/>
          <p:nvPr/>
        </p:nvSpPr>
        <p:spPr>
          <a:xfrm>
            <a:off x="119380" y="4589780"/>
            <a:ext cx="3993515" cy="2214880"/>
          </a:xfrm>
          <a:prstGeom prst="rect">
            <a:avLst/>
          </a:prstGeom>
          <a:noFill/>
        </p:spPr>
        <p:txBody>
          <a:bodyPr wrap="square" rtlCol="0">
            <a:spAutoFit/>
          </a:bodyPr>
          <a:lstStyle/>
          <a:p>
            <a:r>
              <a:rPr lang="en-US" altLang="zh-CN" sz="13800" b="1" i="1">
                <a:solidFill>
                  <a:schemeClr val="bg1">
                    <a:lumMod val="65000"/>
                  </a:schemeClr>
                </a:solidFill>
                <a:latin typeface="微软雅黑" panose="020B0503020204020204" charset="-122"/>
                <a:ea typeface="微软雅黑" panose="020B0503020204020204" charset="-122"/>
              </a:rPr>
              <a:t>03</a:t>
            </a:r>
          </a:p>
        </p:txBody>
      </p:sp>
      <p:sp>
        <p:nvSpPr>
          <p:cNvPr id="52" name="[动画大师]_TextBox 49"/>
          <p:cNvSpPr txBox="1"/>
          <p:nvPr/>
        </p:nvSpPr>
        <p:spPr>
          <a:xfrm>
            <a:off x="933450" y="2533015"/>
            <a:ext cx="5165090" cy="768350"/>
          </a:xfrm>
          <a:prstGeom prst="rect">
            <a:avLst/>
          </a:prstGeom>
          <a:noFill/>
        </p:spPr>
        <p:txBody>
          <a:bodyPr wrap="square" rtlCol="0">
            <a:spAutoFit/>
          </a:bodyPr>
          <a:lstStyle/>
          <a:p>
            <a:pPr algn="l"/>
            <a:r>
              <a:rPr lang="zh-CN" altLang="zh-CN" sz="4400" b="1" u="sng" dirty="0">
                <a:solidFill>
                  <a:schemeClr val="tx1">
                    <a:lumMod val="85000"/>
                    <a:lumOff val="15000"/>
                  </a:schemeClr>
                </a:solidFill>
                <a:latin typeface="微软雅黑" panose="020B0503020204020204" charset="-122"/>
                <a:ea typeface="微软雅黑" panose="020B0503020204020204" charset="-122"/>
                <a:sym typeface="+mn-ea"/>
              </a:rPr>
              <a:t>人员分工</a:t>
            </a:r>
            <a:r>
              <a:rPr lang="en-US" altLang="zh-CN" sz="4400" b="1" u="sng" dirty="0">
                <a:solidFill>
                  <a:schemeClr val="tx1">
                    <a:lumMod val="85000"/>
                    <a:lumOff val="15000"/>
                  </a:schemeClr>
                </a:solidFill>
                <a:latin typeface="微软雅黑" panose="020B0503020204020204" charset="-122"/>
                <a:ea typeface="微软雅黑" panose="020B0503020204020204" charset="-122"/>
                <a:sym typeface="+mn-ea"/>
              </a:rPr>
              <a:t>/</a:t>
            </a:r>
            <a:r>
              <a:rPr lang="zh-CN" altLang="en-US" sz="4400" b="1" u="sng" dirty="0">
                <a:solidFill>
                  <a:schemeClr val="tx1">
                    <a:lumMod val="85000"/>
                    <a:lumOff val="15000"/>
                  </a:schemeClr>
                </a:solidFill>
                <a:latin typeface="微软雅黑" panose="020B0503020204020204" charset="-122"/>
                <a:ea typeface="微软雅黑" panose="020B0503020204020204" charset="-122"/>
                <a:sym typeface="+mn-ea"/>
              </a:rPr>
              <a:t>物料报价</a:t>
            </a:r>
          </a:p>
        </p:txBody>
      </p:sp>
      <p:sp>
        <p:nvSpPr>
          <p:cNvPr id="53" name="矩形 52"/>
          <p:cNvSpPr/>
          <p:nvPr/>
        </p:nvSpPr>
        <p:spPr>
          <a:xfrm>
            <a:off x="947420" y="3320415"/>
            <a:ext cx="4053205" cy="706755"/>
          </a:xfrm>
          <a:prstGeom prst="rect">
            <a:avLst/>
          </a:prstGeom>
        </p:spPr>
        <p:txBody>
          <a:bodyPr wrap="square">
            <a:spAutoFit/>
          </a:bodyPr>
          <a:lstStyle/>
          <a:p>
            <a:pPr algn="l"/>
            <a:r>
              <a:rPr lang="en-US" altLang="zh-CN" sz="2000" spc="100" dirty="0">
                <a:solidFill>
                  <a:schemeClr val="tx1">
                    <a:lumMod val="85000"/>
                    <a:lumOff val="15000"/>
                  </a:schemeClr>
                </a:solidFill>
                <a:ea typeface="方正黑体简体" panose="02010601030101010101" pitchFamily="2" charset="-122"/>
                <a:sym typeface="+mn-ea"/>
              </a:rPr>
              <a:t>ACTIVITY BUDGET</a:t>
            </a:r>
          </a:p>
          <a:p>
            <a:pPr algn="l"/>
            <a:endParaRPr lang="en-US" altLang="zh-CN" sz="2000" spc="100" dirty="0">
              <a:solidFill>
                <a:schemeClr val="tx1">
                  <a:lumMod val="85000"/>
                  <a:lumOff val="15000"/>
                </a:schemeClr>
              </a:solidFill>
              <a:ea typeface="方正黑体简体" panose="02010601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750"/>
                                        <p:tgtEl>
                                          <p:spTgt spid="52"/>
                                        </p:tgtEl>
                                      </p:cBhvr>
                                    </p:animEffect>
                                  </p:childTnLst>
                                </p:cTn>
                              </p:par>
                              <p:par>
                                <p:cTn id="8" presetID="10" presetClass="entr" presetSubtype="0" fill="hold" grpId="0" nodeType="withEffect">
                                  <p:stCondLst>
                                    <p:cond delay="375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文本框 11"/>
          <p:cNvSpPr txBox="1"/>
          <p:nvPr/>
        </p:nvSpPr>
        <p:spPr>
          <a:xfrm>
            <a:off x="1522730" y="1547495"/>
            <a:ext cx="9022715" cy="4246245"/>
          </a:xfrm>
          <a:prstGeom prst="rect">
            <a:avLst/>
          </a:prstGeom>
          <a:noFill/>
        </p:spPr>
        <p:txBody>
          <a:bodyPr wrap="square" rtlCol="0">
            <a:spAutoFit/>
          </a:bodyPr>
          <a:lstStyle/>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物料准备、出入库登记：</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策划</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策划公司）；</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活动现场秩序维护</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守值班</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物料运输回收：</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物业部门（责任人：策划）；</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活动现场拓客</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客户接待：</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销售分组每天安排</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人于销售部值班，其余组员至展厅，组长安排展厅接待与现场外围拓客人员（责任人：销售经理）；</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单页及礼品券派发：</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兼职人员</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8</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名（监管：策划）；</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来访登记</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礼品发放</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抽奖活动</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就餐安排：</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办公室</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策划；</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活动现场茶水</a:t>
            </a:r>
            <a:r>
              <a:rPr lang="en-US" altLang="zh-CN"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保洁：</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前台</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名、保洁</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名（责任人：物业部门）；</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看房车辆：</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司机</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1</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名（调度：销售经理）；</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活动协调、方案拟定与执行：</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策划</a:t>
            </a:r>
            <a:r>
              <a:rPr lang="en-US" altLang="zh-CN"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策划公司；</a:t>
            </a:r>
          </a:p>
          <a:p>
            <a:pPr algn="just">
              <a:lnSpc>
                <a:spcPct val="150000"/>
              </a:lnSpc>
            </a:pPr>
            <a:r>
              <a:rPr lang="zh-CN" altLang="en-US" b="1"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活动总指挥：</a:t>
            </a:r>
            <a:r>
              <a:rPr lang="zh-CN" altLang="en-US" dirty="0" smtClean="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销售总监。</a:t>
            </a:r>
          </a:p>
        </p:txBody>
      </p:sp>
      <p:sp>
        <p:nvSpPr>
          <p:cNvPr id="2" name="文本框 1"/>
          <p:cNvSpPr txBox="1"/>
          <p:nvPr/>
        </p:nvSpPr>
        <p:spPr>
          <a:xfrm>
            <a:off x="970915" y="455295"/>
            <a:ext cx="1605280" cy="521970"/>
          </a:xfrm>
          <a:prstGeom prst="rect">
            <a:avLst/>
          </a:prstGeom>
          <a:noFill/>
        </p:spPr>
        <p:txBody>
          <a:bodyPr wrap="none" rtlCol="0" anchor="t">
            <a:spAutoFit/>
          </a:bodyPr>
          <a:lstStyle/>
          <a:p>
            <a:r>
              <a:rPr lang="zh-CN" altLang="en-US" sz="2800" b="1" dirty="0">
                <a:latin typeface="微软雅黑" panose="020B0503020204020204" charset="-122"/>
                <a:ea typeface="微软雅黑" panose="020B0503020204020204" charset="-122"/>
                <a:sym typeface="+mn-ea"/>
              </a:rPr>
              <a:t>人员分工</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70915" y="455295"/>
            <a:ext cx="2484755" cy="521970"/>
          </a:xfrm>
          <a:prstGeom prst="rect">
            <a:avLst/>
          </a:prstGeom>
          <a:noFill/>
        </p:spPr>
        <p:txBody>
          <a:bodyPr wrap="none" rtlCol="0" anchor="t">
            <a:spAutoFit/>
          </a:bodyPr>
          <a:lstStyle/>
          <a:p>
            <a:r>
              <a:rPr lang="zh-CN" altLang="en-US" sz="2800" b="1" dirty="0">
                <a:latin typeface="微软雅黑" panose="020B0503020204020204" charset="-122"/>
                <a:ea typeface="微软雅黑" panose="020B0503020204020204" charset="-122"/>
                <a:sym typeface="+mn-ea"/>
              </a:rPr>
              <a:t>物料明细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费用</a:t>
            </a:r>
          </a:p>
        </p:txBody>
      </p:sp>
      <p:sp>
        <p:nvSpPr>
          <p:cNvPr id="3" name="文本框 2"/>
          <p:cNvSpPr txBox="1"/>
          <p:nvPr/>
        </p:nvSpPr>
        <p:spPr>
          <a:xfrm>
            <a:off x="4226560" y="2558415"/>
            <a:ext cx="3738880" cy="521970"/>
          </a:xfrm>
          <a:prstGeom prst="rect">
            <a:avLst/>
          </a:prstGeom>
          <a:noFill/>
        </p:spPr>
        <p:txBody>
          <a:bodyPr wrap="none" rtlCol="0" anchor="t">
            <a:spAutoFit/>
          </a:bodyPr>
          <a:lstStyle/>
          <a:p>
            <a:r>
              <a:rPr lang="zh-CN" altLang="en-US" sz="2800" b="1" dirty="0">
                <a:latin typeface="微软雅黑" panose="020B0503020204020204" charset="-122"/>
                <a:ea typeface="微软雅黑" panose="020B0503020204020204" charset="-122"/>
                <a:sym typeface="+mn-ea"/>
              </a:rPr>
              <a:t>附件：物料明细及预算</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0" y="-313690"/>
            <a:ext cx="12192000" cy="7524750"/>
            <a:chOff x="0" y="-494"/>
            <a:chExt cx="19200" cy="11850"/>
          </a:xfrm>
        </p:grpSpPr>
        <p:pic>
          <p:nvPicPr>
            <p:cNvPr id="22" name="图片 21" descr="timg"/>
            <p:cNvPicPr>
              <a:picLocks noChangeAspect="1"/>
            </p:cNvPicPr>
            <p:nvPr/>
          </p:nvPicPr>
          <p:blipFill>
            <a:blip r:embed="rId2"/>
            <a:stretch>
              <a:fillRect/>
            </a:stretch>
          </p:blipFill>
          <p:spPr>
            <a:xfrm>
              <a:off x="0" y="-1"/>
              <a:ext cx="19200" cy="10801"/>
            </a:xfrm>
            <a:prstGeom prst="rect">
              <a:avLst/>
            </a:prstGeom>
          </p:spPr>
        </p:pic>
        <p:grpSp>
          <p:nvGrpSpPr>
            <p:cNvPr id="25" name="组合 24"/>
            <p:cNvGrpSpPr/>
            <p:nvPr/>
          </p:nvGrpSpPr>
          <p:grpSpPr>
            <a:xfrm>
              <a:off x="1" y="0"/>
              <a:ext cx="13660" cy="10800"/>
              <a:chOff x="1" y="0"/>
              <a:chExt cx="13660" cy="10800"/>
            </a:xfrm>
          </p:grpSpPr>
          <p:sp>
            <p:nvSpPr>
              <p:cNvPr id="23" name="矩形 22"/>
              <p:cNvSpPr/>
              <p:nvPr/>
            </p:nvSpPr>
            <p:spPr>
              <a:xfrm>
                <a:off x="1" y="0"/>
                <a:ext cx="9106" cy="10801"/>
              </a:xfrm>
              <a:prstGeom prst="rect">
                <a:avLst/>
              </a:prstGeom>
              <a:solidFill>
                <a:srgbClr val="C0000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5984" y="3123"/>
                <a:ext cx="10800" cy="4555"/>
              </a:xfrm>
              <a:prstGeom prst="triangle">
                <a:avLst/>
              </a:prstGeom>
              <a:solidFill>
                <a:srgbClr val="C0000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任意多边形 26"/>
            <p:cNvSpPr/>
            <p:nvPr/>
          </p:nvSpPr>
          <p:spPr>
            <a:xfrm>
              <a:off x="9244" y="-404"/>
              <a:ext cx="4958" cy="11640"/>
            </a:xfrm>
            <a:custGeom>
              <a:avLst/>
              <a:gdLst>
                <a:gd name="connisteX0" fmla="*/ 0 w 2876550"/>
                <a:gd name="connsiteY0" fmla="*/ 0 h 6870065"/>
                <a:gd name="connisteX1" fmla="*/ 2876550 w 2876550"/>
                <a:gd name="connsiteY1" fmla="*/ 3427095 h 6870065"/>
                <a:gd name="connisteX2" fmla="*/ 0 w 2876550"/>
                <a:gd name="connsiteY2" fmla="*/ 6870065 h 6870065"/>
              </a:gdLst>
              <a:ahLst/>
              <a:cxnLst>
                <a:cxn ang="0">
                  <a:pos x="connisteX0" y="connsiteY0"/>
                </a:cxn>
                <a:cxn ang="0">
                  <a:pos x="connisteX1" y="connsiteY1"/>
                </a:cxn>
                <a:cxn ang="0">
                  <a:pos x="connisteX2" y="connsiteY2"/>
                </a:cxn>
              </a:cxnLst>
              <a:rect l="l" t="t" r="r" b="b"/>
              <a:pathLst>
                <a:path w="2876550" h="6870065">
                  <a:moveTo>
                    <a:pt x="0" y="0"/>
                  </a:moveTo>
                  <a:lnTo>
                    <a:pt x="2876550" y="3427095"/>
                  </a:lnTo>
                  <a:lnTo>
                    <a:pt x="0" y="6870065"/>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10121" y="-494"/>
              <a:ext cx="5021" cy="11850"/>
            </a:xfrm>
            <a:custGeom>
              <a:avLst/>
              <a:gdLst>
                <a:gd name="connisteX0" fmla="*/ 0 w 2876550"/>
                <a:gd name="connsiteY0" fmla="*/ 0 h 6870065"/>
                <a:gd name="connisteX1" fmla="*/ 2876550 w 2876550"/>
                <a:gd name="connsiteY1" fmla="*/ 3427095 h 6870065"/>
                <a:gd name="connisteX2" fmla="*/ 0 w 2876550"/>
                <a:gd name="connsiteY2" fmla="*/ 6870065 h 6870065"/>
              </a:gdLst>
              <a:ahLst/>
              <a:cxnLst>
                <a:cxn ang="0">
                  <a:pos x="connisteX0" y="connsiteY0"/>
                </a:cxn>
                <a:cxn ang="0">
                  <a:pos x="connisteX1" y="connsiteY1"/>
                </a:cxn>
                <a:cxn ang="0">
                  <a:pos x="connisteX2" y="connsiteY2"/>
                </a:cxn>
              </a:cxnLst>
              <a:rect l="l" t="t" r="r" b="b"/>
              <a:pathLst>
                <a:path w="2876550" h="6870065">
                  <a:moveTo>
                    <a:pt x="0" y="0"/>
                  </a:moveTo>
                  <a:lnTo>
                    <a:pt x="2876550" y="3427095"/>
                  </a:lnTo>
                  <a:lnTo>
                    <a:pt x="0" y="6870065"/>
                  </a:lnTo>
                </a:path>
              </a:pathLst>
            </a:custGeom>
            <a:noFill/>
            <a:ln w="63500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986155" y="2503170"/>
            <a:ext cx="3440430" cy="922020"/>
          </a:xfrm>
          <a:prstGeom prst="rect">
            <a:avLst/>
          </a:prstGeom>
          <a:noFill/>
        </p:spPr>
        <p:txBody>
          <a:bodyPr wrap="square" rtlCol="0">
            <a:spAutoFit/>
          </a:bodyPr>
          <a:lstStyle/>
          <a:p>
            <a:pPr algn="dist">
              <a:lnSpc>
                <a:spcPct val="100000"/>
              </a:lnSpc>
              <a:spcBef>
                <a:spcPts val="0"/>
              </a:spcBef>
              <a:spcAft>
                <a:spcPts val="0"/>
              </a:spcAft>
            </a:pPr>
            <a:r>
              <a:rPr lang="zh-CN" altLang="en-US" sz="5400" b="1">
                <a:solidFill>
                  <a:schemeClr val="bg1"/>
                </a:solidFill>
              </a:rPr>
              <a:t>谢谢观看</a:t>
            </a:r>
            <a:endParaRPr lang="en-US" altLang="zh-CN" sz="5400" b="1">
              <a:solidFill>
                <a:schemeClr val="bg1"/>
              </a:solidFill>
            </a:endParaRPr>
          </a:p>
        </p:txBody>
      </p:sp>
      <p:sp>
        <p:nvSpPr>
          <p:cNvPr id="19" name="文本框 18"/>
          <p:cNvSpPr txBox="1"/>
          <p:nvPr/>
        </p:nvSpPr>
        <p:spPr>
          <a:xfrm>
            <a:off x="1001395" y="3542665"/>
            <a:ext cx="4984750" cy="478155"/>
          </a:xfrm>
          <a:prstGeom prst="rect">
            <a:avLst/>
          </a:prstGeom>
          <a:noFill/>
        </p:spPr>
        <p:txBody>
          <a:bodyPr wrap="square" rtlCol="0">
            <a:spAutoFit/>
          </a:bodyPr>
          <a:lstStyle/>
          <a:p>
            <a:pPr algn="dist">
              <a:lnSpc>
                <a:spcPct val="120000"/>
              </a:lnSpc>
              <a:spcBef>
                <a:spcPts val="0"/>
              </a:spcBef>
              <a:spcAft>
                <a:spcPts val="0"/>
              </a:spcAft>
            </a:pPr>
            <a:r>
              <a:rPr lang="en-US" altLang="zh-CN" sz="2100" b="1" dirty="0">
                <a:solidFill>
                  <a:schemeClr val="bg1"/>
                </a:solidFill>
                <a:latin typeface="微软雅黑" panose="020B0503020204020204" charset="-122"/>
                <a:ea typeface="方正黑体简体" panose="02010601030101010101" pitchFamily="2" charset="-122"/>
                <a:cs typeface="微软雅黑" panose="020B0503020204020204" charset="-122"/>
                <a:sym typeface="+mn-ea"/>
              </a:rPr>
              <a:t>THANKS FOR WATCHING</a:t>
            </a:r>
            <a:endParaRPr lang="zh-CN" altLang="en-US" sz="2100" b="1">
              <a:solidFill>
                <a:schemeClr val="bg1"/>
              </a:solidFill>
            </a:endParaRPr>
          </a:p>
        </p:txBody>
      </p:sp>
      <p:pic>
        <p:nvPicPr>
          <p:cNvPr id="34" name="图片 33" descr="未标题-1-02"/>
          <p:cNvPicPr>
            <a:picLocks noChangeAspect="1"/>
          </p:cNvPicPr>
          <p:nvPr/>
        </p:nvPicPr>
        <p:blipFill>
          <a:blip r:embed="rId3"/>
          <a:stretch>
            <a:fillRect/>
          </a:stretch>
        </p:blipFill>
        <p:spPr>
          <a:xfrm>
            <a:off x="7454900" y="635"/>
            <a:ext cx="2447290" cy="1935480"/>
          </a:xfrm>
          <a:prstGeom prst="rect">
            <a:avLst/>
          </a:prstGeom>
        </p:spPr>
      </p:pic>
      <p:sp>
        <p:nvSpPr>
          <p:cNvPr id="3" name="文本框 2"/>
          <p:cNvSpPr txBox="1"/>
          <p:nvPr/>
        </p:nvSpPr>
        <p:spPr>
          <a:xfrm>
            <a:off x="508635" y="5959475"/>
            <a:ext cx="1918335" cy="306705"/>
          </a:xfrm>
          <a:prstGeom prst="rect">
            <a:avLst/>
          </a:prstGeom>
          <a:noFill/>
        </p:spPr>
        <p:txBody>
          <a:bodyPr wrap="square" rtlCol="0" anchor="t">
            <a:spAutoFit/>
          </a:bodyPr>
          <a:lstStyle/>
          <a:p>
            <a:pPr algn="dist"/>
            <a:r>
              <a:rPr lang="en-US" altLang="zh-CN" sz="1400" dirty="0">
                <a:solidFill>
                  <a:schemeClr val="bg1"/>
                </a:solidFill>
                <a:latin typeface="方正兰亭准黑_GBK" panose="02000000000000000000" charset="-122"/>
                <a:ea typeface="方正兰亭准黑_GBK" panose="02000000000000000000" charset="-122"/>
                <a:cs typeface="方正兰亭粗黑简体" panose="02000000000000000000" charset="-122"/>
                <a:sym typeface="+mn-ea"/>
              </a:rPr>
              <a:t>2020.11.20</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747,&quot;width&quot;:15840}"/>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38.732283464567,&quot;width&quot;:5008.0992125984249}"/>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375.0236220472439,&quot;width&quot;:4723.316535433070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879</Words>
  <Application>Microsoft Office PowerPoint</Application>
  <PresentationFormat>宽屏</PresentationFormat>
  <Paragraphs>82</Paragraphs>
  <Slides>24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Calibri</vt:lpstr>
      <vt:lpstr>微软雅黑</vt:lpstr>
      <vt:lpstr>宋体</vt:lpstr>
      <vt:lpstr>Arial</vt:lpstr>
      <vt:lpstr>Wingdings</vt:lpstr>
      <vt:lpstr>方正兰亭粗黑简体</vt:lpstr>
      <vt:lpstr>方正兰亭准黑_GBK</vt:lpstr>
      <vt:lpstr>方正兰亭黑简体</vt:lpstr>
      <vt:lpstr>方正黑体简体</vt:lpstr>
      <vt:lpstr>方正小标宋_GBK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China</cp:lastModifiedBy>
  <cp:revision>147</cp:revision>
  <dcterms:created xsi:type="dcterms:W3CDTF">2020-07-23T07:42:00Z</dcterms:created>
  <dcterms:modified xsi:type="dcterms:W3CDTF">2023-09-27T16:37:16Z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