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8.xml" /><Relationship Id="rId2" Type="http://schemas.openxmlformats.org/officeDocument/2006/relationships/notesMaster" Target="notesMasters/notesMaster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/>
        </p:nvSpPr>
        <p:spPr>
          <a:xfrm>
            <a:off x="2452370" y="327406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452370" y="448500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452370" y="569595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694430" y="329565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94430" y="448500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94430" y="563245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627380" y="732790"/>
            <a:ext cx="9123680" cy="17938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 fontAlgn="auto">
              <a:lnSpc>
                <a:spcPct val="100000"/>
              </a:lnSpc>
            </a:pPr>
            <a:r>
              <a:rPr lang="zh-CN" altLang="en-US" sz="4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八年级下册  </a:t>
            </a:r>
            <a:r>
              <a:rPr lang="zh-CN" altLang="en-US" sz="40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第一单元</a:t>
            </a:r>
          </a:p>
          <a:p>
            <a:pPr algn="ctr" fontAlgn="auto">
              <a:lnSpc>
                <a:spcPct val="100000"/>
              </a:lnSpc>
            </a:pPr>
            <a:r>
              <a:rPr lang="zh-CN" altLang="en-US" sz="4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中华人民共和国的成立和巩固</a:t>
            </a:r>
          </a:p>
        </p:txBody>
      </p:sp>
      <p:sp>
        <p:nvSpPr>
          <p:cNvPr id="8" name="矩形 7"/>
          <p:cNvSpPr/>
          <p:nvPr/>
        </p:nvSpPr>
        <p:spPr>
          <a:xfrm>
            <a:off x="3430270" y="5632450"/>
            <a:ext cx="305054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9635" y="3274060"/>
            <a:ext cx="305054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29635" y="4453255"/>
            <a:ext cx="305117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920040" y="528362"/>
            <a:ext cx="3886200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2800" b="1" kern="1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单元时间轴</a:t>
            </a:r>
          </a:p>
        </p:txBody>
      </p:sp>
      <p:sp>
        <p:nvSpPr>
          <p:cNvPr id="6148" name="Line 4"/>
          <p:cNvSpPr/>
          <p:nvPr/>
        </p:nvSpPr>
        <p:spPr>
          <a:xfrm flipV="1">
            <a:off x="920115" y="3048000"/>
            <a:ext cx="10779125" cy="5461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6150" name="Line 6"/>
          <p:cNvSpPr/>
          <p:nvPr/>
        </p:nvSpPr>
        <p:spPr>
          <a:xfrm flipH="1">
            <a:off x="1864360" y="2886710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3" name="文本框 2"/>
          <p:cNvSpPr txBox="1"/>
          <p:nvPr/>
        </p:nvSpPr>
        <p:spPr>
          <a:xfrm>
            <a:off x="1299210" y="3274695"/>
            <a:ext cx="1130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/>
              <a:t>1949</a:t>
            </a:r>
            <a:r>
              <a:rPr lang="zh-CN" altLang="en-US" sz="2000"/>
              <a:t>年</a:t>
            </a:r>
            <a:r>
              <a:rPr lang="en-US" altLang="zh-CN" sz="2000"/>
              <a:t>9</a:t>
            </a:r>
            <a:r>
              <a:rPr lang="zh-CN" altLang="en-US" sz="2000"/>
              <a:t>月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1370" y="1541780"/>
            <a:ext cx="21266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000"/>
              <a:t>中国人民政治协商会议第一届全体会议召开</a:t>
            </a:r>
          </a:p>
        </p:txBody>
      </p:sp>
      <p:sp>
        <p:nvSpPr>
          <p:cNvPr id="5" name="Line 6"/>
          <p:cNvSpPr/>
          <p:nvPr/>
        </p:nvSpPr>
        <p:spPr>
          <a:xfrm flipH="1">
            <a:off x="3844290" y="2886710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6" name="文本框 5"/>
          <p:cNvSpPr txBox="1"/>
          <p:nvPr/>
        </p:nvSpPr>
        <p:spPr>
          <a:xfrm>
            <a:off x="3337560" y="3274695"/>
            <a:ext cx="11830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/>
              <a:t>1949</a:t>
            </a:r>
            <a:r>
              <a:rPr lang="zh-CN" altLang="en-US" sz="2000"/>
              <a:t>年</a:t>
            </a:r>
            <a:r>
              <a:rPr lang="en-US" altLang="zh-CN" sz="2000"/>
              <a:t>10</a:t>
            </a:r>
            <a:r>
              <a:rPr lang="zh-CN" altLang="en-US" sz="2000"/>
              <a:t>月</a:t>
            </a:r>
            <a:r>
              <a:rPr lang="en-US" altLang="zh-CN" sz="2000"/>
              <a:t>1</a:t>
            </a:r>
            <a:r>
              <a:rPr lang="zh-CN" altLang="en-US"/>
              <a:t>日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27985" y="1695450"/>
            <a:ext cx="20015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000"/>
              <a:t>中华人民共和国成立</a:t>
            </a:r>
          </a:p>
        </p:txBody>
      </p:sp>
      <p:sp>
        <p:nvSpPr>
          <p:cNvPr id="8" name="Line 6"/>
          <p:cNvSpPr/>
          <p:nvPr/>
        </p:nvSpPr>
        <p:spPr>
          <a:xfrm>
            <a:off x="5714365" y="2849245"/>
            <a:ext cx="635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9" name="Line 6"/>
          <p:cNvSpPr/>
          <p:nvPr/>
        </p:nvSpPr>
        <p:spPr>
          <a:xfrm flipH="1">
            <a:off x="7640320" y="2832100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10" name="Line 6"/>
          <p:cNvSpPr/>
          <p:nvPr/>
        </p:nvSpPr>
        <p:spPr>
          <a:xfrm flipH="1">
            <a:off x="9565005" y="2823845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11" name="文本框 10"/>
          <p:cNvSpPr txBox="1"/>
          <p:nvPr/>
        </p:nvSpPr>
        <p:spPr>
          <a:xfrm>
            <a:off x="5271770" y="3330575"/>
            <a:ext cx="10883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/>
              <a:t>1950年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111365" y="3285490"/>
            <a:ext cx="1087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/>
              <a:t>1951年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900160" y="3264535"/>
            <a:ext cx="13303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/>
              <a:t>1952年</a:t>
            </a:r>
            <a:r>
              <a:rPr lang="zh-CN" altLang="en-US" sz="2000"/>
              <a:t>底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10730" y="1695450"/>
            <a:ext cx="12052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>
              <a:buClrTx/>
              <a:buSzTx/>
              <a:buFontTx/>
            </a:pPr>
            <a:r>
              <a:rPr lang="zh-CN" altLang="en-US" sz="2000"/>
              <a:t>土地革命</a:t>
            </a:r>
          </a:p>
        </p:txBody>
      </p:sp>
      <p:sp>
        <p:nvSpPr>
          <p:cNvPr id="19" name="左大括号 18"/>
          <p:cNvSpPr/>
          <p:nvPr/>
        </p:nvSpPr>
        <p:spPr>
          <a:xfrm rot="5400000">
            <a:off x="7496810" y="486410"/>
            <a:ext cx="286385" cy="3850640"/>
          </a:xfrm>
          <a:prstGeom prst="leftBrace">
            <a:avLst>
              <a:gd name="adj1" fmla="val 8333"/>
              <a:gd name="adj2" fmla="val 49188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798310" y="3695065"/>
            <a:ext cx="18294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/>
              <a:t>西藏和平解放</a:t>
            </a:r>
          </a:p>
        </p:txBody>
      </p:sp>
      <p:sp>
        <p:nvSpPr>
          <p:cNvPr id="17" name="Line 6"/>
          <p:cNvSpPr/>
          <p:nvPr/>
        </p:nvSpPr>
        <p:spPr>
          <a:xfrm flipH="1">
            <a:off x="11264900" y="2849245"/>
            <a:ext cx="0" cy="2159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18" name="文本框 17"/>
          <p:cNvSpPr txBox="1"/>
          <p:nvPr/>
        </p:nvSpPr>
        <p:spPr>
          <a:xfrm>
            <a:off x="10721340" y="3274695"/>
            <a:ext cx="1087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/>
              <a:t>1953年</a:t>
            </a:r>
            <a:endParaRPr lang="zh-CN" altLang="en-US"/>
          </a:p>
        </p:txBody>
      </p:sp>
      <p:sp>
        <p:nvSpPr>
          <p:cNvPr id="20" name="左大括号 19"/>
          <p:cNvSpPr/>
          <p:nvPr/>
        </p:nvSpPr>
        <p:spPr>
          <a:xfrm rot="16200000">
            <a:off x="9055100" y="1823720"/>
            <a:ext cx="286385" cy="5003165"/>
          </a:xfrm>
          <a:prstGeom prst="leftBrace">
            <a:avLst>
              <a:gd name="adj1" fmla="val 8333"/>
              <a:gd name="adj2" fmla="val 49188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291705" y="4740910"/>
            <a:ext cx="39731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/>
              <a:t>抗美援朝（</a:t>
            </a:r>
            <a:r>
              <a:rPr lang="en-US" altLang="zh-CN" sz="2000"/>
              <a:t>1950.10——1953.7</a:t>
            </a:r>
            <a:r>
              <a:rPr lang="zh-CN" altLang="en-US" sz="2000"/>
              <a:t>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2"/>
      <p:bldP spid="7" grpId="3"/>
      <p:bldP spid="19" grpId="4"/>
      <p:bldP spid="19" grpId="5"/>
      <p:bldP spid="15" grpId="6"/>
      <p:bldP spid="15" grpId="7"/>
      <p:bldP spid="20" grpId="8"/>
      <p:bldP spid="20" grpId="9"/>
      <p:bldP spid="21" grpId="10"/>
      <p:bldP spid="21" grpId="11"/>
      <p:bldP spid="16" grpId="12"/>
      <p:bldP spid="16" grpId="1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16610" y="485140"/>
            <a:ext cx="5498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知识点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 中国人民政治协商会议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94995" y="945515"/>
            <a:ext cx="11538585" cy="26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4060"/>
              </a:lnSpc>
            </a:pPr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内容：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）决定成立中华人民共和国,通过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）选举中央人民政府委员会,毛泽东当选为中央人民政府主席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（3）决定了首都、代国歌、国旗、纪年方法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）决定在天安门广场建立人民英雄纪念碑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4995" y="3585210"/>
            <a:ext cx="10697845" cy="27070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4080"/>
              </a:lnSpc>
            </a:pP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2.召开意义</a:t>
            </a:r>
          </a:p>
          <a:p>
            <a:pPr fontAlgn="auto">
              <a:lnSpc>
                <a:spcPts val="408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）初步建立中共领导的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</a:t>
            </a:r>
          </a:p>
          <a:p>
            <a:pPr fontAlgn="auto">
              <a:lnSpc>
                <a:spcPts val="408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为新中国的成立准备了条件</a:t>
            </a:r>
          </a:p>
          <a:p>
            <a:pPr fontAlgn="auto">
              <a:lnSpc>
                <a:spcPts val="408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）政协会议暂时代行将来召开的全国人大的职权,《共同纲领》起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的作用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45200" y="1502410"/>
            <a:ext cx="5532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《中国人民政治协商会议共同纲领》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07940" y="4102735"/>
            <a:ext cx="18065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多党合作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756525" y="4102735"/>
            <a:ext cx="2588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政治协商制度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36675" y="5654040"/>
            <a:ext cx="1743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临时宪法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2"/>
      <p:bldP spid="4" grpId="3"/>
      <p:bldP spid="6" grpId="4"/>
      <p:bldP spid="6" grpId="5"/>
      <p:bldP spid="7" grpId="6"/>
      <p:bldP spid="7" grpId="7"/>
      <p:bldP spid="8" grpId="8"/>
      <p:bldP spid="8" grpId="9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04240" y="536575"/>
            <a:ext cx="5228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/>
              <a:t>知识点</a:t>
            </a:r>
            <a:r>
              <a:rPr lang="en-US" altLang="zh-CN" sz="2800"/>
              <a:t>2  </a:t>
            </a:r>
            <a:r>
              <a:rPr lang="zh-CN" altLang="en-US" sz="2800"/>
              <a:t>开国大典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6910" y="1058545"/>
            <a:ext cx="10725150" cy="4892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41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1.时间、地点：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，天安门广场</a:t>
            </a:r>
          </a:p>
          <a:p>
            <a:pPr fontAlgn="auto">
              <a:lnSpc>
                <a:spcPts val="41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2.意义/标志：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1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3.中华人民共和国成立的意义</a:t>
            </a:r>
          </a:p>
          <a:p>
            <a:pPr fontAlgn="auto">
              <a:lnSpc>
                <a:spcPts val="41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国内意义:</a:t>
            </a:r>
          </a:p>
          <a:p>
            <a:pPr fontAlgn="auto">
              <a:lnSpc>
                <a:spcPts val="41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开辟了________________________, </a:t>
            </a:r>
          </a:p>
          <a:p>
            <a:pPr fontAlgn="auto">
              <a:lnSpc>
                <a:spcPts val="416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②推翻了_____________________________________________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416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③_______________________________________________________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41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国际意义：</a:t>
            </a:r>
          </a:p>
          <a:p>
            <a:pPr fontAlgn="auto">
              <a:lnSpc>
                <a:spcPts val="416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48990" y="1021080"/>
            <a:ext cx="2494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1949年10月1日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87700" y="1605915"/>
            <a:ext cx="3482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标志着新中国成立了</a:t>
            </a:r>
            <a:endParaRPr lang="zh-CN" altLang="en-US" sz="2800"/>
          </a:p>
        </p:txBody>
      </p:sp>
      <p:sp>
        <p:nvSpPr>
          <p:cNvPr id="6" name="文本框 5"/>
          <p:cNvSpPr txBox="1"/>
          <p:nvPr/>
        </p:nvSpPr>
        <p:spPr>
          <a:xfrm>
            <a:off x="2533650" y="3168015"/>
            <a:ext cx="4478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中国历史的新纪元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59025" y="3546475"/>
            <a:ext cx="73609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帝国主义、封建主义和官僚资本主义的统治</a:t>
            </a:r>
            <a:endParaRPr lang="en-US" altLang="zh-CN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22375" y="4246245"/>
            <a:ext cx="9658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中国真正成为独立自主的国家,人民当家作主,从此站起来了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04240" y="5293360"/>
            <a:ext cx="6595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壮大了世界和平民主和社会主义的力量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  <p:bldP spid="5" grpId="3"/>
      <p:bldP spid="6" grpId="4"/>
      <p:bldP spid="6" grpId="5"/>
      <p:bldP spid="7" grpId="6"/>
      <p:bldP spid="7" grpId="7"/>
      <p:bldP spid="8" grpId="8"/>
      <p:bldP spid="8" grpId="9"/>
      <p:bldP spid="9" grpId="10"/>
      <p:bldP spid="9" grpId="1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88060" y="396240"/>
            <a:ext cx="5228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sz="2800"/>
              <a:t>知识点</a:t>
            </a:r>
            <a:r>
              <a:rPr lang="en-US" altLang="zh-CN" sz="2800"/>
              <a:t>3  </a:t>
            </a:r>
            <a:r>
              <a:rPr lang="zh-CN" altLang="en-US" sz="2800"/>
              <a:t>抗美援朝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8315" y="925830"/>
            <a:ext cx="11321415" cy="5297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1.原因/背景：（1）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2.抗美援朝英雄人物：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3.结果: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___________,美国被迫在停战协定上签字，中朝人民获胜。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4.性质: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抗美援朝是____________________________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5.意义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）国内意义：抵御了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_____________________,捍卫了____________,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保卫了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）国际意义:稳定了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________________,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维护了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大大提高了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6.志愿军发扬的精神：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精神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00805" y="963295"/>
            <a:ext cx="732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美国出兵干涉朝鲜内战,严重威胁中国的安全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89735" y="1485265"/>
            <a:ext cx="4722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朝鲜请求中国政府派兵援助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45000" y="1969770"/>
            <a:ext cx="12820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黄继光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910705" y="1969770"/>
            <a:ext cx="17621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邱少云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57070" y="2491740"/>
            <a:ext cx="18040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1953年7月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61105" y="3013710"/>
            <a:ext cx="46793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中国人民反侵略的正义战争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62015" y="3541395"/>
            <a:ext cx="32048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帝国主义侵略扩张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89915" y="4039870"/>
            <a:ext cx="20313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新中国政权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072255" y="4063365"/>
            <a:ext cx="33051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中国人民和平生活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70705" y="456184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朝鲜半岛局势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406130" y="4561840"/>
            <a:ext cx="28219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亚洲和世界和平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583180" y="5083810"/>
            <a:ext cx="29356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我国的国际地位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159885" y="560578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高度爱国主义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699885" y="5605780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革命英雄主义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324975" y="5605780"/>
            <a:ext cx="1616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国际主义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grpId="2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2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2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4" fill="hold" grpId="2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2"/>
      <p:bldP spid="6" grpId="3"/>
      <p:bldP spid="9" grpId="4"/>
      <p:bldP spid="9" grpId="5"/>
      <p:bldP spid="10" grpId="6"/>
      <p:bldP spid="10" grpId="7"/>
      <p:bldP spid="11" grpId="8"/>
      <p:bldP spid="11" grpId="9"/>
      <p:bldP spid="12" grpId="10"/>
      <p:bldP spid="12" grpId="11"/>
      <p:bldP spid="13" grpId="12"/>
      <p:bldP spid="13" grpId="13"/>
      <p:bldP spid="14" grpId="14"/>
      <p:bldP spid="14" grpId="15"/>
      <p:bldP spid="15" grpId="16"/>
      <p:bldP spid="15" grpId="17"/>
      <p:bldP spid="16" grpId="18"/>
      <p:bldP spid="16" grpId="19"/>
      <p:bldP spid="17" grpId="20"/>
      <p:bldP spid="17" grpId="21"/>
      <p:bldP spid="18" grpId="22"/>
      <p:bldP spid="18" grpId="23"/>
      <p:bldP spid="19" grpId="24"/>
      <p:bldP spid="19" grpId="25"/>
      <p:bldP spid="20" grpId="26"/>
      <p:bldP spid="20" grpId="27"/>
      <p:bldP spid="22" grpId="28"/>
      <p:bldP spid="22" grpId="29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22960" y="441325"/>
            <a:ext cx="5228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/>
              <a:t>知识点</a:t>
            </a:r>
            <a:r>
              <a:rPr lang="en-US" altLang="zh-CN" sz="2800"/>
              <a:t>4  </a:t>
            </a:r>
            <a:r>
              <a:rPr lang="zh-CN" altLang="en-US" sz="2800"/>
              <a:t>土地改革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7680" y="963295"/>
            <a:ext cx="11485880" cy="563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1.原因 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）根本原因：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）直接原因：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2.法律依据：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________________________________(1950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年颁布）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3.主要内容:废除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实行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4.成果：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到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底，除部分少数民族地区外,全国大陆基本上完成土地改革。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5.土地改革的意义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）政治上：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①彻底摧毁了我国的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</a:p>
          <a:p>
            <a:pPr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消灭了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农民翻了身,得到了土地,成为土地的主人；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</a:t>
            </a:r>
          </a:p>
          <a:p>
            <a:pPr fontAlgn="auto">
              <a:lnSpc>
                <a:spcPts val="406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42310" y="1334770"/>
            <a:ext cx="80264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封建土地制度严重阻碍农村经济和中国社会的发展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99460" y="1856740"/>
            <a:ext cx="77012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广大农民迫切要求进行土地改革,获得土地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148965" y="2378710"/>
            <a:ext cx="51142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《中华人民共和国土地改革法》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29330" y="2863215"/>
            <a:ext cx="53848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地主阶级封建剥削的土地所有制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22960" y="3385185"/>
            <a:ext cx="31870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农民的土地所有制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95855" y="3907155"/>
            <a:ext cx="13684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1952年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215755" y="4953000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封建土地制度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27225" y="5474970"/>
            <a:ext cx="18370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地主阶级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07465" y="5996940"/>
            <a:ext cx="27825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巩固了人民政权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  <p:bldP spid="5" grpId="3"/>
      <p:bldP spid="6" grpId="4"/>
      <p:bldP spid="6" grpId="5"/>
      <p:bldP spid="7" grpId="6"/>
      <p:bldP spid="7" grpId="7"/>
      <p:bldP spid="8" grpId="8"/>
      <p:bldP spid="8" grpId="9"/>
      <p:bldP spid="9" grpId="10"/>
      <p:bldP spid="9" grpId="11"/>
      <p:bldP spid="10" grpId="12"/>
      <p:bldP spid="10" grpId="13"/>
      <p:bldP spid="11" grpId="14"/>
      <p:bldP spid="11" grpId="15"/>
      <p:bldP spid="12" grpId="16"/>
      <p:bldP spid="12" grpId="1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22960" y="441325"/>
            <a:ext cx="5228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/>
              <a:t>知识点</a:t>
            </a:r>
            <a:r>
              <a:rPr lang="en-US" altLang="zh-CN" sz="2800"/>
              <a:t>4   </a:t>
            </a:r>
            <a:r>
              <a:rPr lang="zh-CN" altLang="en-US" sz="2800"/>
              <a:t>土地改革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7230" y="1019810"/>
            <a:ext cx="10965180" cy="4166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）经济上：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大大解放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，农业生产迅速恢复发展，为</a:t>
            </a:r>
          </a:p>
          <a:p>
            <a:pPr algn="l" fontAlgn="auto">
              <a:lnSpc>
                <a:spcPts val="406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准备了条件。</a:t>
            </a:r>
          </a:p>
          <a:p>
            <a:pPr algn="l"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6.性质：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_____________________的深刻社会变革 (民主改革)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7.启示：</a:t>
            </a:r>
          </a:p>
          <a:p>
            <a:pPr algn="l" fontAlgn="auto">
              <a:lnSpc>
                <a:spcPts val="406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______是社会发展的动力。 </a:t>
            </a:r>
          </a:p>
          <a:p>
            <a:pPr algn="l"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_____________一定要适应生产力的发展。 </a:t>
            </a:r>
          </a:p>
          <a:p>
            <a:pPr algn="l" fontAlgn="auto">
              <a:lnSpc>
                <a:spcPts val="406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制定农村政策要从农民的切身利益出发。</a:t>
            </a:r>
          </a:p>
          <a:p>
            <a:pPr algn="l" fontAlgn="auto">
              <a:lnSpc>
                <a:spcPts val="406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51070" y="963295"/>
            <a:ext cx="19799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农村生产力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79805" y="1485265"/>
            <a:ext cx="27089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国家工业化建设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38705" y="1997710"/>
            <a:ext cx="31235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消灭封建剥削制度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18640" y="3031490"/>
            <a:ext cx="9302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改革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059305" y="3553460"/>
            <a:ext cx="11023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生产关系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  <p:bldP spid="5" grpId="3"/>
      <p:bldP spid="6" grpId="4"/>
      <p:bldP spid="6" grpId="5"/>
      <p:bldP spid="7" grpId="6"/>
      <p:bldP spid="7" grpId="7"/>
      <p:bldP spid="8" grpId="8"/>
      <p:bldP spid="8" grpId="9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02310" y="602615"/>
            <a:ext cx="1106741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(2021·梧州)知名人士徐铸成回忆: “问想起那时,共产党和民主党派人士平等相待。各路英豪济济一堂,各抒己见。共商建国大计,……感到了民主的滋味。”与此相关的会议是 (    )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A.第一届全国人民代表大会   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B.中国共产党第七次全国代表大会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C.中国人民政治协商会议第一届全体会议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D.中国共产党第八次全国代表大会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1540" y="3940175"/>
            <a:ext cx="1081405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共产党和民主党派以及各党派人士一起共商建国大计,说明新中国尚未成立。1949年9月,中国人民政治协商会议第一届全体会议在北平召开,讨论成立新中国的问题,故选C。第一届全国人民代表大会和中共八大在新中国成立后,排除 A.D项。中共七大在1945年,处于抗日战争时期，排除B。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623810" y="1473835"/>
            <a:ext cx="4292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2"/>
      <p:bldP spid="3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95020" y="541655"/>
            <a:ext cx="828357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（2021•贺州）1949年9月，中国人民政治协商会议第一届全体会议决定，中华人民共和国的国旗为如图的五星红旗。红色旗面上的五颗五角星及其相关关系，象征中国共产党领导下的（　　）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A．革命人民大团结	 B．政治协商制度确立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C．全国统一的实现	 D．社会主义制度建立</a:t>
            </a: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9161145" y="1167130"/>
            <a:ext cx="2561590" cy="1699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10235" y="3361690"/>
            <a:ext cx="1078293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【解析】结合所学知识可知，中华人民共和国的国旗五星红旗，旗面的红色象征革命，五颗五角星及其相互关系象征共产党领导下的革</a:t>
            </a:r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命人民大团结，故A符合题意；政治协商制度确立与中国人民政治协商会议第一届全体会议有关，排除B；全国统一的实现与红色旗面上的五颗五角星及其相关关系不符，排除</a:t>
            </a:r>
            <a:r>
              <a:rPr lang="en-US" alt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；社会主义制度建立与三大改造的完成有关，排除D。故本题选A。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739255" y="1727200"/>
            <a:ext cx="4394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2"/>
      <p:bldP spid="4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90270" y="599440"/>
            <a:ext cx="1041146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（2021•河池）在异常残酷的战争中，中国人民志愿军涌现出30多万英雄模范和功臣，他们可歌可泣的英雄事迹汇成强大的民族凝聚力。这场“战争”（　　）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A．标志着新中国的成立	       B．增强了中国经济实力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C．提高了中国国际地位	       D．改变了中国落后面貌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0695" y="3317240"/>
            <a:ext cx="1131443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【解析】结合所学知识可知，抗美援朝战争的胜利，为我国的经济建设赢得一个相对稳定的和平环境，大大提高了我国的国际地位，故C符合题意；标志着新中国的成立是1949年10月1日开国大典的举行，</a:t>
            </a:r>
            <a:r>
              <a:rPr lang="en-US" alt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不符合题意，故排除A项；抗美援朝不体现中国经济实力的增强，故排除B项；抗美援朝与改变中国落后面貌没有直接联系，故排除D项。</a:t>
            </a:r>
            <a:r>
              <a:rPr lang="zh-CN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故选：C。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038725" y="1399540"/>
            <a:ext cx="41338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 sz="3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2"/>
      <p:bldP spid="3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41070" y="514350"/>
            <a:ext cx="1971675" cy="460375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2400"/>
              <a:t>基础过关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41070" y="1151255"/>
            <a:ext cx="1037717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(2021·玉林)1951年10月,人民解放军进驻拉萨,西藏获得和平解放。这一事件标志着 (   ) 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A.祖国大陆实现统一          B.土地改革已经完成 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C.社会主义制度建立          D.改革开放深入推进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41950" y="1997075"/>
            <a:ext cx="3879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41070" y="514350"/>
            <a:ext cx="1971675" cy="460375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2400"/>
              <a:t>拓展提升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8205" y="1156970"/>
            <a:ext cx="1043559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(2021·百色) “新中国诞生刚一年, 就和朝鲜人民一道,用两年零九个月的英明激战,迫使美国在停战协议上签字,使举世 为之震惊。……从此,帝国主义再也不敢轻易做出以武力侵犯新中国的尝试。”这段话旨在说明抗美援朝战争 (    ) 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A.巩固了新生的人民政权                                        B.大大提高中国综合实力 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C.化解了中美之间的矛盾                                        D.雪洗了中国的百年耻辱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90790" y="3137535"/>
            <a:ext cx="3879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140</Paragraphs>
  <Slides>15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2021-10-21T01:15:54Z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