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510" r:id="rId1"/>
    <p:sldMasterId id="2147494547" r:id="rId2"/>
  </p:sldMasterIdLst>
  <p:notesMasterIdLst>
    <p:notesMasterId r:id="rId3"/>
  </p:notesMasterIdLst>
  <p:sldIdLst>
    <p:sldId id="5068" r:id="rId4"/>
    <p:sldId id="5073" r:id="rId5"/>
    <p:sldId id="5078" r:id="rId6"/>
    <p:sldId id="5082" r:id="rId7"/>
    <p:sldId id="5085" r:id="rId8"/>
    <p:sldId id="5088" r:id="rId9"/>
    <p:sldId id="5091" r:id="rId10"/>
    <p:sldId id="5095" r:id="rId11"/>
    <p:sldId id="5099" r:id="rId12"/>
    <p:sldId id="5102" r:id="rId13"/>
    <p:sldId id="5105" r:id="rId14"/>
    <p:sldId id="5108" r:id="rId15"/>
    <p:sldId id="5112" r:id="rId16"/>
    <p:sldId id="5116" r:id="rId17"/>
    <p:sldId id="5119" r:id="rId18"/>
    <p:sldId id="5122" r:id="rId19"/>
    <p:sldId id="5125" r:id="rId20"/>
    <p:sldId id="5129" r:id="rId21"/>
    <p:sldId id="5133" r:id="rId22"/>
    <p:sldId id="5136" r:id="rId23"/>
    <p:sldId id="5139" r:id="rId24"/>
    <p:sldId id="5142" r:id="rId25"/>
    <p:sldId id="5146" r:id="rId26"/>
    <p:sldId id="5150" r:id="rId27"/>
    <p:sldId id="5153" r:id="rId28"/>
    <p:sldId id="5156" r:id="rId29"/>
    <p:sldId id="5159" r:id="rId30"/>
    <p:sldId id="516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11" r:id="rId1"/>
    <p:sldLayoutId id="2147494512" r:id="rId2"/>
    <p:sldLayoutId id="2147494513" r:id="rId3"/>
    <p:sldLayoutId id="2147494514" r:id="rId4"/>
    <p:sldLayoutId id="2147494515" r:id="rId5"/>
    <p:sldLayoutId id="2147494516" r:id="rId6"/>
    <p:sldLayoutId id="2147494517" r:id="rId7"/>
    <p:sldLayoutId id="2147494518" r:id="rId8"/>
    <p:sldLayoutId id="2147494519" r:id="rId9"/>
    <p:sldLayoutId id="2147494520" r:id="rId10"/>
    <p:sldLayoutId id="21474945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48" r:id="rId1"/>
    <p:sldLayoutId id="2147494549" r:id="rId2"/>
    <p:sldLayoutId id="2147494550" r:id="rId3"/>
    <p:sldLayoutId id="2147494551" r:id="rId4"/>
    <p:sldLayoutId id="2147494552" r:id="rId5"/>
    <p:sldLayoutId id="2147494553" r:id="rId6"/>
    <p:sldLayoutId id="2147494554" r:id="rId7"/>
    <p:sldLayoutId id="2147494555" r:id="rId8"/>
    <p:sldLayoutId id="2147494556" r:id="rId9"/>
    <p:sldLayoutId id="2147494557" r:id="rId10"/>
    <p:sldLayoutId id="214749455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ags" Target="../tags/tag139.xml"/><Relationship Id="rId24" Type="http://schemas.openxmlformats.org/officeDocument/2006/relationships/tags" Target="../tags/tag140.xml"/><Relationship Id="rId25" Type="http://schemas.openxmlformats.org/officeDocument/2006/relationships/tags" Target="../tags/tag141.xml"/><Relationship Id="rId26" Type="http://schemas.openxmlformats.org/officeDocument/2006/relationships/tags" Target="../tags/tag142.xml"/><Relationship Id="rId27" Type="http://schemas.openxmlformats.org/officeDocument/2006/relationships/tags" Target="../tags/tag143.xml"/><Relationship Id="rId28" Type="http://schemas.openxmlformats.org/officeDocument/2006/relationships/tags" Target="../tags/tag144.xml"/><Relationship Id="rId29" Type="http://schemas.openxmlformats.org/officeDocument/2006/relationships/tags" Target="../tags/tag145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初中教育中的自主学习与自主发展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自主学习的重要性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自主发展的必要性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自主学习与自主发展的关系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如何实现自主学习与自主发展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自主学习与自主发展的实践案例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自主学习的重要性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培养学生的学习能力</a:t>
            </a:r>
            <a:endParaRPr altLang="en-US" lang="zh-CN"/>
          </a:p>
        </p:txBody>
      </p:sp>
      <p:sp>
        <p:nvSpPr>
          <p:cNvPr id="104891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自主学习能够提高学生的独立思考能力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自主学习有助于培养学生的终身学习能力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自主学习有助于培养学生的解决问题的能力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自主学习有助于培养学生的创新思维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提升学生的学习效率</a:t>
            </a:r>
            <a:endParaRPr altLang="en-US" lang="zh-CN"/>
          </a:p>
        </p:txBody>
      </p:sp>
      <p:sp>
        <p:nvSpPr>
          <p:cNvPr id="104899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自主学习能够激发学生的学习兴趣，提高学习动力。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自主学习有助于培养学生的独立思考能力，增强解决问题的能力。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自主学习有助于学生掌握适合自己的学习方法，提高学习效率。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自主学习能够培养学生的自律习惯，提高时间管理能力。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增强学生的学习动力</a:t>
            </a:r>
            <a:endParaRPr altLang="en-US" lang="zh-CN"/>
          </a:p>
        </p:txBody>
      </p:sp>
      <p:sp>
        <p:nvSpPr>
          <p:cNvPr id="104903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自主学习能够激发学生的学习兴趣，提高学习积极性。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自主学习能够培养学生的独立思考能力，增强解决问题的能力。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自主学习能够帮助学生建立自信心，提高自我管理能力。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自主学习能够促进学生的个性化发展，发掘学生的潜能。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促进学生的个性化发展</a:t>
            </a:r>
            <a:endParaRPr altLang="en-US" lang="zh-CN"/>
          </a:p>
        </p:txBody>
      </p:sp>
      <p:sp>
        <p:nvSpPr>
          <p:cNvPr id="104909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自主学习能够激发学生的学习兴趣和动力，使他们更加主动地参与到学习中去。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自主学习有利于培养学生的创新能力和独立思考能力，使学生更加具备创造力。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自主学习能够帮助学生更好地认识自己，发现自己的优势和不足，从而更好地规划自己的人生道路。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自主学习能够促进学生的个性化发展，使每个学生都能够得到适合自己的教育方式，更好地发挥自己的潜力。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自主发展的必要性</a:t>
            </a:r>
            <a:endParaRPr altLang="en-US" dirty="0" lang="zh-CN"/>
          </a:p>
        </p:txBody>
      </p:sp>
      <p:sp>
        <p:nvSpPr>
          <p:cNvPr id="10491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培养学生的综合素质</a:t>
            </a:r>
            <a:endParaRPr altLang="en-US" lang="zh-CN"/>
          </a:p>
        </p:txBody>
      </p:sp>
      <p:sp>
        <p:nvSpPr>
          <p:cNvPr id="104918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创新能力：激发学生的创新思维，培养其创新能力和实践能力。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自主学习能力：培养学生的自主学习能力，使其能够独立思考和解决问题。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终身学习能力：培养学生终身学习的意识和能力，使其能够适应不断变化的社会环境。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社交能力：培养学生的社交能力，使其能够与人合作、沟通和交流。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提升学生的社会适应能力</a:t>
            </a:r>
            <a:endParaRPr altLang="en-US" lang="zh-CN"/>
          </a:p>
        </p:txBody>
      </p:sp>
      <p:sp>
        <p:nvSpPr>
          <p:cNvPr id="104923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自主学习和自主发展有助于提升学生的社会适应能力，因为它们强调学生的主动性和独立性，使学生能够更好地应对未来的挑战。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通过自主学习和自主发展，学生可以培养自己的创新思维和解决问题的能力，从而更好地适应社会的发展变化。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自主学习和自主发展可以帮助学生建立自信和自尊，使他们更加积极地参与社会活动，更好地融入社会。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自主学习和自主发展可以提高学生的社交能力，使他们更好地与他人合作和交流，更好地适应社会环境。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增强学生的自我管理能力</a:t>
            </a:r>
            <a:endParaRPr altLang="en-US" lang="zh-CN"/>
          </a:p>
        </p:txBody>
      </p:sp>
      <p:sp>
        <p:nvSpPr>
          <p:cNvPr id="104927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自我激励和调整学习状态的能力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自主制定学习计划，合理安排时间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独立思考和解决问题的能力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自我评价和反思的能力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促进学生的全面发展</a:t>
            </a:r>
            <a:endParaRPr altLang="en-US" lang="zh-CN"/>
          </a:p>
        </p:txBody>
      </p:sp>
      <p:sp>
        <p:nvSpPr>
          <p:cNvPr id="104934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自主发展能够提高学生的自我管理和自我约束能力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自主学习与自主发展能够培养学生的独立思考和解决问题的能力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自主发展有助于激发学生的创造力和创新精神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自主发展有助于培养学生的团队协作和沟通能力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自主学习与自主发展的关系</a:t>
            </a:r>
            <a:endParaRPr altLang="en-US" dirty="0" lang="zh-CN"/>
          </a:p>
        </p:txBody>
      </p:sp>
      <p:sp>
        <p:nvSpPr>
          <p:cNvPr id="10494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自主学习是自主发展的基础</a:t>
            </a:r>
            <a:endParaRPr altLang="en-US" lang="zh-CN"/>
          </a:p>
        </p:txBody>
      </p:sp>
      <p:sp>
        <p:nvSpPr>
          <p:cNvPr id="104945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自主学习能够帮助学生掌握学习方法，提高学习效率，从而更好地应对未来的挑战和机遇。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自主学习能够培养学生的独立思考和解决问题的能力，为未来的发展打下基础。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自主学习过程中，学生可以自主选择学习内容和方法，更好地发挥个人兴趣和特长，促进个性发展。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自主学习能够培养学生的自律和自我管理能力，有助于形成良好的学习习惯和品质。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自主发展是自主学习的目标</a:t>
            </a:r>
            <a:endParaRPr altLang="en-US" lang="zh-CN"/>
          </a:p>
        </p:txBody>
      </p:sp>
      <p:sp>
        <p:nvSpPr>
          <p:cNvPr id="1049524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6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自主学习强调学生的主动性和独立性，通过自主探究、合作学习等方式，培养学生的自主学习能力。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2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自主发展则关注学生的个性发展和综合素质提升，强调学生的主体性和创造性，注重培养学生的创新精神和实践能力。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8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自主学习与自主发展相互促进、相辅相成，自主学习是实现自主发展的基础和前提，自主发展则是自主学习的最终目标和归宿。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4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在初中教育中，应该注重学生的自主学习与自主发展，通过多样化的教学方式和实践活动，激发学生的内在动力和潜能，促进学生的全面发展。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自主学习与自主发展相互促进</a:t>
            </a:r>
            <a:endParaRPr altLang="en-US" lang="zh-CN"/>
          </a:p>
        </p:txBody>
      </p:sp>
      <p:sp>
        <p:nvSpPr>
          <p:cNvPr id="1049582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自主学习有助于培养学生的独立思考和解决问题的能力，促进自主发展。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自主发展能够激发学生的内在动力和学习兴趣，提高自主学习的效果。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自主学习与自主发展相互影响、相互促进，共同提高学生的综合素质。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在初中教育中，应注重培养学生的自主学习和自主发展能力，以适应未来社会的发展需求。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自主学习与自主发展在初中教育中的实现方式</a:t>
            </a:r>
            <a:endParaRPr altLang="en-US" lang="zh-CN"/>
          </a:p>
        </p:txBody>
      </p:sp>
      <p:sp>
        <p:nvSpPr>
          <p:cNvPr id="104962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自主学习：学生主动参与学习，独立思考，制定学习计划和目标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自主发展：学生根据自己的兴趣和特长，选择适合自己的发展方向，不断拓展自己的能力和潜力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初中教育中的实现方式：教师引导学生自主学习，提供个性化指导，创造良好的学习环境，鼓励学生自主发展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自主学习与自主发展的关系：自主学习是自主发展的基础，自主发展是自主学习的目标，两者相互促进，共同发展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如何实现自主学习与自主发展</a:t>
            </a:r>
            <a:endParaRPr altLang="en-US" dirty="0" lang="zh-CN"/>
          </a:p>
        </p:txBody>
      </p:sp>
      <p:sp>
        <p:nvSpPr>
          <p:cNvPr id="10496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激发学生的学习兴趣与动力</a:t>
            </a:r>
            <a:endParaRPr altLang="en-US" lang="zh-CN"/>
          </a:p>
        </p:txBody>
      </p:sp>
      <p:sp>
        <p:nvSpPr>
          <p:cNvPr id="10497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创造良好的学习环境，让学生感受到学习的乐趣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培养学生的自主学习能力，让学生主动参与学习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建立激励机制，鼓励学生积极探索和尝试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运用多样化的教学方式，吸引学生的注意力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培养学生的自主学习能力</a:t>
            </a:r>
            <a:endParaRPr altLang="en-US" lang="zh-CN"/>
          </a:p>
        </p:txBody>
      </p:sp>
      <p:sp>
        <p:nvSpPr>
          <p:cNvPr id="104978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激发学生的学习动力和兴趣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培养学生的自主学习意识和习惯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提高学生的自我管理能力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引导学生进行自我评价和反思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提高学生的自我管理能力</a:t>
            </a:r>
            <a:endParaRPr altLang="en-US" lang="zh-CN"/>
          </a:p>
        </p:txBody>
      </p:sp>
      <p:sp>
        <p:nvSpPr>
          <p:cNvPr id="10498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制定学习计划：学生应该学会制定学习计划，合理安排时间，提高学习效率。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培养自律意识：学生需要培养自律意识，自觉遵守学习计划，克服拖延症等不良习惯。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激发内在动力：学生应该意识到学习的意义和价值，从而激发内在的学习动力。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培养自主学习能力：学生应该学会独立思考、解决问题，培养自主学习的能力。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营造良好的学习环境与氛围</a:t>
            </a:r>
            <a:endParaRPr altLang="en-US" lang="zh-CN"/>
          </a:p>
        </p:txBody>
      </p:sp>
      <p:sp>
        <p:nvSpPr>
          <p:cNvPr id="104990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创设良好的学习氛围，引导学生自主学习和自主发展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培养学生的自主学习能力，鼓励学生独立思考和自主探索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提供丰富的学习资源，满足学生个性化需求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建立和谐的师生关系，鼓励学生积极参与课堂互动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自主学习与自主发展的实践案例</a:t>
            </a:r>
            <a:endParaRPr altLang="en-US" dirty="0" lang="zh-CN"/>
          </a:p>
        </p:txBody>
      </p:sp>
      <p:sp>
        <p:nvSpPr>
          <p:cNvPr id="10499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优秀学生的自主学习经验分享</a:t>
            </a:r>
            <a:endParaRPr altLang="en-US" lang="zh-CN"/>
          </a:p>
        </p:txBody>
      </p:sp>
      <p:sp>
        <p:nvSpPr>
          <p:cNvPr id="1050010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制定学习计划：优秀学生能够制定科学合理的学习计划，明确学习目标，安排好每天的学习时间和任务。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主动学习：优秀学生能够主动学习，不依赖老师和家长，积极寻求解决问题的方法和途径。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多样化学习方法：优秀学生能够根据不同的学科和知识点，采用不同的学习方法，提高学习效率。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自我反思和调整：优秀学生能够及时反思自己的学习状况，发现不足之处并加以改进，不断调整学习策略和方法。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教师如何引导学生实现自主学习与自主发展</a:t>
            </a:r>
            <a:endParaRPr altLang="en-US" lang="zh-CN"/>
          </a:p>
        </p:txBody>
      </p:sp>
      <p:sp>
        <p:nvSpPr>
          <p:cNvPr id="10500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创设问题情境，激发学生自主探究的兴趣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引导学生制定学习计划，培养自主学习能力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组织合作学习，促进自主发展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及时反馈与指导，帮助学生调整学习策略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学校如何推进自主学习与自主发展的实践探索</a:t>
            </a:r>
            <a:endParaRPr altLang="en-US" lang="zh-CN"/>
          </a:p>
        </p:txBody>
      </p:sp>
      <p:sp>
        <p:nvSpPr>
          <p:cNvPr id="1050110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制定个性化学习计划：学校应引导学生根据自己的兴趣和需求制定学习计划，培养学生的自主学习能力。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开展项目式学习：通过项目式学习，让学生在实践中学习知识，提高解决问题的能力，促进自主发展。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创设自主学习环境：学校应提供丰富的学习资源和学习工具，创造有利于自主学习的环境。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建立多元评价体系：学校应建立多元评价体系，关注学生的全面发展，鼓励学生自我评价和同伴互评，促进自主学习与自主发展。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社会资源如何支持自主学习与自主发展的实现</a:t>
            </a:r>
            <a:endParaRPr altLang="en-US" lang="zh-CN"/>
          </a:p>
        </p:txBody>
      </p:sp>
      <p:sp>
        <p:nvSpPr>
          <p:cNvPr id="1050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图书馆资源：提供丰富的书籍和学习资料，帮助学生自主学习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网络资源：利用在线课程、学习网站等资源，促进学生自主发展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社区资源：利用社区活动、实践项目等资源，培养学生的自主学习和自主发展能力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家庭资源：家长的支持和引导，有助于学生自主学习和自主发展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21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1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8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2023-12-31T18:59:15Z</dcterms:created>
  <dcterms:modified xsi:type="dcterms:W3CDTF">2023-12-31T18:59:15Z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c07c1a723fa3488d8e5f01b7a59cd309_21</vt:lpwstr>
  </property>
</Properties>
</file>