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366" r:id="rId1"/>
    <p:sldMasterId id="2147486403" r:id="rId2"/>
  </p:sldMasterIdLst>
  <p:notesMasterIdLst>
    <p:notesMasterId r:id="rId3"/>
  </p:notesMasterIdLst>
  <p:sldIdLst>
    <p:sldId id="1474" r:id="rId4"/>
    <p:sldId id="1477" r:id="rId5"/>
    <p:sldId id="1480" r:id="rId6"/>
    <p:sldId id="1483" r:id="rId7"/>
    <p:sldId id="1489" r:id="rId9"/>
    <p:sldId id="1492" r:id="rId10"/>
    <p:sldId id="1495" r:id="rId11"/>
    <p:sldId id="1498" r:id="rId12"/>
    <p:sldId id="1504" r:id="rId14"/>
    <p:sldId id="1507" r:id="rId15"/>
    <p:sldId id="1510" r:id="rId16"/>
    <p:sldId id="1513" r:id="rId17"/>
    <p:sldId id="1516" r:id="rId18"/>
    <p:sldId id="1522" r:id="rId20"/>
    <p:sldId id="1525" r:id="rId21"/>
    <p:sldId id="1528" r:id="rId22"/>
    <p:sldId id="1531" r:id="rId23"/>
    <p:sldId id="1534" r:id="rId24"/>
    <p:sldId id="1540" r:id="rId26"/>
    <p:sldId id="1543" r:id="rId27"/>
    <p:sldId id="1546" r:id="rId28"/>
    <p:sldId id="1549" r:id="rId29"/>
    <p:sldId id="1555" r:id="rId31"/>
    <p:sldId id="1558" r:id="rId32"/>
    <p:sldId id="1561" r:id="rId33"/>
    <p:sldId id="1564" r:id="rId34"/>
    <p:sldId id="1570" r:id="rId36"/>
    <p:sldId id="1573" r:id="rId37"/>
    <p:sldId id="1576"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367" r:id="rId1"/>
    <p:sldLayoutId id="2147486368" r:id="rId2"/>
    <p:sldLayoutId id="2147486369" r:id="rId3"/>
    <p:sldLayoutId id="2147486370" r:id="rId4"/>
    <p:sldLayoutId id="2147486371" r:id="rId5"/>
    <p:sldLayoutId id="2147486372" r:id="rId6"/>
    <p:sldLayoutId id="2147486373" r:id="rId7"/>
    <p:sldLayoutId id="2147486374" r:id="rId8"/>
    <p:sldLayoutId id="2147486375" r:id="rId9"/>
    <p:sldLayoutId id="2147486376" r:id="rId10"/>
    <p:sldLayoutId id="214748637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404" r:id="rId1"/>
    <p:sldLayoutId id="2147486405" r:id="rId2"/>
    <p:sldLayoutId id="2147486406" r:id="rId3"/>
    <p:sldLayoutId id="2147486407" r:id="rId4"/>
    <p:sldLayoutId id="2147486408" r:id="rId5"/>
    <p:sldLayoutId id="2147486409" r:id="rId6"/>
    <p:sldLayoutId id="2147486410" r:id="rId7"/>
    <p:sldLayoutId id="2147486411" r:id="rId8"/>
    <p:sldLayoutId id="2147486412" r:id="rId9"/>
    <p:sldLayoutId id="2147486413" r:id="rId10"/>
    <p:sldLayoutId id="214748641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tags" Target="../tags/tag135.xml"/><Relationship Id="rId14" Type="http://schemas.openxmlformats.org/officeDocument/2006/relationships/tags" Target="../tags/tag136.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tags" Target="../tags/tag174.xml"/><Relationship Id="rId16" Type="http://schemas.openxmlformats.org/officeDocument/2006/relationships/tags" Target="../tags/tag175.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tags" Target="../tags/tag188.xml"/><Relationship Id="rId14" Type="http://schemas.openxmlformats.org/officeDocument/2006/relationships/tags" Target="../tags/tag189.xml"/><Relationship Id="rId15" Type="http://schemas.openxmlformats.org/officeDocument/2006/relationships/tags" Target="../tags/tag190.xml"/><Relationship Id="rId16" Type="http://schemas.openxmlformats.org/officeDocument/2006/relationships/tags" Target="../tags/tag191.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tags" Target="../tags/tag204.xml"/><Relationship Id="rId14" Type="http://schemas.openxmlformats.org/officeDocument/2006/relationships/tags" Target="../tags/tag205.xml"/><Relationship Id="rId15" Type="http://schemas.openxmlformats.org/officeDocument/2006/relationships/tags" Target="../tags/tag206.xml"/><Relationship Id="rId16" Type="http://schemas.openxmlformats.org/officeDocument/2006/relationships/tags" Target="../tags/tag207.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tags" Target="../tags/tag251.xml"/><Relationship Id="rId18" Type="http://schemas.openxmlformats.org/officeDocument/2006/relationships/tags" Target="../tags/tag252.xml"/><Relationship Id="rId19" Type="http://schemas.openxmlformats.org/officeDocument/2006/relationships/tags" Target="../tags/tag253.xml"/><Relationship Id="rId20" Type="http://schemas.openxmlformats.org/officeDocument/2006/relationships/tags" Target="../tags/tag254.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tags" Target="../tags/tag320.xml"/><Relationship Id="rId16" Type="http://schemas.openxmlformats.org/officeDocument/2006/relationships/tags" Target="../tags/tag321.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tags" Target="../tags/tag378.xml"/><Relationship Id="rId14" Type="http://schemas.openxmlformats.org/officeDocument/2006/relationships/tags" Target="../tags/tag379.xml"/><Relationship Id="rId15" Type="http://schemas.openxmlformats.org/officeDocument/2006/relationships/tags" Target="../tags/tag380.xml"/><Relationship Id="rId16" Type="http://schemas.openxmlformats.org/officeDocument/2006/relationships/tags" Target="../tags/tag381.xml"/><Relationship Id="rId17" Type="http://schemas.openxmlformats.org/officeDocument/2006/relationships/tags" Target="../tags/tag382.xml"/><Relationship Id="rId18" Type="http://schemas.openxmlformats.org/officeDocument/2006/relationships/tags" Target="../tags/tag383.xml"/><Relationship Id="rId19" Type="http://schemas.openxmlformats.org/officeDocument/2006/relationships/tags" Target="../tags/tag384.xml"/><Relationship Id="rId20" Type="http://schemas.openxmlformats.org/officeDocument/2006/relationships/tags" Target="../tags/tag385.xml"/><Relationship Id="rId21" Type="http://schemas.openxmlformats.org/officeDocument/2006/relationships/tags" Target="../tags/tag386.xml"/><Relationship Id="rId22" Type="http://schemas.openxmlformats.org/officeDocument/2006/relationships/tags" Target="../tags/tag387.xml"/><Relationship Id="rId23" Type="http://schemas.openxmlformats.org/officeDocument/2006/relationships/tags" Target="../tags/tag388.xml"/><Relationship Id="rId24" Type="http://schemas.openxmlformats.org/officeDocument/2006/relationships/tags" Target="../tags/tag389.xml"/><Relationship Id="rId25" Type="http://schemas.openxmlformats.org/officeDocument/2006/relationships/tags" Target="../tags/tag390.xml"/><Relationship Id="rId26" Type="http://schemas.openxmlformats.org/officeDocument/2006/relationships/tags" Target="../tags/tag391.xml"/><Relationship Id="rId27" Type="http://schemas.openxmlformats.org/officeDocument/2006/relationships/tags" Target="../tags/tag392.xml"/><Relationship Id="rId28" Type="http://schemas.openxmlformats.org/officeDocument/2006/relationships/tags" Target="../tags/tag393.xml"/><Relationship Id="rId29" Type="http://schemas.openxmlformats.org/officeDocument/2006/relationships/tags" Target="../tags/tag394.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人工智能在游戏开发中的智能化应用</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3"/>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80914"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02174"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添加</a:t>
            </a:r>
            <a:endParaRPr altLang="en-US" dirty="0" lang="zh-CN"/>
          </a:p>
          <a:p>
            <a:r>
              <a:rPr altLang="en-US" dirty="0" lang="zh-CN"/>
              <a:t>目录标题</a:t>
            </a:r>
            <a:endParaRPr altLang="en-US" dirty="0" lang="zh-CN"/>
          </a:p>
        </p:txBody>
      </p:sp>
      <p:cxnSp>
        <p:nvCxnSpPr>
          <p:cNvPr id="3145775" name="直接连接符 24"/>
          <p:cNvCxnSpPr>
            <a:cxnSpLocks/>
          </p:cNvCxnSpPr>
          <p:nvPr>
            <p:custDataLst>
              <p:tags r:id="rId4"/>
            </p:custDataLst>
          </p:nvPr>
        </p:nvCxnSpPr>
        <p:spPr>
          <a:xfrm>
            <a:off x="922363"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388552"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2909606"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人工智能在游戏开发中的应用</a:t>
            </a:r>
            <a:endParaRPr altLang="en-US" dirty="0" lang="zh-CN"/>
          </a:p>
        </p:txBody>
      </p:sp>
      <p:cxnSp>
        <p:nvCxnSpPr>
          <p:cNvPr id="3145777" name="直接连接符 50"/>
          <p:cNvCxnSpPr>
            <a:cxnSpLocks/>
          </p:cNvCxnSpPr>
          <p:nvPr>
            <p:custDataLst>
              <p:tags r:id="rId7"/>
            </p:custDataLst>
          </p:nvPr>
        </p:nvCxnSpPr>
        <p:spPr>
          <a:xfrm>
            <a:off x="2730001"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196190"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4717627"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游戏开发中的人工智能技术</a:t>
            </a:r>
            <a:endParaRPr altLang="en-US" dirty="0" lang="zh-CN"/>
          </a:p>
        </p:txBody>
      </p:sp>
      <p:cxnSp>
        <p:nvCxnSpPr>
          <p:cNvPr id="3145779" name="直接连接符 55"/>
          <p:cNvCxnSpPr>
            <a:cxnSpLocks/>
          </p:cNvCxnSpPr>
          <p:nvPr>
            <p:custDataLst>
              <p:tags r:id="rId10"/>
            </p:custDataLst>
          </p:nvPr>
        </p:nvCxnSpPr>
        <p:spPr>
          <a:xfrm>
            <a:off x="4537639"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6003828"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6525059"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游戏开发中的人工智能应用场景</a:t>
            </a:r>
            <a:endParaRPr altLang="en-US" dirty="0" lang="zh-CN"/>
          </a:p>
        </p:txBody>
      </p:sp>
      <p:cxnSp>
        <p:nvCxnSpPr>
          <p:cNvPr id="3145781" name="直接连接符 60"/>
          <p:cNvCxnSpPr>
            <a:cxnSpLocks/>
          </p:cNvCxnSpPr>
          <p:nvPr>
            <p:custDataLst>
              <p:tags r:id="rId13"/>
            </p:custDataLst>
          </p:nvPr>
        </p:nvCxnSpPr>
        <p:spPr>
          <a:xfrm>
            <a:off x="6345277"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7811466"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8332491" y="3324286"/>
            <a:ext cx="1510022" cy="1593416"/>
          </a:xfrm>
          <a:prstGeom prst="rect"/>
          <a:noFill/>
        </p:spPr>
        <p:txBody>
          <a:bodyPr anchor="t" bIns="0" lIns="0" rIns="0" rtlCol="0" tIns="0" wrap="square">
            <a:normAutofit fontScale="83333"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游戏开发中的人工智能挑战与未来发展</a:t>
            </a:r>
            <a:endParaRPr altLang="en-US" dirty="0" lang="zh-CN"/>
          </a:p>
        </p:txBody>
      </p:sp>
      <p:cxnSp>
        <p:nvCxnSpPr>
          <p:cNvPr id="3145783" name="直接连接符 65"/>
          <p:cNvCxnSpPr>
            <a:cxnSpLocks/>
          </p:cNvCxnSpPr>
          <p:nvPr>
            <p:custDataLst>
              <p:tags r:id="rId16"/>
            </p:custDataLst>
          </p:nvPr>
        </p:nvCxnSpPr>
        <p:spPr>
          <a:xfrm>
            <a:off x="8152915"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7"/>
            </p:custDataLst>
          </p:nvPr>
        </p:nvSpPr>
        <p:spPr>
          <a:xfrm>
            <a:off x="9619105"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06</a:t>
            </a:r>
            <a:endParaRPr dirty="0" sz="2000" lang="en-US">
              <a:solidFill>
                <a:schemeClr val="accent1"/>
              </a:solidFill>
              <a:latin typeface="+mj-lt"/>
              <a:ea typeface="MiSans Heavy" panose="00000A00000000000000" charset="-122"/>
            </a:endParaRPr>
          </a:p>
        </p:txBody>
      </p:sp>
      <p:sp>
        <p:nvSpPr>
          <p:cNvPr id="1048828" name="标题"/>
          <p:cNvSpPr txBox="1"/>
          <p:nvPr>
            <p:custDataLst>
              <p:tags r:id="rId18"/>
            </p:custDataLst>
          </p:nvPr>
        </p:nvSpPr>
        <p:spPr>
          <a:xfrm>
            <a:off x="10140512"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游戏开发中的人工智能案例分析</a:t>
            </a:r>
            <a:endParaRPr altLang="en-US" dirty="0" lang="zh-CN"/>
          </a:p>
        </p:txBody>
      </p:sp>
      <p:cxnSp>
        <p:nvCxnSpPr>
          <p:cNvPr id="3145785" name="直接连接符 70"/>
          <p:cNvCxnSpPr>
            <a:cxnSpLocks/>
          </p:cNvCxnSpPr>
          <p:nvPr>
            <p:custDataLst>
              <p:tags r:id="rId19"/>
            </p:custDataLst>
          </p:nvPr>
        </p:nvCxnSpPr>
        <p:spPr>
          <a:xfrm>
            <a:off x="9960554"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60"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90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4" name="标题 2"/>
          <p:cNvSpPr>
            <a:spLocks noGrp="1"/>
          </p:cNvSpPr>
          <p:nvPr>
            <p:ph type="title" idx="1"/>
            <p:custDataLst>
              <p:tags r:id="rId2"/>
            </p:custDataLst>
          </p:nvPr>
        </p:nvSpPr>
        <p:spPr/>
        <p:txBody>
          <a:bodyPr>
            <a:normAutofit fontScale="90000"/>
          </a:bodyPr>
          <a:p>
            <a:r>
              <a:rPr altLang="en-US" lang="zh-CN"/>
              <a:t>人工智能在游戏开发中的应用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4" name="标题 2"/>
          <p:cNvSpPr>
            <a:spLocks noGrp="1"/>
          </p:cNvSpPr>
          <p:nvPr>
            <p:ph type="title" idx="3"/>
          </p:nvPr>
        </p:nvSpPr>
        <p:spPr/>
        <p:txBody>
          <a:bodyPr>
            <a:normAutofit fontScale="90000"/>
          </a:bodyPr>
          <a:p>
            <a:r>
              <a:rPr altLang="en-US" lang="zh-CN"/>
              <a:t>人工智能在游戏开发中的角色</a:t>
            </a:r>
            <a:endParaRPr altLang="en-US" lang="zh-CN"/>
          </a:p>
        </p:txBody>
      </p:sp>
      <p:sp>
        <p:nvSpPr>
          <p:cNvPr id="104897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7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8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人工智能在游戏开发中的未来发展趋势</a:t>
            </a:r>
            <a:endParaRPr altLang="en-US" dirty="0" sz="1200" lang="zh-CN" spc="150">
              <a:solidFill>
                <a:srgbClr val="FFFFFF"/>
              </a:solidFill>
              <a:latin typeface="+mn-ea"/>
              <a:sym typeface="+mn-ea"/>
            </a:endParaRPr>
          </a:p>
        </p:txBody>
      </p:sp>
      <p:sp>
        <p:nvSpPr>
          <p:cNvPr id="104898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人工智能在游戏开发中的优势和挑战</a:t>
            </a:r>
            <a:endParaRPr altLang="en-US" dirty="0" sz="1200" lang="zh-CN" spc="150">
              <a:solidFill>
                <a:schemeClr val="tx1">
                  <a:lumMod val="65000"/>
                  <a:lumOff val="35000"/>
                </a:schemeClr>
              </a:solidFill>
              <a:latin typeface="+mn-ea"/>
              <a:sym typeface="+mn-ea"/>
            </a:endParaRPr>
          </a:p>
        </p:txBody>
      </p:sp>
      <p:sp>
        <p:nvSpPr>
          <p:cNvPr id="104899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人工智能在游戏开发中的具体应用场景</a:t>
            </a:r>
            <a:endParaRPr altLang="en-US" dirty="0" sz="1200" lang="zh-CN" spc="150">
              <a:solidFill>
                <a:srgbClr val="FFFFFF"/>
              </a:solidFill>
              <a:latin typeface="+mn-ea"/>
              <a:sym typeface="+mn-ea"/>
            </a:endParaRPr>
          </a:p>
        </p:txBody>
      </p:sp>
      <p:sp>
        <p:nvSpPr>
          <p:cNvPr id="104899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人工智能在游戏开发中的定义和作用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6" name="标题 2"/>
          <p:cNvSpPr>
            <a:spLocks noGrp="1"/>
          </p:cNvSpPr>
          <p:nvPr>
            <p:ph type="title" idx="3"/>
          </p:nvPr>
        </p:nvSpPr>
        <p:spPr/>
        <p:txBody>
          <a:bodyPr>
            <a:normAutofit fontScale="91667"/>
          </a:bodyPr>
          <a:p>
            <a:r>
              <a:rPr altLang="en-US" lang="zh-CN"/>
              <a:t>人工智能在游戏开发中的功能</a:t>
            </a:r>
            <a:endParaRPr altLang="en-US" lang="zh-CN"/>
          </a:p>
        </p:txBody>
      </p:sp>
      <p:sp>
        <p:nvSpPr>
          <p:cNvPr id="104903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角色控制：通过AI算法实现角色的自主行为和决策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4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4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场景生成：利用AI技术自动生成游戏场景和地图</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5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5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敌人AI：通过AI算法实现敌人的智能行为和决策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5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5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玩家辅助：通过AI技术提供游戏攻略和提示</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4" name="标题 2"/>
          <p:cNvSpPr>
            <a:spLocks noGrp="1"/>
          </p:cNvSpPr>
          <p:nvPr>
            <p:ph type="title" idx="3"/>
          </p:nvPr>
        </p:nvSpPr>
        <p:spPr/>
        <p:txBody>
          <a:bodyPr>
            <a:normAutofit fontScale="91667"/>
          </a:bodyPr>
          <a:p>
            <a:r>
              <a:rPr altLang="en-US" lang="zh-CN"/>
              <a:t>人工智能在游戏开发中的优势</a:t>
            </a:r>
            <a:endParaRPr altLang="en-US" lang="zh-CN"/>
          </a:p>
        </p:txBody>
      </p:sp>
      <p:sp>
        <p:nvSpPr>
          <p:cNvPr id="104909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降低开发成本：通过自动化和智能化技术，减少人工干预和重复性工作，降低开发时间和成本</a:t>
            </a:r>
            <a:endParaRPr altLang="en-US" sz="1400" lang="zh-CN" spc="150">
              <a:solidFill>
                <a:schemeClr val="tx1"/>
              </a:solidFill>
              <a:effectLst/>
              <a:latin typeface="+mn-ea"/>
              <a:sym typeface="+mn-ea"/>
            </a:endParaRPr>
          </a:p>
        </p:txBody>
      </p:sp>
      <p:sp>
        <p:nvSpPr>
          <p:cNvPr id="104910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提升游戏体验：通过智能算法优化游戏过程，提高玩家的参与度和满意度</a:t>
            </a:r>
            <a:endParaRPr altLang="en-US" dirty="0" sz="1400" lang="zh-CN" spc="150">
              <a:solidFill>
                <a:schemeClr val="tx1"/>
              </a:solidFill>
              <a:effectLst/>
              <a:latin typeface="+mn-ea"/>
              <a:sym typeface="+mn-ea"/>
            </a:endParaRPr>
          </a:p>
        </p:txBody>
      </p:sp>
      <p:sp>
        <p:nvSpPr>
          <p:cNvPr id="104910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实现个性化定制：根据玩家的偏好和行为，为每个玩家提供定制化的游戏体验</a:t>
            </a:r>
            <a:endParaRPr altLang="en-US" sz="1400" lang="zh-CN" spc="150">
              <a:solidFill>
                <a:schemeClr val="tx1"/>
              </a:solidFill>
              <a:effectLst/>
              <a:latin typeface="+mn-ea"/>
              <a:sym typeface="+mn-ea"/>
            </a:endParaRPr>
          </a:p>
        </p:txBody>
      </p:sp>
      <p:sp>
        <p:nvSpPr>
          <p:cNvPr id="104911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增强游戏的可玩性和趣味性：通过智能算法和机器学习技术，让游戏更加具有挑战性和趣味性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13" name=""/>
        <p:cNvGrpSpPr/>
        <p:nvPr/>
      </p:nvGrpSpPr>
      <p:grpSpPr>
        <a:xfrm>
          <a:off x="0" y="0"/>
          <a:ext cx="0" cy="0"/>
          <a:chOff x="0" y="0"/>
          <a:chExt cx="0" cy="0"/>
        </a:xfrm>
      </p:grpSpPr>
      <p:sp>
        <p:nvSpPr>
          <p:cNvPr id="1049144"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46" name="标题 2"/>
          <p:cNvSpPr>
            <a:spLocks noGrp="1"/>
          </p:cNvSpPr>
          <p:nvPr>
            <p:ph type="title" idx="1"/>
            <p:custDataLst>
              <p:tags r:id="rId2"/>
            </p:custDataLst>
          </p:nvPr>
        </p:nvSpPr>
        <p:spPr/>
        <p:txBody>
          <a:bodyPr>
            <a:normAutofit fontScale="90000"/>
          </a:bodyPr>
          <a:p>
            <a:r>
              <a:rPr altLang="en-US" lang="zh-CN"/>
              <a:t>游戏开发中的人工智能技术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6" name="标题 2"/>
          <p:cNvSpPr>
            <a:spLocks noGrp="1"/>
          </p:cNvSpPr>
          <p:nvPr>
            <p:ph type="title" idx="3"/>
          </p:nvPr>
        </p:nvSpPr>
        <p:spPr/>
        <p:txBody>
          <a:bodyPr>
            <a:normAutofit fontScale="91667"/>
          </a:bodyPr>
          <a:p>
            <a:r>
              <a:rPr altLang="en-US" lang="zh-CN"/>
              <a:t>机器学习技术</a:t>
            </a:r>
            <a:endParaRPr altLang="en-US" lang="zh-CN"/>
          </a:p>
        </p:txBody>
      </p:sp>
      <p:sp>
        <p:nvSpPr>
          <p:cNvPr id="104921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优势：提高游戏的可玩性和趣味性，同时减少人工干预和开发成本</a:t>
            </a:r>
            <a:endParaRPr altLang="zh-CN" dirty="0" sz="1600" lang="en-US">
              <a:solidFill>
                <a:schemeClr val="dk1">
                  <a:lumMod val="80000"/>
                  <a:lumOff val="20000"/>
                </a:schemeClr>
              </a:solidFill>
              <a:latin typeface="+mn-ea"/>
              <a:sym typeface="+mn-ea"/>
            </a:endParaRPr>
          </a:p>
        </p:txBody>
      </p:sp>
      <p:sp>
        <p:nvSpPr>
          <p:cNvPr id="104922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定义：机器学习是一种使计算机系统能够从数据中学习并改进其性能的技术</a:t>
            </a:r>
            <a:endParaRPr altLang="en-US" dirty="0" sz="1600" lang="zh-CN">
              <a:solidFill>
                <a:schemeClr val="dk1">
                  <a:lumMod val="80000"/>
                  <a:lumOff val="20000"/>
                </a:schemeClr>
              </a:solidFill>
              <a:latin typeface="+mn-ea"/>
              <a:sym typeface="+mn-ea"/>
            </a:endParaRPr>
          </a:p>
        </p:txBody>
      </p:sp>
      <p:sp>
        <p:nvSpPr>
          <p:cNvPr id="104923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应用：在游戏开发中，机器学习技术可以用于实现智能NPC、自动生成关卡、优化游戏性能等方面</a:t>
            </a:r>
            <a:endParaRPr altLang="en-US" dirty="0" lang="zh-CN">
              <a:solidFill>
                <a:schemeClr val="dk1">
                  <a:lumMod val="80000"/>
                  <a:lumOff val="20000"/>
                </a:schemeClr>
              </a:solidFill>
              <a:latin typeface="+mn-ea"/>
              <a:sym typeface="+mn-ea"/>
            </a:endParaRPr>
          </a:p>
        </p:txBody>
      </p:sp>
      <p:sp>
        <p:nvSpPr>
          <p:cNvPr id="104924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挑战：需要大量的数据和计算资源，且需要解决数据隐私和安全问题</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2" name="标题 2"/>
          <p:cNvSpPr>
            <a:spLocks noGrp="1"/>
          </p:cNvSpPr>
          <p:nvPr>
            <p:ph type="title" idx="3"/>
          </p:nvPr>
        </p:nvSpPr>
        <p:spPr/>
        <p:txBody>
          <a:bodyPr>
            <a:normAutofit fontScale="91667"/>
          </a:bodyPr>
          <a:p>
            <a:r>
              <a:rPr altLang="en-US" lang="zh-CN"/>
              <a:t>深度学习技术</a:t>
            </a:r>
            <a:endParaRPr altLang="en-US" lang="zh-CN"/>
          </a:p>
        </p:txBody>
      </p:sp>
      <p:sp>
        <p:nvSpPr>
          <p:cNvPr id="10492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深度学习技术的优势和局限性</a:t>
            </a:r>
            <a:endParaRPr altLang="zh-CN" dirty="0" lang="en-US">
              <a:solidFill>
                <a:schemeClr val="dk1">
                  <a:lumMod val="80000"/>
                  <a:lumOff val="20000"/>
                </a:schemeClr>
              </a:solidFill>
              <a:latin typeface="+mn-ea"/>
              <a:sym typeface="+mn-ea"/>
            </a:endParaRPr>
          </a:p>
        </p:txBody>
      </p:sp>
      <p:sp>
        <p:nvSpPr>
          <p:cNvPr id="10492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深度学习的定义和原理</a:t>
            </a:r>
            <a:endParaRPr altLang="en-US" dirty="0" lang="zh-CN">
              <a:solidFill>
                <a:schemeClr val="dk1">
                  <a:lumMod val="80000"/>
                  <a:lumOff val="20000"/>
                </a:schemeClr>
              </a:solidFill>
              <a:latin typeface="+mn-ea"/>
              <a:sym typeface="+mn-ea"/>
            </a:endParaRPr>
          </a:p>
        </p:txBody>
      </p:sp>
      <p:sp>
        <p:nvSpPr>
          <p:cNvPr id="10493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深度学习在游戏开发中的应用</a:t>
            </a:r>
            <a:endParaRPr altLang="en-US" dirty="0" lang="zh-CN">
              <a:solidFill>
                <a:schemeClr val="dk1">
                  <a:lumMod val="80000"/>
                  <a:lumOff val="20000"/>
                </a:schemeClr>
              </a:solidFill>
              <a:latin typeface="+mn-ea"/>
              <a:sym typeface="+mn-ea"/>
            </a:endParaRPr>
          </a:p>
        </p:txBody>
      </p:sp>
      <p:sp>
        <p:nvSpPr>
          <p:cNvPr id="10493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深度学习技术的未来发展趋势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8" name="标题 2"/>
          <p:cNvSpPr>
            <a:spLocks noGrp="1"/>
          </p:cNvSpPr>
          <p:nvPr>
            <p:ph type="title" idx="3"/>
          </p:nvPr>
        </p:nvSpPr>
        <p:spPr/>
        <p:txBody>
          <a:bodyPr>
            <a:normAutofit fontScale="91667"/>
          </a:bodyPr>
          <a:p>
            <a:r>
              <a:rPr altLang="en-US" lang="zh-CN"/>
              <a:t>自然语言处理技术</a:t>
            </a:r>
            <a:endParaRPr altLang="en-US" lang="zh-CN"/>
          </a:p>
        </p:txBody>
      </p:sp>
      <p:sp>
        <p:nvSpPr>
          <p:cNvPr id="104935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优势：自然语言处理技术可以提高游戏的交互性和沉浸感，增强玩家的游戏体验</a:t>
            </a:r>
            <a:endParaRPr altLang="zh-CN" dirty="0" sz="1600" lang="en-US">
              <a:solidFill>
                <a:schemeClr val="dk1">
                  <a:lumMod val="80000"/>
                  <a:lumOff val="20000"/>
                </a:schemeClr>
              </a:solidFill>
              <a:latin typeface="+mn-ea"/>
              <a:sym typeface="+mn-ea"/>
            </a:endParaRPr>
          </a:p>
        </p:txBody>
      </p:sp>
      <p:sp>
        <p:nvSpPr>
          <p:cNvPr id="104935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定义：自然语言处理技术是一种使计算机理解和处理人类语言的技术</a:t>
            </a:r>
            <a:endParaRPr altLang="en-US" dirty="0" sz="1600" lang="zh-CN">
              <a:solidFill>
                <a:schemeClr val="dk1">
                  <a:lumMod val="80000"/>
                  <a:lumOff val="20000"/>
                </a:schemeClr>
              </a:solidFill>
              <a:latin typeface="+mn-ea"/>
              <a:sym typeface="+mn-ea"/>
            </a:endParaRPr>
          </a:p>
        </p:txBody>
      </p:sp>
      <p:sp>
        <p:nvSpPr>
          <p:cNvPr id="104936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应用：在游戏开发中，自然语言处理技术可以用于实现智能对话系统、语音识别和语音合成等功能</a:t>
            </a:r>
            <a:endParaRPr altLang="en-US" dirty="0" lang="zh-CN">
              <a:solidFill>
                <a:schemeClr val="dk1">
                  <a:lumMod val="80000"/>
                  <a:lumOff val="20000"/>
                </a:schemeClr>
              </a:solidFill>
              <a:latin typeface="+mn-ea"/>
              <a:sym typeface="+mn-ea"/>
            </a:endParaRPr>
          </a:p>
        </p:txBody>
      </p:sp>
      <p:sp>
        <p:nvSpPr>
          <p:cNvPr id="104937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未来发展：随着技术的不断进步，自然语言处理技术在游戏开发中的应用将更加广泛和深入</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4" name="标题 2"/>
          <p:cNvSpPr>
            <a:spLocks noGrp="1"/>
          </p:cNvSpPr>
          <p:nvPr>
            <p:ph type="title" idx="3"/>
          </p:nvPr>
        </p:nvSpPr>
        <p:spPr/>
        <p:txBody>
          <a:bodyPr>
            <a:normAutofit fontScale="91667"/>
          </a:bodyPr>
          <a:p>
            <a:r>
              <a:rPr altLang="en-US" lang="zh-CN"/>
              <a:t>计算机视觉技术</a:t>
            </a:r>
            <a:endParaRPr altLang="en-US" lang="zh-CN"/>
          </a:p>
        </p:txBody>
      </p:sp>
      <p:sp>
        <p:nvSpPr>
          <p:cNvPr id="104941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2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定义：计算机视觉技术是一种使计算机能够获取、分析和理解数字图像和视频的能力</a:t>
            </a:r>
            <a:endParaRPr altLang="en-US" dirty="0" sz="2000" lang="zh-CN" spc="200">
              <a:solidFill>
                <a:schemeClr val="tx1">
                  <a:lumMod val="85000"/>
                  <a:lumOff val="15000"/>
                </a:schemeClr>
              </a:solidFill>
              <a:latin typeface="+mn-ea"/>
              <a:sym typeface="+mn-ea"/>
            </a:endParaRPr>
          </a:p>
        </p:txBody>
      </p:sp>
      <p:sp>
        <p:nvSpPr>
          <p:cNvPr id="104942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2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应用：在游戏开发中，计算机视觉技术可用于实现角色动画、场景渲染、虚拟现实等功能</a:t>
            </a:r>
            <a:endParaRPr altLang="en-US" dirty="0" sz="2000" lang="zh-CN" spc="200">
              <a:solidFill>
                <a:schemeClr val="tx1">
                  <a:lumMod val="85000"/>
                  <a:lumOff val="15000"/>
                </a:schemeClr>
              </a:solidFill>
              <a:latin typeface="+mn-ea"/>
              <a:sym typeface="+mn-ea"/>
            </a:endParaRPr>
          </a:p>
        </p:txBody>
      </p:sp>
      <p:sp>
        <p:nvSpPr>
          <p:cNvPr id="104942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技术原理：计算机视觉技术通过图像处理、模式识别等技术手段，实现对图像和视频的分析和理解</a:t>
            </a:r>
            <a:endParaRPr altLang="en-US" dirty="0" sz="2000" lang="zh-CN" spc="200">
              <a:solidFill>
                <a:schemeClr val="tx1">
                  <a:lumMod val="85000"/>
                  <a:lumOff val="15000"/>
                </a:schemeClr>
              </a:solidFill>
              <a:latin typeface="+mn-ea"/>
              <a:sym typeface="+mn-ea"/>
            </a:endParaRPr>
          </a:p>
        </p:txBody>
      </p:sp>
      <p:sp>
        <p:nvSpPr>
          <p:cNvPr id="104943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8"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发展趋势：随着深度学习技术的不断发展，计算机视觉技术在游戏开发中的应用将更加广泛和深入</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1" name=""/>
        <p:cNvGrpSpPr/>
        <p:nvPr/>
      </p:nvGrpSpPr>
      <p:grpSpPr>
        <a:xfrm>
          <a:off x="0" y="0"/>
          <a:ext cx="0" cy="0"/>
          <a:chOff x="0" y="0"/>
          <a:chExt cx="0" cy="0"/>
        </a:xfrm>
      </p:grpSpPr>
      <p:sp>
        <p:nvSpPr>
          <p:cNvPr id="1049472"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74" name="标题 2"/>
          <p:cNvSpPr>
            <a:spLocks noGrp="1"/>
          </p:cNvSpPr>
          <p:nvPr>
            <p:ph type="title" idx="1"/>
            <p:custDataLst>
              <p:tags r:id="rId2"/>
            </p:custDataLst>
          </p:nvPr>
        </p:nvSpPr>
        <p:spPr/>
        <p:txBody>
          <a:bodyPr>
            <a:normAutofit fontScale="90000"/>
          </a:bodyPr>
          <a:p>
            <a:r>
              <a:rPr altLang="en-US" lang="zh-CN"/>
              <a:t>游戏开发中的人工智能应用场景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4" name="标题 2"/>
          <p:cNvSpPr>
            <a:spLocks noGrp="1"/>
          </p:cNvSpPr>
          <p:nvPr>
            <p:ph type="title" idx="3"/>
          </p:nvPr>
        </p:nvSpPr>
        <p:spPr/>
        <p:txBody>
          <a:bodyPr>
            <a:normAutofit fontScale="91667"/>
          </a:bodyPr>
          <a:p>
            <a:r>
              <a:rPr altLang="en-US" lang="zh-CN"/>
              <a:t>游戏角色设计</a:t>
            </a:r>
            <a:endParaRPr altLang="en-US" lang="zh-CN"/>
          </a:p>
        </p:txBody>
      </p:sp>
      <p:sp>
        <p:nvSpPr>
          <p:cNvPr id="104954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角色技能设计：AI算法实现游戏角色的技能和特效</a:t>
            </a:r>
            <a:endParaRPr altLang="en-US" dirty="0" sz="2400" lang="zh-CN">
              <a:latin typeface="+mn-ea"/>
              <a:ea typeface="+mn-ea"/>
            </a:endParaRPr>
          </a:p>
        </p:txBody>
      </p:sp>
      <p:sp>
        <p:nvSpPr>
          <p:cNvPr id="104956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角色个性化：AI技术让游戏角色更加个性化，提高游戏体验</a:t>
            </a:r>
            <a:endParaRPr altLang="en-US" dirty="0" sz="2400" lang="zh-CN">
              <a:latin typeface="+mn-ea"/>
              <a:ea typeface="+mn-ea"/>
            </a:endParaRPr>
          </a:p>
        </p:txBody>
      </p:sp>
      <p:sp>
        <p:nvSpPr>
          <p:cNvPr id="104956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角色生成：利用AI技术自动生成游戏角色形象</a:t>
            </a:r>
            <a:endParaRPr altLang="en-US" dirty="0" sz="2400" lang="zh-CN">
              <a:latin typeface="+mn-ea"/>
              <a:ea typeface="+mn-ea"/>
            </a:endParaRPr>
          </a:p>
        </p:txBody>
      </p:sp>
      <p:sp>
        <p:nvSpPr>
          <p:cNvPr id="104956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角色行为设计：AI算法控制游戏角色的行为和决策</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2" name="标题 2"/>
          <p:cNvSpPr>
            <a:spLocks noGrp="1"/>
          </p:cNvSpPr>
          <p:nvPr>
            <p:ph type="title" idx="3"/>
          </p:nvPr>
        </p:nvSpPr>
        <p:spPr/>
        <p:txBody>
          <a:bodyPr>
            <a:normAutofit fontScale="91667"/>
          </a:bodyPr>
          <a:p>
            <a:r>
              <a:rPr altLang="en-US" lang="zh-CN"/>
              <a:t>游戏场景设计</a:t>
            </a:r>
            <a:endParaRPr altLang="en-US" lang="zh-CN"/>
          </a:p>
        </p:txBody>
      </p:sp>
      <p:sp>
        <p:nvSpPr>
          <p:cNvPr id="104960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人工智能在游戏场景设计中的应用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人工智能在游戏场景中的交互性和可玩性</a:t>
            </a:r>
            <a:endParaRPr dirty="0" sz="2000" err="1">
              <a:solidFill>
                <a:schemeClr val="tx1">
                  <a:lumMod val="75000"/>
                  <a:lumOff val="25000"/>
                </a:schemeClr>
              </a:solidFill>
              <a:latin typeface="+mn-ea"/>
              <a:ea typeface="+mn-ea"/>
              <a:cs typeface="+mn-ea"/>
              <a:sym typeface="+mn-lt"/>
            </a:endParaRPr>
          </a:p>
        </p:txBody>
      </p:sp>
      <p:sp>
        <p:nvSpPr>
          <p:cNvPr id="104962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3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人工智能在游戏场景设计中的挑战和未来发展</a:t>
            </a:r>
            <a:endParaRPr dirty="0" sz="2000" err="1">
              <a:solidFill>
                <a:schemeClr val="tx1">
                  <a:lumMod val="75000"/>
                  <a:lumOff val="25000"/>
                </a:schemeClr>
              </a:solidFill>
              <a:latin typeface="+mn-ea"/>
              <a:ea typeface="+mn-ea"/>
              <a:cs typeface="+mn-ea"/>
              <a:sym typeface="+mn-lt"/>
            </a:endParaRPr>
          </a:p>
        </p:txBody>
      </p:sp>
      <p:sp>
        <p:nvSpPr>
          <p:cNvPr id="10496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人工智能在游戏场景中的角色和功能</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6" name="标题 2"/>
          <p:cNvSpPr>
            <a:spLocks noGrp="1"/>
          </p:cNvSpPr>
          <p:nvPr>
            <p:ph type="title" idx="3"/>
          </p:nvPr>
        </p:nvSpPr>
        <p:spPr/>
        <p:txBody>
          <a:bodyPr>
            <a:normAutofit fontScale="91667"/>
          </a:bodyPr>
          <a:p>
            <a:r>
              <a:rPr altLang="en-US" lang="zh-CN"/>
              <a:t>游戏剧情设计</a:t>
            </a:r>
            <a:endParaRPr altLang="en-US" lang="zh-CN"/>
          </a:p>
        </p:txBody>
      </p:sp>
      <p:sp>
        <p:nvSpPr>
          <p:cNvPr id="104967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角色设定：通过人工智能技术设定游戏中的角色，包括性格、行为、语言等方面</a:t>
            </a:r>
            <a:endParaRPr altLang="en-US" dirty="0" sz="2000" lang="zh-CN" spc="150">
              <a:solidFill>
                <a:schemeClr val="tx1">
                  <a:lumMod val="75000"/>
                  <a:lumOff val="25000"/>
                </a:schemeClr>
              </a:solidFill>
              <a:latin typeface="+mn-ea"/>
              <a:sym typeface="+mn-ea"/>
            </a:endParaRPr>
          </a:p>
        </p:txBody>
      </p:sp>
      <p:sp>
        <p:nvSpPr>
          <p:cNvPr id="104968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8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剧情生成：利用人工智能技术生成游戏剧情，根据玩家的行为和选择，动态调整剧情走向</a:t>
            </a:r>
            <a:endParaRPr altLang="en-US" dirty="0" sz="2000" lang="zh-CN" spc="150">
              <a:solidFill>
                <a:schemeClr val="tx1">
                  <a:lumMod val="75000"/>
                  <a:lumOff val="25000"/>
                </a:schemeClr>
              </a:solidFill>
              <a:latin typeface="+mn-ea"/>
              <a:sym typeface="+mn-ea"/>
            </a:endParaRPr>
          </a:p>
        </p:txBody>
      </p:sp>
      <p:sp>
        <p:nvSpPr>
          <p:cNvPr id="104968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情感表达：通过人工智能技术让游戏中的角色表达情感，增强游戏的沉浸感和代入感</a:t>
            </a:r>
            <a:endParaRPr altLang="en-US" dirty="0" sz="2000" lang="zh-CN" spc="150">
              <a:solidFill>
                <a:schemeClr val="tx1">
                  <a:lumMod val="75000"/>
                  <a:lumOff val="25000"/>
                </a:schemeClr>
              </a:solidFill>
              <a:latin typeface="+mn-ea"/>
              <a:sym typeface="+mn-ea"/>
            </a:endParaRPr>
          </a:p>
        </p:txBody>
      </p:sp>
      <p:sp>
        <p:nvSpPr>
          <p:cNvPr id="104969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交互设计：利用人工智能技术实现玩家与游戏中的角色之间的交互，提高游戏的互动性和趣味性</a:t>
            </a:r>
            <a:endParaRPr altLang="en-US" dirty="0" sz="2000" lang="zh-CN" spc="150">
              <a:solidFill>
                <a:schemeClr val="tx1">
                  <a:lumMod val="75000"/>
                  <a:lumOff val="25000"/>
                </a:schemeClr>
              </a:solidFill>
              <a:latin typeface="+mn-ea"/>
              <a:sym typeface="+mn-ea"/>
            </a:endParaRPr>
          </a:p>
        </p:txBody>
      </p:sp>
      <p:sp>
        <p:nvSpPr>
          <p:cNvPr id="104970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4" name="标题 2"/>
          <p:cNvSpPr>
            <a:spLocks noGrp="1"/>
          </p:cNvSpPr>
          <p:nvPr>
            <p:ph type="title" idx="3"/>
          </p:nvPr>
        </p:nvSpPr>
        <p:spPr/>
        <p:txBody>
          <a:bodyPr>
            <a:normAutofit fontScale="91667"/>
          </a:bodyPr>
          <a:p>
            <a:r>
              <a:rPr altLang="en-US" lang="zh-CN"/>
              <a:t>游戏交互设计</a:t>
            </a:r>
            <a:endParaRPr altLang="en-US" lang="zh-CN"/>
          </a:p>
        </p:txBody>
      </p:sp>
      <p:sp>
        <p:nvSpPr>
          <p:cNvPr id="104973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人工智能在游戏交互设计中的应用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智能NPC与玩家之间的交互</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智能任务系统与玩家之间的交互</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5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智能场景与玩家之间的交互</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09" name=""/>
        <p:cNvGrpSpPr/>
        <p:nvPr/>
      </p:nvGrpSpPr>
      <p:grpSpPr>
        <a:xfrm>
          <a:off x="0" y="0"/>
          <a:ext cx="0" cy="0"/>
          <a:chOff x="0" y="0"/>
          <a:chExt cx="0" cy="0"/>
        </a:xfrm>
      </p:grpSpPr>
      <p:sp>
        <p:nvSpPr>
          <p:cNvPr id="104979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94" name="标题 2"/>
          <p:cNvSpPr>
            <a:spLocks noGrp="1"/>
          </p:cNvSpPr>
          <p:nvPr>
            <p:ph type="title" idx="1"/>
            <p:custDataLst>
              <p:tags r:id="rId2"/>
            </p:custDataLst>
          </p:nvPr>
        </p:nvSpPr>
        <p:spPr/>
        <p:txBody>
          <a:bodyPr>
            <a:normAutofit fontScale="90000"/>
          </a:bodyPr>
          <a:p>
            <a:r>
              <a:rPr altLang="en-US" lang="zh-CN"/>
              <a:t>游戏开发中的人工智能挑战与未来发展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64" name="标题 2"/>
          <p:cNvSpPr>
            <a:spLocks noGrp="1"/>
          </p:cNvSpPr>
          <p:nvPr>
            <p:ph type="title" idx="3"/>
          </p:nvPr>
        </p:nvSpPr>
        <p:spPr/>
        <p:txBody>
          <a:bodyPr>
            <a:normAutofit fontScale="91667"/>
          </a:bodyPr>
          <a:p>
            <a:r>
              <a:rPr altLang="en-US" lang="zh-CN"/>
              <a:t>人工智能在游戏开发中的挑战</a:t>
            </a:r>
            <a:endParaRPr altLang="en-US" lang="zh-CN"/>
          </a:p>
        </p:txBody>
      </p:sp>
      <p:sp>
        <p:nvSpPr>
          <p:cNvPr id="104986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人工智能技术尚未成熟</a:t>
            </a:r>
            <a:endParaRPr altLang="en-US" dirty="0" sz="2000" lang="zh-CN" spc="150">
              <a:solidFill>
                <a:schemeClr val="tx1">
                  <a:lumMod val="85000"/>
                  <a:lumOff val="15000"/>
                </a:schemeClr>
              </a:solidFill>
              <a:latin typeface="+mn-ea"/>
              <a:sym typeface="+mn-ea"/>
            </a:endParaRPr>
          </a:p>
        </p:txBody>
      </p:sp>
      <p:sp>
        <p:nvSpPr>
          <p:cNvPr id="104987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缺乏标准化和规范化</a:t>
            </a:r>
            <a:endParaRPr altLang="en-US" dirty="0" sz="2000" lang="zh-CN" spc="150">
              <a:solidFill>
                <a:schemeClr val="tx1">
                  <a:lumMod val="85000"/>
                  <a:lumOff val="15000"/>
                </a:schemeClr>
              </a:solidFill>
              <a:latin typeface="+mn-ea"/>
              <a:sym typeface="+mn-ea"/>
            </a:endParaRPr>
          </a:p>
        </p:txBody>
      </p:sp>
      <p:sp>
        <p:nvSpPr>
          <p:cNvPr id="104987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难以实现复杂的游戏逻辑</a:t>
            </a:r>
            <a:endParaRPr altLang="en-US" dirty="0" sz="2000" lang="zh-CN" spc="150">
              <a:solidFill>
                <a:schemeClr val="tx1">
                  <a:lumMod val="85000"/>
                  <a:lumOff val="15000"/>
                </a:schemeClr>
              </a:solidFill>
              <a:latin typeface="+mn-ea"/>
              <a:sym typeface="+mn-ea"/>
            </a:endParaRPr>
          </a:p>
        </p:txBody>
      </p:sp>
      <p:sp>
        <p:nvSpPr>
          <p:cNvPr id="104988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需要更多的专业人才和技术支持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2" name="标题 2"/>
          <p:cNvSpPr>
            <a:spLocks noGrp="1"/>
          </p:cNvSpPr>
          <p:nvPr>
            <p:ph type="title" idx="3"/>
          </p:nvPr>
        </p:nvSpPr>
        <p:spPr/>
        <p:txBody>
          <a:bodyPr>
            <a:normAutofit fontScale="91667"/>
          </a:bodyPr>
          <a:p>
            <a:r>
              <a:rPr altLang="en-US" lang="zh-CN"/>
              <a:t>人工智能在游戏开发中的未来发展</a:t>
            </a:r>
            <a:endParaRPr altLang="en-US" lang="zh-CN"/>
          </a:p>
        </p:txBody>
      </p:sp>
      <p:sp>
        <p:nvSpPr>
          <p:cNvPr id="104992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人工智能技术的不断进步将为游戏开发带来更多可能性</a:t>
            </a:r>
            <a:endParaRPr altLang="en-US" dirty="0" sz="2000" lang="zh-CN" spc="150">
              <a:solidFill>
                <a:schemeClr val="tx1">
                  <a:lumMod val="85000"/>
                  <a:lumOff val="15000"/>
                </a:schemeClr>
              </a:solidFill>
              <a:latin typeface="+mn-ea"/>
              <a:sym typeface="+mn-ea"/>
            </a:endParaRPr>
          </a:p>
        </p:txBody>
      </p:sp>
      <p:sp>
        <p:nvSpPr>
          <p:cNvPr id="104993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未来游戏开发中的人工智能将更加注重个性化体验</a:t>
            </a:r>
            <a:endParaRPr altLang="en-US" dirty="0" sz="2000" lang="zh-CN" spc="150">
              <a:solidFill>
                <a:schemeClr val="tx1">
                  <a:lumMod val="85000"/>
                  <a:lumOff val="15000"/>
                </a:schemeClr>
              </a:solidFill>
              <a:latin typeface="+mn-ea"/>
              <a:sym typeface="+mn-ea"/>
            </a:endParaRPr>
          </a:p>
        </p:txBody>
      </p:sp>
      <p:sp>
        <p:nvSpPr>
          <p:cNvPr id="104993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人工智能将在游戏开发中扮演更加重要的角色</a:t>
            </a:r>
            <a:endParaRPr altLang="en-US" dirty="0" sz="2000" lang="zh-CN" spc="150">
              <a:solidFill>
                <a:schemeClr val="tx1">
                  <a:lumMod val="85000"/>
                  <a:lumOff val="15000"/>
                </a:schemeClr>
              </a:solidFill>
              <a:latin typeface="+mn-ea"/>
              <a:sym typeface="+mn-ea"/>
            </a:endParaRPr>
          </a:p>
        </p:txBody>
      </p:sp>
      <p:sp>
        <p:nvSpPr>
          <p:cNvPr id="104994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未来游戏开发中的人工智能将更加注重与玩家的互动与交流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80" name="标题 2"/>
          <p:cNvSpPr>
            <a:spLocks noGrp="1"/>
          </p:cNvSpPr>
          <p:nvPr>
            <p:ph type="title" idx="3"/>
          </p:nvPr>
        </p:nvSpPr>
        <p:spPr/>
        <p:txBody>
          <a:bodyPr>
            <a:normAutofit fontScale="91667"/>
          </a:bodyPr>
          <a:p>
            <a:r>
              <a:rPr altLang="en-US" lang="zh-CN"/>
              <a:t>人工智能在游戏开发中的前景展望</a:t>
            </a:r>
            <a:endParaRPr altLang="en-US" lang="zh-CN"/>
          </a:p>
        </p:txBody>
      </p:sp>
      <p:sp>
        <p:nvSpPr>
          <p:cNvPr id="104998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人工智能技术将推动游戏开发行业的创新与发展</a:t>
            </a:r>
            <a:endParaRPr altLang="zh-CN" dirty="0" lang="en-US">
              <a:solidFill>
                <a:schemeClr val="dk1">
                  <a:lumMod val="80000"/>
                  <a:lumOff val="20000"/>
                </a:schemeClr>
              </a:solidFill>
              <a:latin typeface="+mn-ea"/>
              <a:sym typeface="+mn-ea"/>
            </a:endParaRPr>
          </a:p>
        </p:txBody>
      </p:sp>
      <p:sp>
        <p:nvSpPr>
          <p:cNvPr id="104999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人工智能技术的不断进步将为游戏开发带来更多可能性</a:t>
            </a:r>
            <a:endParaRPr altLang="en-US" dirty="0" lang="zh-CN">
              <a:solidFill>
                <a:schemeClr val="dk1">
                  <a:lumMod val="80000"/>
                  <a:lumOff val="20000"/>
                </a:schemeClr>
              </a:solidFill>
              <a:latin typeface="+mn-ea"/>
              <a:sym typeface="+mn-ea"/>
            </a:endParaRPr>
          </a:p>
        </p:txBody>
      </p:sp>
      <p:sp>
        <p:nvSpPr>
          <p:cNvPr id="104999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未来游戏开发中的人工智能将更加注重个性化体验</a:t>
            </a:r>
            <a:endParaRPr altLang="en-US" dirty="0" lang="zh-CN">
              <a:solidFill>
                <a:schemeClr val="dk1">
                  <a:lumMod val="80000"/>
                  <a:lumOff val="20000"/>
                </a:schemeClr>
              </a:solidFill>
              <a:latin typeface="+mn-ea"/>
              <a:sym typeface="+mn-ea"/>
            </a:endParaRPr>
          </a:p>
        </p:txBody>
      </p:sp>
      <p:sp>
        <p:nvSpPr>
          <p:cNvPr id="105000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未来游戏开发中的人工智能将更加注重与玩家的互动与交流</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49" name=""/>
        <p:cNvGrpSpPr/>
        <p:nvPr/>
      </p:nvGrpSpPr>
      <p:grpSpPr>
        <a:xfrm>
          <a:off x="0" y="0"/>
          <a:ext cx="0" cy="0"/>
          <a:chOff x="0" y="0"/>
          <a:chExt cx="0" cy="0"/>
        </a:xfrm>
      </p:grpSpPr>
      <p:sp>
        <p:nvSpPr>
          <p:cNvPr id="1050046" name="文本占位符 1"/>
          <p:cNvSpPr>
            <a:spLocks noGrp="1"/>
          </p:cNvSpPr>
          <p:nvPr>
            <p:ph type="body" idx="2"/>
            <p:custDataLst>
              <p:tags r:id="rId1"/>
            </p:custDataLst>
          </p:nvPr>
        </p:nvSpPr>
        <p:spPr/>
        <p:txBody>
          <a:bodyPr/>
          <a:p>
            <a:r>
              <a:rPr altLang="en-US" lang="zh-CN"/>
              <a:t>PART SIX</a:t>
            </a:r>
            <a:endParaRPr altLang="en-US" lang="zh-CN"/>
          </a:p>
        </p:txBody>
      </p:sp>
      <p:sp>
        <p:nvSpPr>
          <p:cNvPr id="1050048" name="标题 2"/>
          <p:cNvSpPr>
            <a:spLocks noGrp="1"/>
          </p:cNvSpPr>
          <p:nvPr>
            <p:ph type="title" idx="1"/>
            <p:custDataLst>
              <p:tags r:id="rId2"/>
            </p:custDataLst>
          </p:nvPr>
        </p:nvSpPr>
        <p:spPr/>
        <p:txBody>
          <a:bodyPr>
            <a:normAutofit fontScale="90000"/>
          </a:bodyPr>
          <a:p>
            <a:r>
              <a:rPr altLang="en-US" lang="zh-CN"/>
              <a:t>游戏开发中的人工智能案例分析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18" name="标题 2"/>
          <p:cNvSpPr>
            <a:spLocks noGrp="1"/>
          </p:cNvSpPr>
          <p:nvPr>
            <p:ph type="title" idx="3"/>
          </p:nvPr>
        </p:nvSpPr>
        <p:spPr/>
        <p:txBody>
          <a:bodyPr>
            <a:normAutofit fontScale="91667"/>
          </a:bodyPr>
          <a:p>
            <a:r>
              <a:rPr altLang="en-US" lang="zh-CN"/>
              <a:t>人工智能在游戏开发中的应用案例</a:t>
            </a:r>
            <a:endParaRPr altLang="en-US" lang="zh-CN"/>
          </a:p>
        </p:txBody>
      </p:sp>
      <p:sp>
        <p:nvSpPr>
          <p:cNvPr id="10501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4"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角色智能：通过AI技术实现游戏角色的智能化行为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0"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场景优化：利用AI技术对游戏场景进行优化和改进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6"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玩家体验提升：通过AI技术提高游戏玩家的体验和参与度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2"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游戏开发效率提升：利用AI技术提高游戏开发的效率和速度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76" name="标题 2"/>
          <p:cNvSpPr>
            <a:spLocks noGrp="1"/>
          </p:cNvSpPr>
          <p:nvPr>
            <p:ph type="title" idx="3"/>
          </p:nvPr>
        </p:nvSpPr>
        <p:spPr/>
        <p:txBody>
          <a:bodyPr>
            <a:normAutofit fontScale="91667"/>
          </a:bodyPr>
          <a:p>
            <a:r>
              <a:rPr altLang="en-US" lang="zh-CN"/>
              <a:t>人工智能在游戏开发中的效果评估</a:t>
            </a:r>
            <a:endParaRPr altLang="en-US" lang="zh-CN"/>
          </a:p>
        </p:txBody>
      </p:sp>
      <p:sp>
        <p:nvSpPr>
          <p:cNvPr id="105017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8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人工智能技术对游戏体验的提升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8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8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人工智能技术在游戏开发中的应用场景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9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9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人工智能技术在游戏开发中的优势与挑战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9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9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未来人工智能技术在游戏开发中的发展趋势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34" name="标题 2"/>
          <p:cNvSpPr>
            <a:spLocks noGrp="1"/>
          </p:cNvSpPr>
          <p:nvPr>
            <p:ph type="title" idx="3"/>
          </p:nvPr>
        </p:nvSpPr>
        <p:spPr/>
        <p:txBody>
          <a:bodyPr>
            <a:normAutofit fontScale="91667"/>
          </a:bodyPr>
          <a:p>
            <a:r>
              <a:rPr altLang="en-US" lang="zh-CN"/>
              <a:t>人工智能在游戏开发中的经验总结</a:t>
            </a:r>
            <a:endParaRPr altLang="en-US" lang="zh-CN"/>
          </a:p>
        </p:txBody>
      </p:sp>
      <p:sp>
        <p:nvSpPr>
          <p:cNvPr id="105023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3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4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未来人工智能技术在游戏开发中的发展趋势</a:t>
            </a:r>
            <a:endParaRPr altLang="en-US" dirty="0" sz="1200" lang="zh-CN" spc="150">
              <a:solidFill>
                <a:srgbClr val="FFFFFF"/>
              </a:solidFill>
              <a:latin typeface="+mn-ea"/>
              <a:sym typeface="+mn-ea"/>
            </a:endParaRPr>
          </a:p>
        </p:txBody>
      </p:sp>
      <p:sp>
        <p:nvSpPr>
          <p:cNvPr id="105024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人工智能技术在游戏开发中的经验教训</a:t>
            </a:r>
            <a:endParaRPr altLang="en-US" dirty="0" sz="1200" lang="zh-CN" spc="150">
              <a:solidFill>
                <a:schemeClr val="tx1">
                  <a:lumMod val="65000"/>
                  <a:lumOff val="35000"/>
                </a:schemeClr>
              </a:solidFill>
              <a:latin typeface="+mn-ea"/>
              <a:sym typeface="+mn-ea"/>
            </a:endParaRPr>
          </a:p>
        </p:txBody>
      </p:sp>
      <p:sp>
        <p:nvSpPr>
          <p:cNvPr id="105025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人工智能技术在游戏开发中的应用案例</a:t>
            </a:r>
            <a:endParaRPr altLang="en-US" dirty="0" sz="1200" lang="zh-CN" spc="150">
              <a:solidFill>
                <a:srgbClr val="FFFFFF"/>
              </a:solidFill>
              <a:latin typeface="+mn-ea"/>
              <a:sym typeface="+mn-ea"/>
            </a:endParaRPr>
          </a:p>
        </p:txBody>
      </p:sp>
      <p:sp>
        <p:nvSpPr>
          <p:cNvPr id="105025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人工智能技术应用在游戏开发中的重要性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89" name=""/>
        <p:cNvGrpSpPr/>
        <p:nvPr/>
      </p:nvGrpSpPr>
      <p:grpSpPr>
        <a:xfrm>
          <a:off x="0" y="0"/>
          <a:ext cx="0" cy="0"/>
          <a:chOff x="0" y="0"/>
          <a:chExt cx="0" cy="0"/>
        </a:xfrm>
      </p:grpSpPr>
      <p:sp>
        <p:nvSpPr>
          <p:cNvPr id="1050296" name="文本占位符 1"/>
          <p:cNvSpPr>
            <a:spLocks noGrp="1"/>
          </p:cNvSpPr>
          <p:nvPr>
            <p:ph type="body" idx="2"/>
            <p:custDataLst>
              <p:tags r:id="rId1"/>
            </p:custDataLst>
          </p:nvPr>
        </p:nvSpPr>
        <p:spPr/>
        <p:txBody>
          <a:bodyPr/>
          <a:p>
            <a:r>
              <a:rPr altLang="en-US" lang="zh-CN"/>
              <a:t>PART SEVEN</a:t>
            </a:r>
            <a:endParaRPr altLang="en-US" lang="zh-CN"/>
          </a:p>
        </p:txBody>
      </p:sp>
      <p:sp>
        <p:nvSpPr>
          <p:cNvPr id="1050298" name="标题 2"/>
          <p:cNvSpPr>
            <a:spLocks noGrp="1"/>
          </p:cNvSpPr>
          <p:nvPr>
            <p:ph type="title" idx="1"/>
            <p:custDataLst>
              <p:tags r:id="rId2"/>
            </p:custDataLst>
          </p:nvPr>
        </p:nvSpPr>
        <p:spPr/>
        <p:txBody>
          <a:bodyPr>
            <a:normAutofit fontScale="90000"/>
          </a:bodyPr>
          <a:p>
            <a:r>
              <a:rPr altLang="en-US" lang="zh-CN"/>
              <a:t>游戏开发中的人工智能技术发展趋势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68" name="标题 2"/>
          <p:cNvSpPr>
            <a:spLocks noGrp="1"/>
          </p:cNvSpPr>
          <p:nvPr>
            <p:ph type="title" idx="3"/>
          </p:nvPr>
        </p:nvSpPr>
        <p:spPr/>
        <p:txBody>
          <a:bodyPr>
            <a:normAutofit fontScale="91667"/>
          </a:bodyPr>
          <a:p>
            <a:r>
              <a:rPr altLang="en-US" lang="zh-CN"/>
              <a:t>人工智能技术在游戏开发中的发展趋势</a:t>
            </a:r>
            <a:endParaRPr altLang="en-US" lang="zh-CN"/>
          </a:p>
        </p:txBody>
      </p:sp>
      <p:sp>
        <p:nvSpPr>
          <p:cNvPr id="105037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9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0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0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10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9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9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0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0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1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人工智能技术不断进步，为游戏开发提供了更多可能性</a:t>
            </a:r>
            <a:endParaRPr altLang="en-US" dirty="0" sz="1200" lang="zh-CN" spc="150">
              <a:solidFill>
                <a:schemeClr val="tx1">
                  <a:lumMod val="65000"/>
                  <a:lumOff val="35000"/>
                </a:schemeClr>
              </a:solidFill>
              <a:latin typeface="+mn-ea"/>
              <a:sym typeface="+mn-ea"/>
            </a:endParaRPr>
          </a:p>
        </p:txBody>
      </p:sp>
      <p:sp>
        <p:nvSpPr>
          <p:cNvPr id="105040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人工智能技术将为游戏开发带来更多的创新和突破</a:t>
            </a:r>
            <a:endParaRPr altLang="en-US" dirty="0" sz="1200" lang="zh-CN" spc="150">
              <a:solidFill>
                <a:schemeClr val="tx1">
                  <a:lumMod val="65000"/>
                  <a:lumOff val="35000"/>
                </a:schemeClr>
              </a:solidFill>
              <a:latin typeface="+mn-ea"/>
              <a:sym typeface="+mn-ea"/>
            </a:endParaRPr>
          </a:p>
        </p:txBody>
      </p:sp>
      <p:sp>
        <p:nvSpPr>
          <p:cNvPr id="105041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人工智能技术将改变游戏开发的方式，提高游戏的质量和效率</a:t>
            </a:r>
            <a:endParaRPr altLang="en-US" dirty="0" sz="1200" lang="zh-CN" spc="150">
              <a:solidFill>
                <a:schemeClr val="tx1">
                  <a:lumMod val="65000"/>
                  <a:lumOff val="35000"/>
                </a:schemeClr>
              </a:solidFill>
              <a:latin typeface="+mn-ea"/>
              <a:sym typeface="+mn-ea"/>
            </a:endParaRPr>
          </a:p>
        </p:txBody>
      </p:sp>
      <p:sp>
        <p:nvSpPr>
          <p:cNvPr id="1050412"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人工智能技术将游戏开发带入新的时代，实现更加智能化的游戏体验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46" name="标题 2"/>
          <p:cNvSpPr>
            <a:spLocks noGrp="1"/>
          </p:cNvSpPr>
          <p:nvPr>
            <p:ph type="title" idx="3"/>
          </p:nvPr>
        </p:nvSpPr>
        <p:spPr/>
        <p:txBody>
          <a:bodyPr>
            <a:normAutofit fontScale="91667"/>
          </a:bodyPr>
          <a:p>
            <a:r>
              <a:rPr altLang="en-US" lang="zh-CN"/>
              <a:t>人工智能技术在游戏开发中的未来展望</a:t>
            </a:r>
            <a:endParaRPr altLang="en-US" lang="zh-CN"/>
          </a:p>
        </p:txBody>
      </p:sp>
      <p:sp>
        <p:nvSpPr>
          <p:cNvPr id="105044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5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5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5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5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个性化游戏体验：通过AI技术，游戏将能够根据玩家的喜好和行为习惯提供更加个性化的游戏体验。</a:t>
            </a:r>
            <a:endParaRPr altLang="en-US" sz="1400" lang="zh-CN" spc="150">
              <a:solidFill>
                <a:schemeClr val="tx1"/>
              </a:solidFill>
              <a:effectLst/>
              <a:latin typeface="+mn-ea"/>
              <a:sym typeface="+mn-ea"/>
            </a:endParaRPr>
          </a:p>
        </p:txBody>
      </p:sp>
      <p:sp>
        <p:nvSpPr>
          <p:cNvPr id="105045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更高程度的智能化：AI技术将更加深入地应用于游戏开发中，实现更加智能化的游戏体验。</a:t>
            </a:r>
            <a:endParaRPr altLang="en-US" dirty="0" sz="1400" lang="zh-CN" spc="150">
              <a:solidFill>
                <a:schemeClr val="tx1"/>
              </a:solidFill>
              <a:effectLst/>
              <a:latin typeface="+mn-ea"/>
              <a:sym typeface="+mn-ea"/>
            </a:endParaRPr>
          </a:p>
        </p:txBody>
      </p:sp>
      <p:sp>
        <p:nvSpPr>
          <p:cNvPr id="105046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实时交互性增强：AI技术将使游戏中的交互更加实时和自然，提高游戏的可玩性和趣味性。</a:t>
            </a:r>
            <a:endParaRPr altLang="en-US" sz="1400" lang="zh-CN" spc="150">
              <a:solidFill>
                <a:schemeClr val="tx1"/>
              </a:solidFill>
              <a:effectLst/>
              <a:latin typeface="+mn-ea"/>
              <a:sym typeface="+mn-ea"/>
            </a:endParaRPr>
          </a:p>
        </p:txBody>
      </p:sp>
      <p:sp>
        <p:nvSpPr>
          <p:cNvPr id="105046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跨平台游戏体验：AI技术将促进跨平台游戏的发展，使玩家能够在不同的设备上享受相同的游戏体验。</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21" name=""/>
        <p:cNvGrpSpPr/>
        <p:nvPr/>
      </p:nvGrpSpPr>
      <p:grpSpPr>
        <a:xfrm>
          <a:off x="0" y="0"/>
          <a:ext cx="0" cy="0"/>
          <a:chOff x="0" y="0"/>
          <a:chExt cx="0" cy="0"/>
        </a:xfrm>
      </p:grpSpPr>
      <p:sp>
        <p:nvSpPr>
          <p:cNvPr id="1050496" name="标题 2"/>
          <p:cNvSpPr>
            <a:spLocks noGrp="1"/>
          </p:cNvSpPr>
          <p:nvPr>
            <p:ph type="title" idx="2"/>
            <p:custDataLst>
              <p:tags r:id="rId1"/>
            </p:custDataLst>
          </p:nvPr>
        </p:nvSpPr>
        <p:spPr/>
        <p:txBody>
          <a:bodyPr/>
          <a:p>
            <a:r>
              <a:rPr altLang="en-US" lang="zh-CN"/>
              <a:t>THANK YOU</a:t>
            </a:r>
            <a:endParaRPr altLang="en-US" lang="zh-CN"/>
          </a:p>
        </p:txBody>
      </p:sp>
      <p:sp>
        <p:nvSpPr>
          <p:cNvPr id="1050498"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6*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6*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6*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6*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6*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6*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6_6*l_h_i*1_6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6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6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SLIDE_ID" val="custom202302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5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81.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IX"/>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24.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EVEN"/>
</p:tagLst>
</file>

<file path=ppt/tags/tag3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65.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40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405.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2023-12-16T13:35:28Z</dcterms:created>
  <dcterms:modified xsi:type="dcterms:W3CDTF">2023-12-16T13:35:28Z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df1eda0c2fbc42a3964accfde71e2819_21</vt:lpwstr>
  </property>
</Properties>
</file>