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576" r:id="rId1"/>
    <p:sldMasterId id="2147492613" r:id="rId2"/>
  </p:sldMasterIdLst>
  <p:notesMasterIdLst>
    <p:notesMasterId r:id="rId3"/>
  </p:notesMasterIdLst>
  <p:sldIdLst>
    <p:sldId id="4325" r:id="rId4"/>
    <p:sldId id="4330" r:id="rId5"/>
    <p:sldId id="4334" r:id="rId6"/>
    <p:sldId id="4337" r:id="rId7"/>
    <p:sldId id="4340" r:id="rId8"/>
    <p:sldId id="4343" r:id="rId9"/>
    <p:sldId id="4346" r:id="rId10"/>
    <p:sldId id="4349" r:id="rId11"/>
    <p:sldId id="4352" r:id="rId12"/>
    <p:sldId id="4355" r:id="rId13"/>
    <p:sldId id="4358" r:id="rId14"/>
    <p:sldId id="4361" r:id="rId15"/>
    <p:sldId id="4364" r:id="rId16"/>
    <p:sldId id="4367" r:id="rId17"/>
    <p:sldId id="4370" r:id="rId18"/>
    <p:sldId id="4373" r:id="rId19"/>
    <p:sldId id="4376" r:id="rId20"/>
    <p:sldId id="4379" r:id="rId21"/>
    <p:sldId id="4382" r:id="rId22"/>
    <p:sldId id="4385" r:id="rId23"/>
    <p:sldId id="4388" r:id="rId24"/>
    <p:sldId id="4391" r:id="rId25"/>
    <p:sldId id="4394" r:id="rId26"/>
    <p:sldId id="4397" r:id="rId27"/>
    <p:sldId id="4400" r:id="rId28"/>
    <p:sldId id="4403" r:id="rId29"/>
    <p:sldId id="4406" r:id="rId30"/>
    <p:sldId id="4409" r:id="rId31"/>
    <p:sldId id="4412" r:id="rId32"/>
    <p:sldId id="4415" r:id="rId33"/>
    <p:sldId id="4418" r:id="rId34"/>
    <p:sldId id="4421" r:id="rId35"/>
    <p:sldId id="4424" r:id="rId36"/>
    <p:sldId id="4427" r:id="rId37"/>
    <p:sldId id="4430" r:id="rId38"/>
    <p:sldId id="4433" r:id="rId39"/>
    <p:sldId id="4436" r:id="rId40"/>
    <p:sldId id="4440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577" r:id="rId1"/>
    <p:sldLayoutId id="2147492578" r:id="rId2"/>
    <p:sldLayoutId id="2147492579" r:id="rId3"/>
    <p:sldLayoutId id="2147492580" r:id="rId4"/>
    <p:sldLayoutId id="2147492581" r:id="rId5"/>
    <p:sldLayoutId id="2147492582" r:id="rId6"/>
    <p:sldLayoutId id="2147492583" r:id="rId7"/>
    <p:sldLayoutId id="2147492584" r:id="rId8"/>
    <p:sldLayoutId id="2147492585" r:id="rId9"/>
    <p:sldLayoutId id="2147492586" r:id="rId10"/>
    <p:sldLayoutId id="21474925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614" r:id="rId1"/>
    <p:sldLayoutId id="2147492615" r:id="rId2"/>
    <p:sldLayoutId id="2147492616" r:id="rId3"/>
    <p:sldLayoutId id="2147492617" r:id="rId4"/>
    <p:sldLayoutId id="2147492618" r:id="rId5"/>
    <p:sldLayoutId id="2147492619" r:id="rId6"/>
    <p:sldLayoutId id="2147492620" r:id="rId7"/>
    <p:sldLayoutId id="2147492621" r:id="rId8"/>
    <p:sldLayoutId id="2147492622" r:id="rId9"/>
    <p:sldLayoutId id="2147492623" r:id="rId10"/>
    <p:sldLayoutId id="214749262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tags" Target="../tags/tag368.xml"/><Relationship Id="rId18" Type="http://schemas.openxmlformats.org/officeDocument/2006/relationships/tags" Target="../tags/tag369.xml"/><Relationship Id="rId19" Type="http://schemas.openxmlformats.org/officeDocument/2006/relationships/tags" Target="../tags/tag370.xml"/><Relationship Id="rId20" Type="http://schemas.openxmlformats.org/officeDocument/2006/relationships/tags" Target="../tags/tag371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tags" Target="../tags/tag435.xml"/><Relationship Id="rId8" Type="http://schemas.openxmlformats.org/officeDocument/2006/relationships/tags" Target="../tags/tag436.xml"/><Relationship Id="rId9" Type="http://schemas.openxmlformats.org/officeDocument/2006/relationships/tags" Target="../tags/tag437.xml"/><Relationship Id="rId10" Type="http://schemas.openxmlformats.org/officeDocument/2006/relationships/tags" Target="../tags/tag438.xml"/><Relationship Id="rId11" Type="http://schemas.openxmlformats.org/officeDocument/2006/relationships/tags" Target="../tags/tag439.xml"/><Relationship Id="rId12" Type="http://schemas.openxmlformats.org/officeDocument/2006/relationships/tags" Target="../tags/tag440.xml"/><Relationship Id="rId13" Type="http://schemas.openxmlformats.org/officeDocument/2006/relationships/tags" Target="../tags/tag441.xml"/><Relationship Id="rId14" Type="http://schemas.openxmlformats.org/officeDocument/2006/relationships/tags" Target="../tags/tag442.xml"/><Relationship Id="rId15" Type="http://schemas.openxmlformats.org/officeDocument/2006/relationships/tags" Target="../tags/tag443.xml"/><Relationship Id="rId16" Type="http://schemas.openxmlformats.org/officeDocument/2006/relationships/tags" Target="../tags/tag444.xml"/><Relationship Id="rId17" Type="http://schemas.openxmlformats.org/officeDocument/2006/relationships/slideLayout" Target="../slideLayouts/slideLayout1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2024年交通运输行业智能物流规划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智能物流规划目标与原则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智能物流基础设施建设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智能物流信息技术应用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智能物流服务模式创新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智能物流概述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2024年交通运输行业智能物流规划背景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智能物流概述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智能物流的定义</a:t>
            </a:r>
            <a:endParaRPr altLang="en-US" lang="zh-CN"/>
          </a:p>
        </p:txBody>
      </p:sp>
      <p:sp>
        <p:nvSpPr>
          <p:cNvPr id="10488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智能物流是指利用物联网、大数据、人工智能等技术，实现物流过程的自动化、智能化和高效化。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智能物流通过实时监控、预测和优化物流过程，提高物流效率和降低成本，提升企业竞争力。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智能物流涵盖了仓储、运输、配送等多个环节，实现了全流程的智能化管理。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智能物流的发展对于推动我国经济高质量发展、提升物流业国际竞争力具有重要意义。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智能物流的发展历程</a:t>
            </a:r>
            <a:endParaRPr altLang="en-US" lang="zh-CN"/>
          </a:p>
        </p:txBody>
      </p:sp>
      <p:sp>
        <p:nvSpPr>
          <p:cNvPr id="10489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起始阶段：20世纪90年代，物流行业开始初步探索智能化转型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发展阶段：21世纪初，随着互联网技术的发展，智能物流逐渐成为行业趋势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成熟阶段：2010年至今，大数据、物联网、人工智能等技术的广泛应用，智能物流进入快速发展期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未来展望：随着技术的不断创新和应用，智能物流将进一步优化物流运作效率，降低成本，提升用户体验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智能物流的应用场景</a:t>
            </a:r>
            <a:endParaRPr altLang="en-US" lang="zh-CN"/>
          </a:p>
        </p:txBody>
      </p:sp>
      <p:sp>
        <p:nvSpPr>
          <p:cNvPr id="10489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配送服务：智能配送路径规划，提高配送效率，提升客户满意度。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仓储管理：实现自动化存储、检索和监控，提高仓储效率。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运输管理：实时追踪货物位置，优化运输路径，降低运输成本。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供应链协同：实现供应链各环节的信息共享和协同作业，提高整体效率。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智能物流的优势</a:t>
            </a:r>
            <a:endParaRPr altLang="en-US" lang="zh-CN"/>
          </a:p>
        </p:txBody>
      </p:sp>
      <p:sp>
        <p:nvSpPr>
          <p:cNvPr id="10490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提高物流效率：通过智能化技术，实现物流流程自动化，减少人力成本，提高物流运作效率。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降低物流成本：智能物流能够实现精细化管理和资源优化配置，降低仓储、运输等环节的成本。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提升客户服务水平：智能物流能够实现快速响应客户需求，提高客户满意度和忠诚度。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促进产业升级：智能物流的发展将推动交通运输行业的技术创新和产业升级，提高整个行业的竞争力和发展水平。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2024年交通运输行业智能物流规划背景</a:t>
            </a:r>
            <a:endParaRPr altLang="en-US" dirty="0" lang="zh-CN"/>
          </a:p>
        </p:txBody>
      </p:sp>
      <p:sp>
        <p:nvSpPr>
          <p:cNvPr id="1049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491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国家出台相关政策，鼓励智能物流的发展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国际上智能物流的发展趋势，促使我国加快发展步伐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物流行业面临成本、效率、安全等方面的挑战，需要智能物流来解决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交通运输行业转型升级的需求，推动智能物流规划的制定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</a:t>
            </a:r>
            <a:endParaRPr altLang="en-US" lang="zh-CN"/>
          </a:p>
        </p:txBody>
      </p:sp>
      <p:sp>
        <p:nvSpPr>
          <p:cNvPr id="10492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5G通信技术：提供高速、低延迟的网络连接，支持大规模数据传输和设备连接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物联网技术：实现物品的智能识别、跟踪、监控和管理，提高物流效率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人工智能技术：应用于智能物流规划，实现自动化决策和优化，提高物流运作效率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区块链技术：提供去中心化、可追溯的交易记录，增强物流信息的安全性和可信度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</a:t>
            </a:r>
            <a:endParaRPr altLang="en-US" lang="zh-CN"/>
          </a:p>
        </p:txBody>
      </p:sp>
      <p:sp>
        <p:nvSpPr>
          <p:cNvPr id="10492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电子商务的迅猛发展，对物流服务的需求持续增长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消费者对物流服务的要求越来越高，追求快速、准确、安全的服务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智能物流技术逐渐成熟，为满足市场需求提供了技术支撑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全球经济一体化趋势加强，国际物流市场需求不断增长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竞争态势</a:t>
            </a:r>
            <a:endParaRPr altLang="en-US" lang="zh-CN"/>
          </a:p>
        </p:txBody>
      </p:sp>
      <p:sp>
        <p:nvSpPr>
          <p:cNvPr id="10493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物流行业市场竞争激烈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智能物流成为行业发展趋势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传统物流企业面临转型压力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政策支持推动智能物流发展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智能物流规划目标与原则</a:t>
            </a:r>
            <a:endParaRPr altLang="en-US" dirty="0" lang="zh-CN"/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规划目标</a:t>
            </a:r>
            <a:endParaRPr altLang="en-US" lang="zh-CN"/>
          </a:p>
        </p:txBody>
      </p:sp>
      <p:sp>
        <p:nvSpPr>
          <p:cNvPr id="104941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促进产业升级，推动经济发展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提升物流服务水平，满足客户需求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实现物流信息化、智能化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3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提高物流效率，降低物流成本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规划原则</a:t>
            </a:r>
            <a:endParaRPr altLang="en-US" lang="zh-CN"/>
          </a:p>
        </p:txBody>
      </p:sp>
      <p:sp>
        <p:nvSpPr>
          <p:cNvPr id="10494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安全性原则：确保物流过程中的安全可靠，防止货物损坏和信息泄露。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高效性原则：提高物流运作效率，降低成本，提升企业竞争力。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环保性原则：减少物流活动对环境的影响，推动绿色物流发展。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创新性原则：运用先进技术和管理模式，创新物流服务模式和业态。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规划重点</a:t>
            </a:r>
            <a:endParaRPr altLang="en-US" lang="zh-CN"/>
          </a:p>
        </p:txBody>
      </p:sp>
      <p:sp>
        <p:nvSpPr>
          <p:cNvPr id="10495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提升物流效率：通过智能化手段减少物流环节和时间成本，提高物流运作效率。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优化资源配置：利用大数据和人工智能技术，实现资源的高效配置和利用。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保障物流安全：通过智能化监控和管理，确保物流过程的安全可靠。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提升客户体验：通过智能化服务，提高客户的满意度和忠诚度。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智能物流基础设施建设</a:t>
            </a:r>
            <a:endParaRPr altLang="en-US" dirty="0" lang="zh-CN"/>
          </a:p>
        </p:txBody>
      </p:sp>
      <p:sp>
        <p:nvSpPr>
          <p:cNvPr id="10495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物流园区智能化改造</a:t>
            </a:r>
            <a:endParaRPr altLang="en-US" lang="zh-CN"/>
          </a:p>
        </p:txBody>
      </p:sp>
      <p:sp>
        <p:nvSpPr>
          <p:cNvPr id="10496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建设智能化的物流园区，实现自动化、智能化的物流管理和运营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通过物联网、大数据等技术手段，提高物流园区的信息化水平，提升物流效率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实现物流园区的智能化管理和运营，提高物流园区的安全性和可靠性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促进物流园区的可持续发展，降低物流成本，提高经济效益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智能仓储设施建设</a:t>
            </a:r>
            <a:endParaRPr altLang="en-US" lang="zh-CN"/>
          </a:p>
        </p:txBody>
      </p:sp>
      <p:sp>
        <p:nvSpPr>
          <p:cNvPr id="10496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自动化仓库系统：采用自动化技术，实现货物的高效存储和取出。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智能货架：通过智能化管理，实现货物的快速定位和查找。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智能搬运设备：利用机器人技术，实现货物的自动化搬运。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物联网技术：通过物联网技术，实现货物信息的实时监控和管理。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智能运输装备升级</a:t>
            </a:r>
            <a:endParaRPr altLang="en-US" lang="zh-CN"/>
          </a:p>
        </p:txBody>
      </p:sp>
      <p:sp>
        <p:nvSpPr>
          <p:cNvPr id="10497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智能物流基础设施建设需要升级运输装备，提高运输效率和安全性。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智能物流规划中应加大对智能运输装备的投入，推动装备升级和技术创新。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智能运输装备升级可以降低物流成本，提高运输效率，增强企业的竞争力。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智能物流规划中应注重智能运输装备的兼容性和标准化，实现不同装备之间的互联互通和协同作业。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物联网技术应用</a:t>
            </a:r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定义：物联网技术是一种基于互联网、通过信息传感器设备实现物品与物品之间全面感知、可靠传输和智能处理的网络技术。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应用领域：智能物流、智能交通、智能家居等。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在智能物流中的作用：实现物流信息的实时采集、传输和处理，提高物流效率和降低物流成本。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未来发展趋势：随着物联网技术的不断发展和完善，其在智能物流领域的应用将更加广泛和深入。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智能物流信息技术应用</a:t>
            </a:r>
            <a:endParaRPr altLang="en-US" dirty="0" lang="zh-CN"/>
          </a:p>
        </p:txBody>
      </p:sp>
      <p:sp>
        <p:nvSpPr>
          <p:cNvPr id="1049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大数据技术应用</a:t>
            </a:r>
            <a:endParaRPr altLang="en-US" lang="zh-CN"/>
          </a:p>
        </p:txBody>
      </p:sp>
      <p:sp>
        <p:nvSpPr>
          <p:cNvPr id="10498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数据采集：实时监控、跟踪物流信息，提高数据准确性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数据存储：高效存储、管理海量物流数据，降低成本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数据处理：运用算法分析数据，优化物流路线和配送时间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数据应用：提供个性化物流服务，提升客户体验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人工智能技术应用</a:t>
            </a:r>
            <a:endParaRPr altLang="en-US" lang="zh-CN"/>
          </a:p>
        </p:txBody>
      </p:sp>
      <p:sp>
        <p:nvSpPr>
          <p:cNvPr id="10499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自动化运输：利用自动驾驶技术，实现货物运输的自动化。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智能仓储：通过物联网和数据分析技术，实现库存管理和货物追踪的智能化。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智能配送：利用人工智能算法，优化配送路线，提高物流效率。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智能客服：利用自然语言处理技术，提供高效、便捷的客户服务。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云计算技术应用</a:t>
            </a:r>
            <a:endParaRPr altLang="en-US" lang="zh-CN"/>
          </a:p>
        </p:txBody>
      </p:sp>
      <p:sp>
        <p:nvSpPr>
          <p:cNvPr id="10499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云计算技术对智能物流规划的影响和作用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云计算技术定义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云计算技术在智能物流规划中的应用场景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云计算技术应用的优势和挑战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区块链技术应用</a:t>
            </a:r>
            <a:endParaRPr altLang="en-US" lang="zh-CN"/>
          </a:p>
        </p:txBody>
      </p:sp>
      <p:sp>
        <p:nvSpPr>
          <p:cNvPr id="10500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区块链技术在智能物流中的优势：提高物流信息透明度、降低物流成本、增强物流安全等。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未来展望：随着技术的不断发展，区块链将在智能物流领域发挥更大的作用，为物流行业带来更多的机遇和挑战。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区块链技术定义：区块链是一种分布式数据库，通过去中心化、去信任化的方式来维护一个可靠的数据库。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智能物流中区块链技术应用场景：物流信息追溯、供应链协同、贸易融资等。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智能物流服务模式创新</a:t>
            </a:r>
            <a:endParaRPr altLang="en-US" dirty="0" lang="zh-CN"/>
          </a:p>
        </p:txBody>
      </p:sp>
      <p:sp>
        <p:nvSpPr>
          <p:cNvPr id="1050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智能物流平台建设</a:t>
            </a:r>
            <a:endParaRPr altLang="en-US" lang="zh-CN"/>
          </a:p>
        </p:txBody>
      </p:sp>
      <p:sp>
        <p:nvSpPr>
          <p:cNvPr id="10501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平台架构：采用云计算、大数据等技术，实现高效的信息处理和数据存储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平台功能：提供智能物流服务，包括订单管理、物流跟踪、数据分析等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平台优势：提高物流效率，降低物流成本，提升客户服务体验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平台发展：未来将进一步拓展智能化、个性化服务，满足更多行业和企业的需求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智能物流服务流程优化</a:t>
            </a:r>
            <a:endParaRPr altLang="en-US" lang="zh-CN"/>
          </a:p>
        </p:txBody>
      </p:sp>
      <p:sp>
        <p:nvSpPr>
          <p:cNvPr id="10502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订单处理自动化：利用大数据和人工智能技术，实现订单的快速、准确处理。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配送路线优化：通过实时路况信息和算法优化，选择最佳配送路线。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智能仓储管理：采用物联网和传感器技术，实现库存的实时监控和自动调节。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末端配送智能化：结合无人机、无人车等智能设备，提升末端配送效率和客户满意度。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智能物流服务个性化定制</a:t>
            </a:r>
            <a:endParaRPr altLang="en-US" lang="zh-CN"/>
          </a:p>
        </p:txBody>
      </p:sp>
      <p:sp>
        <p:nvSpPr>
          <p:cNvPr id="10502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智能物流服务个性化定制的概念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个性化定制的优势：提高物流效率、降低成本、提升客户满意度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未来发展方向：与电商、制造业等领域深度融合，实现更广泛的个性化定制服务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个性化定制的实现方式：数据挖掘、人工智能等技术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智能物流服务人才培养与引进</a:t>
            </a:r>
            <a:endParaRPr altLang="en-US" lang="zh-CN"/>
          </a:p>
        </p:txBody>
      </p:sp>
      <p:sp>
        <p:nvSpPr>
          <p:cNvPr id="10503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培养专业人才：建立智能物流专业教育体系，培养掌握先进物流技术和管理的人才。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引进外部人才：通过优惠政策吸引国内外优秀物流人才，提高企业整体竞争力。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培训现有员工：定期开展智能物流技术和管理培训，提升现有员工的专业素质和技能水平。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建立激励机制：通过薪酬、晋升等手段激励员工积极投身智能物流服务模式创新。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智能物流发展保障措施</a:t>
            </a:r>
            <a:endParaRPr altLang="en-US" dirty="0" lang="zh-CN"/>
          </a:p>
        </p:txBody>
      </p:sp>
      <p:sp>
        <p:nvSpPr>
          <p:cNvPr id="10503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504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制定智能物流发展规划和政策，明确发展目标和重点任务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加大对智能物流技术研发和产业化的支持力度，鼓励企业加大投入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完善智能物流标准体系，推动标准制定和应用推广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优化智能物流发展的营商环境，降低企业成本和门槛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完善法律法规体系</a:t>
            </a:r>
            <a:endParaRPr altLang="en-US" lang="zh-CN"/>
          </a:p>
        </p:txBody>
      </p:sp>
      <p:sp>
        <p:nvSpPr>
          <p:cNvPr id="105045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推进物流行业标准化建设，提高物流效率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6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建立物流数据安全保护制度，保障数据安全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完善物流行业监管机制，加强市场监管力度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7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制定智能物流相关法律法规，明确各方权利义务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加强行业自律与规范</a:t>
            </a:r>
            <a:endParaRPr altLang="en-US" lang="zh-CN"/>
          </a:p>
        </p:txBody>
      </p:sp>
      <p:sp>
        <p:nvSpPr>
          <p:cNvPr id="10505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建立行业自律机制，规范企业行为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制定智能物流标准，推动行业标准化发展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加强物流企业信用体系建设，提高行业诚信水平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发挥行业协会作用，加强企业间合作与交流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推动跨界合作与共赢</a:t>
            </a:r>
            <a:endParaRPr altLang="en-US" lang="zh-CN"/>
          </a:p>
        </p:txBody>
      </p:sp>
      <p:sp>
        <p:nvSpPr>
          <p:cNvPr id="10505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促进物流企业与科技企业合作，共同研发智能物流技术。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加强与制造业、商贸业等产业的深度融合，实现信息共享和业务协同。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鼓励跨界合作创新，探索新的商业模式和合作机制。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建立跨界合作平台，促进资源整合和优势互补，实现共赢发展。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加强国际交流与合作</a:t>
            </a:r>
            <a:endParaRPr altLang="en-US" lang="zh-CN"/>
          </a:p>
        </p:txBody>
      </p:sp>
      <p:sp>
        <p:nvSpPr>
          <p:cNvPr id="10506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鼓励企业拓展国际市场，提高我国智能物流企业在国际市场的竞争力。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积极参与国际物流标准制定，推动我国智能物流标准国际化。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加强与国际先进物流企业的合作，共同研发新技术、新模式。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加强与国际组织和机构的合作，共同推动智能物流领域的国际交流与合作。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9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70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448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2024-01-05T02:11:09Z</dcterms:created>
  <dcterms:modified xsi:type="dcterms:W3CDTF">2024-01-05T02:11:09Z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21e04ec53aa54e92abea4649cd95ef2c_21</vt:lpwstr>
  </property>
</Properties>
</file>