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04" r:id="rId1"/>
    <p:sldMasterId id="2147484441" r:id="rId2"/>
  </p:sldMasterIdLst>
  <p:notesMasterIdLst>
    <p:notesMasterId r:id="rId3"/>
  </p:notesMasterIdLst>
  <p:sldIdLst>
    <p:sldId id="593" r:id="rId4"/>
    <p:sldId id="598" r:id="rId5"/>
    <p:sldId id="602" r:id="rId6"/>
    <p:sldId id="605" r:id="rId7"/>
    <p:sldId id="611" r:id="rId9"/>
    <p:sldId id="614" r:id="rId10"/>
    <p:sldId id="617" r:id="rId11"/>
    <p:sldId id="620" r:id="rId12"/>
    <p:sldId id="626" r:id="rId14"/>
    <p:sldId id="629" r:id="rId15"/>
    <p:sldId id="632" r:id="rId16"/>
    <p:sldId id="635" r:id="rId17"/>
    <p:sldId id="641" r:id="rId19"/>
    <p:sldId id="644" r:id="rId20"/>
    <p:sldId id="647" r:id="rId21"/>
    <p:sldId id="650" r:id="rId22"/>
    <p:sldId id="656" r:id="rId24"/>
    <p:sldId id="659" r:id="rId25"/>
    <p:sldId id="662" r:id="rId26"/>
    <p:sldId id="665" r:id="rId27"/>
    <p:sldId id="671" r:id="rId29"/>
    <p:sldId id="674" r:id="rId30"/>
    <p:sldId id="677" r:id="rId31"/>
    <p:sldId id="680" r:id="rId32"/>
    <p:sldId id="686" r:id="rId34"/>
    <p:sldId id="689" r:id="rId35"/>
    <p:sldId id="692" r:id="rId36"/>
    <p:sldId id="69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4442" r:id="rId1"/>
    <p:sldLayoutId id="2147484443" r:id="rId2"/>
    <p:sldLayoutId id="2147484444" r:id="rId3"/>
    <p:sldLayoutId id="2147484445" r:id="rId4"/>
    <p:sldLayoutId id="2147484446" r:id="rId5"/>
    <p:sldLayoutId id="2147484447" r:id="rId6"/>
    <p:sldLayoutId id="2147484448" r:id="rId7"/>
    <p:sldLayoutId id="2147484449" r:id="rId8"/>
    <p:sldLayoutId id="2147484450" r:id="rId9"/>
    <p:sldLayoutId id="2147484451" r:id="rId10"/>
    <p:sldLayoutId id="21474844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tags" Target="../tags/tag121.xml"/><Relationship Id="rId27" Type="http://schemas.openxmlformats.org/officeDocument/2006/relationships/tags" Target="../tags/tag122.xml"/><Relationship Id="rId28" Type="http://schemas.openxmlformats.org/officeDocument/2006/relationships/tags" Target="../tags/tag123.xml"/><Relationship Id="rId29" Type="http://schemas.openxmlformats.org/officeDocument/2006/relationships/tags" Target="../tags/tag124.xml"/><Relationship Id="rId30" Type="http://schemas.openxmlformats.org/officeDocument/2006/relationships/slideLayout" Target="../slideLayouts/slideLayout14.xml"/><Relationship Id="rId3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tags" Target="../tags/tag178.xml"/><Relationship Id="rId18" Type="http://schemas.openxmlformats.org/officeDocument/2006/relationships/tags" Target="../tags/tag179.xml"/><Relationship Id="rId19" Type="http://schemas.openxmlformats.org/officeDocument/2006/relationships/tags" Target="../tags/tag180.xml"/><Relationship Id="rId20" Type="http://schemas.openxmlformats.org/officeDocument/2006/relationships/tags" Target="../tags/tag181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tags" Target="../tags/tag249.xml"/><Relationship Id="rId18" Type="http://schemas.openxmlformats.org/officeDocument/2006/relationships/tags" Target="../tags/tag250.xml"/><Relationship Id="rId19" Type="http://schemas.openxmlformats.org/officeDocument/2006/relationships/tags" Target="../tags/tag251.xml"/><Relationship Id="rId20" Type="http://schemas.openxmlformats.org/officeDocument/2006/relationships/tags" Target="../tags/tag252.xml"/><Relationship Id="rId21" Type="http://schemas.openxmlformats.org/officeDocument/2006/relationships/tags" Target="../tags/tag253.xml"/><Relationship Id="rId22" Type="http://schemas.openxmlformats.org/officeDocument/2006/relationships/tags" Target="../tags/tag254.xml"/><Relationship Id="rId23" Type="http://schemas.openxmlformats.org/officeDocument/2006/relationships/tags" Target="../tags/tag255.xml"/><Relationship Id="rId24" Type="http://schemas.openxmlformats.org/officeDocument/2006/relationships/tags" Target="../tags/tag256.xml"/><Relationship Id="rId25" Type="http://schemas.openxmlformats.org/officeDocument/2006/relationships/tags" Target="../tags/tag257.xml"/><Relationship Id="rId26" Type="http://schemas.openxmlformats.org/officeDocument/2006/relationships/tags" Target="../tags/tag258.xml"/><Relationship Id="rId27" Type="http://schemas.openxmlformats.org/officeDocument/2006/relationships/tags" Target="../tags/tag259.xml"/><Relationship Id="rId28" Type="http://schemas.openxmlformats.org/officeDocument/2006/relationships/tags" Target="../tags/tag260.xml"/><Relationship Id="rId29" Type="http://schemas.openxmlformats.org/officeDocument/2006/relationships/tags" Target="../tags/tag261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tags" Target="../tags/tag338.xml"/><Relationship Id="rId18" Type="http://schemas.openxmlformats.org/officeDocument/2006/relationships/tags" Target="../tags/tag339.xml"/><Relationship Id="rId19" Type="http://schemas.openxmlformats.org/officeDocument/2006/relationships/tags" Target="../tags/tag340.xml"/><Relationship Id="rId20" Type="http://schemas.openxmlformats.org/officeDocument/2006/relationships/tags" Target="../tags/tag341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tags" Target="../tags/tag371.xml"/><Relationship Id="rId16" Type="http://schemas.openxmlformats.org/officeDocument/2006/relationships/tags" Target="../tags/tag372.xml"/><Relationship Id="rId17" Type="http://schemas.openxmlformats.org/officeDocument/2006/relationships/tags" Target="../tags/tag373.xml"/><Relationship Id="rId18" Type="http://schemas.openxmlformats.org/officeDocument/2006/relationships/tags" Target="../tags/tag374.xml"/><Relationship Id="rId19" Type="http://schemas.openxmlformats.org/officeDocument/2006/relationships/tags" Target="../tags/tag375.xml"/><Relationship Id="rId20" Type="http://schemas.openxmlformats.org/officeDocument/2006/relationships/tags" Target="../tags/tag376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tags" Target="../tags/tag389.xml"/><Relationship Id="rId14" Type="http://schemas.openxmlformats.org/officeDocument/2006/relationships/tags" Target="../tags/tag390.xml"/><Relationship Id="rId15" Type="http://schemas.openxmlformats.org/officeDocument/2006/relationships/tags" Target="../tags/tag391.xml"/><Relationship Id="rId16" Type="http://schemas.openxmlformats.org/officeDocument/2006/relationships/tags" Target="../tags/tag392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咖啡行业工作总结与展望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036695" y="56134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105275" y="63817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187950" y="55435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02455" y="157162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471035" y="164846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553710" y="156464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咖啡行业概述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402455" y="460248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471035" y="467931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53710" y="459549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咖啡行业的竞争格局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18"/>
            </p:custDataLst>
          </p:nvPr>
        </p:nvSpPr>
        <p:spPr>
          <a:xfrm>
            <a:off x="4036695" y="561276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05275" y="568960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187950" y="560578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咖啡行业的创新与发展趋势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2"/>
            </p:custDataLst>
          </p:nvPr>
        </p:nvSpPr>
        <p:spPr>
          <a:xfrm>
            <a:off x="4619625" y="258191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688205" y="265874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770880" y="257492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咖啡行业的发展历程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5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6"/>
            </p:custDataLst>
          </p:nvPr>
        </p:nvSpPr>
        <p:spPr>
          <a:xfrm>
            <a:off x="4619625" y="359219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7"/>
            </p:custDataLst>
          </p:nvPr>
        </p:nvSpPr>
        <p:spPr>
          <a:xfrm>
            <a:off x="4688205" y="366903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28"/>
            </p:custDataLst>
          </p:nvPr>
        </p:nvSpPr>
        <p:spPr>
          <a:xfrm>
            <a:off x="5770880" y="358521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咖啡行业的市场分析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0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咖啡行业概述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咖啡的定义与分类</a:t>
            </a:r>
            <a:endParaRPr altLang="en-US" lang="zh-CN"/>
          </a:p>
        </p:txBody>
      </p:sp>
      <p:sp>
        <p:nvSpPr>
          <p:cNvPr id="104910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1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咖啡的定义：咖啡是一种由烘焙过的咖啡豆制成的饮品，通常与水混合制成。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咖啡的分类：根据烘焙程度的不同，咖啡可以分为浅中深三种烘焙程度，每种程度具有不同的口感和风味特点。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咖啡豆的产地：全球各地都有种植咖啡豆，其中中美洲、非洲、南美洲和亚洲是主要的咖啡豆产区。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咖啡的消费群体：咖啡是一种全球性的饮品，拥有广泛的消费群体，包括商业人士、学生、艺术家等各个阶层。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咖啡的起源与传播</a:t>
            </a:r>
            <a:endParaRPr altLang="en-US" lang="zh-CN"/>
          </a:p>
        </p:txBody>
      </p:sp>
      <p:sp>
        <p:nvSpPr>
          <p:cNvPr id="10491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咖啡的起源：咖啡树的种植与传播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咖啡的传播：咖啡文化的形成与发展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咖啡的种类与制作工艺：不同种类的咖啡及其制作方法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咖啡的消费与市场：咖啡的消费趋势与市场规模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咖啡行业的产业链</a:t>
            </a:r>
            <a:endParaRPr altLang="en-US" lang="zh-CN"/>
          </a:p>
        </p:txBody>
      </p:sp>
      <p:sp>
        <p:nvSpPr>
          <p:cNvPr id="10492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咖啡豆种植：全球范围内种植咖啡豆，主要产区为南美洲、非洲、亚洲等地区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咖啡豆加工：将咖啡豆加工成可饮用状态，包括烘焙、研磨等环节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咖啡饮品制作：将加工好的咖啡豆制作成各种口味的咖啡饮品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咖啡销售：通过各种渠道将咖啡饮品销售给消费者，包括实体店、网店等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3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咖啡行业的发展历程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咖啡行业的起源与发展</a:t>
            </a:r>
            <a:endParaRPr altLang="en-US" lang="zh-CN"/>
          </a:p>
        </p:txBody>
      </p:sp>
      <p:sp>
        <p:nvSpPr>
          <p:cNvPr id="10493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咖啡的起源：咖啡的发现与传播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咖啡文化的形成：咖啡与社交、文化的关系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咖啡行业的现状：市场规模、竞争格局、消费者需求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咖啡的发展历程：从种植到加工、销售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咖啡行业的繁荣与衰落</a:t>
            </a:r>
            <a:endParaRPr altLang="en-US" lang="zh-CN"/>
          </a:p>
        </p:txBody>
      </p:sp>
      <p:sp>
        <p:nvSpPr>
          <p:cNvPr id="1049482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咖啡文化的兴起与传播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86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88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咖啡行业的未来展望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90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咖啡行业的繁荣时期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94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96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咖啡行业的衰落与原因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咖啡行业的复兴与现状</a:t>
            </a:r>
            <a:endParaRPr altLang="en-US" lang="zh-CN"/>
          </a:p>
        </p:txBody>
      </p:sp>
      <p:sp>
        <p:nvSpPr>
          <p:cNvPr id="104954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咖啡文化的兴起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咖啡行业的复兴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咖啡文化的普及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咖啡行业的现状与未来趋势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6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咖啡行业的市场分析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全球咖啡市场规模及增长趋势</a:t>
            </a:r>
            <a:endParaRPr altLang="en-US" lang="zh-CN"/>
          </a:p>
        </p:txBody>
      </p:sp>
      <p:sp>
        <p:nvSpPr>
          <p:cNvPr id="1049710" name="正文"/>
          <p:cNvSpPr txBox="1"/>
          <p:nvPr>
            <p:custDataLst>
              <p:tags r:id="rId1"/>
            </p:custDataLst>
          </p:nvPr>
        </p:nvSpPr>
        <p:spPr>
          <a:xfrm>
            <a:off x="2821134" y="200007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全球咖啡市场规模：根据统计数据，全球咖啡市场规模逐年增长，目前已经达到了数千亿美元。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标题"/>
          <p:cNvSpPr txBox="1"/>
          <p:nvPr>
            <p:custDataLst>
              <p:tags r:id="rId2"/>
            </p:custDataLst>
          </p:nvPr>
        </p:nvSpPr>
        <p:spPr>
          <a:xfrm>
            <a:off x="2821807" y="149040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14" name="标题"/>
          <p:cNvSpPr txBox="1"/>
          <p:nvPr>
            <p:custDataLst>
              <p:tags r:id="rId3"/>
            </p:custDataLst>
          </p:nvPr>
        </p:nvSpPr>
        <p:spPr>
          <a:xfrm>
            <a:off x="2821807" y="514284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16" name="正文"/>
          <p:cNvSpPr txBox="1"/>
          <p:nvPr>
            <p:custDataLst>
              <p:tags r:id="rId4"/>
            </p:custDataLst>
          </p:nvPr>
        </p:nvSpPr>
        <p:spPr>
          <a:xfrm>
            <a:off x="2821807" y="565251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未来展望：随着全球经济的发展和人们对健康生活的追求，未来咖啡市场将继续保持增长趋势，并不断涌现出新的品种和饮用方式。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正文"/>
          <p:cNvSpPr txBox="1"/>
          <p:nvPr>
            <p:custDataLst>
              <p:tags r:id="rId5"/>
            </p:custDataLst>
          </p:nvPr>
        </p:nvSpPr>
        <p:spPr>
          <a:xfrm>
            <a:off x="2821807" y="321710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增长趋势：随着人们对咖啡的热爱和需求的增加，全球咖啡市场规模将继续保持增长趋势。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标题"/>
          <p:cNvSpPr txBox="1"/>
          <p:nvPr>
            <p:custDataLst>
              <p:tags r:id="rId6"/>
            </p:custDataLst>
          </p:nvPr>
        </p:nvSpPr>
        <p:spPr>
          <a:xfrm>
            <a:off x="2822479" y="270810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2" name="标题"/>
          <p:cNvSpPr txBox="1"/>
          <p:nvPr>
            <p:custDataLst>
              <p:tags r:id="rId7"/>
            </p:custDataLst>
          </p:nvPr>
        </p:nvSpPr>
        <p:spPr>
          <a:xfrm>
            <a:off x="2822479" y="392513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4" name="正文"/>
          <p:cNvSpPr txBox="1"/>
          <p:nvPr>
            <p:custDataLst>
              <p:tags r:id="rId8"/>
            </p:custDataLst>
          </p:nvPr>
        </p:nvSpPr>
        <p:spPr>
          <a:xfrm>
            <a:off x="2821807" y="443481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影响因素：咖啡市场的增长受到多种因素的影响，如消费者对咖啡的品质和口感的追求、咖啡文化的普及以及新品种和饮用方式的开发等。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中国咖啡市场规模及增长趋势</a:t>
            </a:r>
            <a:endParaRPr altLang="en-US" lang="zh-CN"/>
          </a:p>
        </p:txBody>
      </p:sp>
      <p:sp>
        <p:nvSpPr>
          <p:cNvPr id="10497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市场规模：中国咖啡市场规模逐年增长，未来有望继续扩大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消费者群体：年轻消费者成为咖啡消费主力军，对品质和口感有更高要求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竞争格局：国内外品牌竞争激烈，本土品牌逐渐崛起，市场格局不断变化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增长趋势：随着消费者对咖啡品质和文化的追求，咖啡市场将保持快速增长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咖啡消费者的特点与行为习惯</a:t>
            </a:r>
            <a:endParaRPr altLang="en-US" lang="zh-CN"/>
          </a:p>
        </p:txBody>
      </p:sp>
      <p:sp>
        <p:nvSpPr>
          <p:cNvPr id="104985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8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咖啡消费者的年龄分布：以年轻人为主，包括学生和上班族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咖啡消费者的消费场所：以咖啡店、连锁店、独立咖啡馆为主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咖啡消费者的消费频率：大部分消费者每周消费1-3杯咖啡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咖啡消费者的性别分布：男女比例大致相当，女性略多一些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499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咖啡行业的竞争格局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全球咖啡行业竞争格局分析</a:t>
            </a:r>
            <a:endParaRPr altLang="en-US" lang="zh-CN"/>
          </a:p>
        </p:txBody>
      </p:sp>
      <p:sp>
        <p:nvSpPr>
          <p:cNvPr id="1050044" name="矩形 5"/>
          <p:cNvSpPr/>
          <p:nvPr>
            <p:custDataLst>
              <p:tags r:id="rId1"/>
            </p:custDataLst>
          </p:nvPr>
        </p:nvSpPr>
        <p:spPr>
          <a:xfrm>
            <a:off x="91566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矩形 10"/>
          <p:cNvSpPr/>
          <p:nvPr>
            <p:custDataLst>
              <p:tags r:id="rId2"/>
            </p:custDataLst>
          </p:nvPr>
        </p:nvSpPr>
        <p:spPr>
          <a:xfrm>
            <a:off x="1262772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TextBox 2"/>
          <p:cNvSpPr txBox="1"/>
          <p:nvPr>
            <p:custDataLst>
              <p:tags r:id="rId3"/>
            </p:custDataLst>
          </p:nvPr>
        </p:nvSpPr>
        <p:spPr>
          <a:xfrm>
            <a:off x="1067365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全球咖啡市场规模及增长趋势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0" name="矩形 6"/>
          <p:cNvSpPr/>
          <p:nvPr>
            <p:custDataLst>
              <p:tags r:id="rId4"/>
            </p:custDataLst>
          </p:nvPr>
        </p:nvSpPr>
        <p:spPr>
          <a:xfrm>
            <a:off x="4486995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矩形 11"/>
          <p:cNvSpPr/>
          <p:nvPr>
            <p:custDataLst>
              <p:tags r:id="rId5"/>
            </p:custDataLst>
          </p:nvPr>
        </p:nvSpPr>
        <p:spPr>
          <a:xfrm>
            <a:off x="485338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TextBox 2"/>
          <p:cNvSpPr txBox="1"/>
          <p:nvPr>
            <p:custDataLst>
              <p:tags r:id="rId6"/>
            </p:custDataLst>
          </p:nvPr>
        </p:nvSpPr>
        <p:spPr>
          <a:xfrm>
            <a:off x="4638693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主要咖啡品牌及其市场份额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6" name="矩形 7"/>
          <p:cNvSpPr/>
          <p:nvPr>
            <p:custDataLst>
              <p:tags r:id="rId7"/>
            </p:custDataLst>
          </p:nvPr>
        </p:nvSpPr>
        <p:spPr>
          <a:xfrm>
            <a:off x="8057681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矩形 12"/>
          <p:cNvSpPr/>
          <p:nvPr>
            <p:custDataLst>
              <p:tags r:id="rId8"/>
            </p:custDataLst>
          </p:nvPr>
        </p:nvSpPr>
        <p:spPr>
          <a:xfrm>
            <a:off x="8443353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TextBox 2"/>
          <p:cNvSpPr txBox="1"/>
          <p:nvPr>
            <p:custDataLst>
              <p:tags r:id="rId9"/>
            </p:custDataLst>
          </p:nvPr>
        </p:nvSpPr>
        <p:spPr>
          <a:xfrm>
            <a:off x="8209378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咖啡行业的产品差异化与品牌定位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62" name="矩形 33"/>
          <p:cNvSpPr/>
          <p:nvPr>
            <p:custDataLst>
              <p:tags r:id="rId10"/>
            </p:custDataLst>
          </p:nvPr>
        </p:nvSpPr>
        <p:spPr>
          <a:xfrm>
            <a:off x="2705831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矩形 37"/>
          <p:cNvSpPr/>
          <p:nvPr>
            <p:custDataLst>
              <p:tags r:id="rId11"/>
            </p:custDataLst>
          </p:nvPr>
        </p:nvSpPr>
        <p:spPr>
          <a:xfrm>
            <a:off x="3052936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TextBox 2"/>
          <p:cNvSpPr txBox="1"/>
          <p:nvPr>
            <p:custDataLst>
              <p:tags r:id="rId12"/>
            </p:custDataLst>
          </p:nvPr>
        </p:nvSpPr>
        <p:spPr>
          <a:xfrm>
            <a:off x="2857528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咖啡行业的供应链与物流体系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68" name="矩形 34"/>
          <p:cNvSpPr/>
          <p:nvPr>
            <p:custDataLst>
              <p:tags r:id="rId13"/>
            </p:custDataLst>
          </p:nvPr>
        </p:nvSpPr>
        <p:spPr>
          <a:xfrm>
            <a:off x="62771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矩形 38"/>
          <p:cNvSpPr/>
          <p:nvPr>
            <p:custDataLst>
              <p:tags r:id="rId14"/>
            </p:custDataLst>
          </p:nvPr>
        </p:nvSpPr>
        <p:spPr>
          <a:xfrm>
            <a:off x="6643548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TextBox 2"/>
          <p:cNvSpPr txBox="1"/>
          <p:nvPr>
            <p:custDataLst>
              <p:tags r:id="rId15"/>
            </p:custDataLst>
          </p:nvPr>
        </p:nvSpPr>
        <p:spPr>
          <a:xfrm>
            <a:off x="6428857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咖啡行业的未来发展趋势与挑战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中国咖啡行业竞争格局分析</a:t>
            </a:r>
            <a:endParaRPr altLang="en-US" lang="zh-CN"/>
          </a:p>
        </p:txBody>
      </p:sp>
      <p:sp>
        <p:nvSpPr>
          <p:cNvPr id="10501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咖啡店品质和服务水平不断提升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消费者对咖啡品质和服务的要求越来越高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咖啡店数量增长迅速，竞争激烈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品牌竞争激烈，市场份额分散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咖啡品牌的市场占有率与影响力</a:t>
            </a:r>
            <a:endParaRPr altLang="en-US" lang="zh-CN"/>
          </a:p>
        </p:txBody>
      </p:sp>
      <p:sp>
        <p:nvSpPr>
          <p:cNvPr id="105019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2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Caribou Coffee：拥有多个子品牌的咖啡连锁企业，市场占有率较高，影响力广泛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8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100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Dunkin' Donuts：以甜甜圈和咖啡而著名的连锁品牌，市场占有率较高，影响力广泛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2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4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星巴克：全球最大的咖啡连锁品牌，市场占有率较高，影响力广泛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8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0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100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Blue Bottle Coffee：近年来备受瞩目的高端咖啡品牌，以优质的咖啡豆和独特的烘焙方式著称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4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16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2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Peet's Coffee：拥有悠久历史的咖啡连锁品牌，以优质的咖啡和独特的烘焙方式而著名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8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六 章</a:t>
            </a:r>
            <a:endParaRPr altLang="en-US" lang="zh-CN"/>
          </a:p>
        </p:txBody>
      </p:sp>
      <p:sp>
        <p:nvSpPr>
          <p:cNvPr id="10502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咖啡行业的创新与发展趋势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咖啡制作工艺的创新与发展趋势</a:t>
            </a:r>
            <a:endParaRPr altLang="en-US" lang="zh-CN"/>
          </a:p>
        </p:txBody>
      </p:sp>
      <p:sp>
        <p:nvSpPr>
          <p:cNvPr id="10503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咖啡豆烘焙技术的创新：从浅焙、中焙到深焙，烘焙技术的不断改进使得咖啡口感更加丰富和多样化。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咖啡萃取技术的创新：从浸泡式萃取到冲煮式萃取，萃取技术的不断改进使得咖啡的口感更加纯净和浓郁。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咖啡制作设备的创新：从手冲壶到自动咖啡机，制作设备的不断智能化和自动化使得咖啡制作更加便捷和高效。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咖啡品种的创新：从阿拉比卡到罗布斯塔，咖啡品种的不断丰富使得咖啡口感更加多样化和独特化。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咖啡产品的创新与发展趋势</a:t>
            </a:r>
            <a:endParaRPr altLang="en-US" lang="zh-CN"/>
          </a:p>
        </p:txBody>
      </p:sp>
      <p:sp>
        <p:nvSpPr>
          <p:cNvPr id="1050432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6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8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咖啡产品的多元化：推出不同口味、不同形态的咖啡产品，满足不同消费者的需求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2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4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6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咖啡豆品种的创新：引入新品种，提高品质和口感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0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2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4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咖啡制作工艺的创新：改进烘焙、磨豆、萃取等环节，提高咖啡的品质和口感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8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0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2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智能化和自动化的趋势：引入先进的咖啡机、磨豆机等设备，提高生产效率和品质控制能力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6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8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0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环保和可持续发展的趋势：采用环保材料、节能技术等，减少对环境的影响，同时推广可持续发展的理念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咖啡消费场景的创新与发展趋势</a:t>
            </a:r>
            <a:endParaRPr altLang="en-US" lang="zh-CN"/>
          </a:p>
        </p:txBody>
      </p:sp>
      <p:sp>
        <p:nvSpPr>
          <p:cNvPr id="105051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2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2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家庭咖啡文化：随着人们对咖啡文化的热爱，家庭咖啡消费场景逐渐兴起，咖啡机、咖啡器具等成为家庭必备品。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2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2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咖啡店的创新：咖啡店不再只是提供咖啡和甜点的地方，还成为了人们社交、工作、学习的场所，因此，咖啡店在装修、氛围、服务等方面不断创新。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3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3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移动咖啡车：随着移动支付和互联网技术的发展，移动咖啡车逐渐成为城市街头的新风景，为人们提供更加便捷的咖啡购买体验。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3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4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咖啡与健康：随着人们对健康的关注度不断提高，咖啡与健康的关系也成为了消费者关注的焦点，未来，健康型咖啡产品将会受到更多消费者的青睐。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七 章</a:t>
            </a:r>
            <a:endParaRPr altLang="en-US" lang="zh-CN"/>
          </a:p>
        </p:txBody>
      </p:sp>
      <p:sp>
        <p:nvSpPr>
          <p:cNvPr id="105058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咖啡行业的未来展望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咖啡行业的发展前景预测</a:t>
            </a:r>
            <a:endParaRPr altLang="en-US" lang="zh-CN"/>
          </a:p>
        </p:txBody>
      </p:sp>
      <p:sp>
        <p:nvSpPr>
          <p:cNvPr id="10506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市场规模将持续扩大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咖啡店将更加注重品质和服务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咖啡行业将与更多领域融合发展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消费者群体将不断扩大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咖啡行业的发展趋势预测</a:t>
            </a:r>
            <a:endParaRPr altLang="en-US" lang="zh-CN"/>
          </a:p>
        </p:txBody>
      </p:sp>
      <p:sp>
        <p:nvSpPr>
          <p:cNvPr id="10507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咖啡豆的品质与口感提升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咖啡文化的普及与传播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咖啡店的品牌化与个性化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咖啡机的智能化与便捷化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咖啡行业的未来挑战与机遇</a:t>
            </a:r>
            <a:endParaRPr altLang="en-US" lang="zh-CN"/>
          </a:p>
        </p:txBody>
      </p:sp>
      <p:sp>
        <p:nvSpPr>
          <p:cNvPr id="10508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挑战：市场竞争激烈，消费者需求多样化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机遇：咖啡文化逐渐普及，消费市场不断扩大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创新：咖啡行业需要不断创新，满足消费者需求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合作：咖啡行业需要与其他行业合作，共同发展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1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91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6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6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6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6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6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14_6*l_h_i*1_6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6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6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SLIDE_ID" val="custom2023091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1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六 章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七 章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56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2023-12-17T11:37:55Z</dcterms:created>
  <dcterms:modified xsi:type="dcterms:W3CDTF">2023-12-17T11:37:55Z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7078c3c254b5487a8ac409515942f83a_23</vt:lpwstr>
  </property>
</Properties>
</file>