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2195" r:id="rId1"/>
    <p:sldMasterId id="2147502232" r:id="rId2"/>
  </p:sldMasterIdLst>
  <p:notesMasterIdLst>
    <p:notesMasterId r:id="rId3"/>
  </p:notesMasterIdLst>
  <p:sldIdLst>
    <p:sldId id="8198" r:id="rId4"/>
    <p:sldId id="8201" r:id="rId5"/>
    <p:sldId id="8204" r:id="rId6"/>
    <p:sldId id="8207" r:id="rId7"/>
    <p:sldId id="8210" r:id="rId8"/>
    <p:sldId id="8213" r:id="rId9"/>
    <p:sldId id="8216" r:id="rId10"/>
    <p:sldId id="8219" r:id="rId11"/>
    <p:sldId id="8222" r:id="rId12"/>
    <p:sldId id="8225" r:id="rId13"/>
    <p:sldId id="8228" r:id="rId14"/>
    <p:sldId id="8231" r:id="rId15"/>
    <p:sldId id="8234" r:id="rId16"/>
    <p:sldId id="8237" r:id="rId17"/>
    <p:sldId id="8240" r:id="rId18"/>
    <p:sldId id="8243" r:id="rId19"/>
    <p:sldId id="8246" r:id="rId20"/>
    <p:sldId id="8249" r:id="rId21"/>
    <p:sldId id="8252" r:id="rId22"/>
    <p:sldId id="8255" r:id="rId23"/>
    <p:sldId id="8258" r:id="rId24"/>
    <p:sldId id="8261" r:id="rId25"/>
    <p:sldId id="8264" r:id="rId26"/>
    <p:sldId id="8267" r:id="rId27"/>
    <p:sldId id="8270" r:id="rId28"/>
    <p:sldId id="8273"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2196" r:id="rId1"/>
    <p:sldLayoutId id="2147502197" r:id="rId2"/>
    <p:sldLayoutId id="2147502198" r:id="rId3"/>
    <p:sldLayoutId id="2147502199" r:id="rId4"/>
    <p:sldLayoutId id="2147502200" r:id="rId5"/>
    <p:sldLayoutId id="2147502201" r:id="rId6"/>
    <p:sldLayoutId id="2147502202" r:id="rId7"/>
    <p:sldLayoutId id="2147502203" r:id="rId8"/>
    <p:sldLayoutId id="2147502204" r:id="rId9"/>
    <p:sldLayoutId id="2147502205" r:id="rId10"/>
    <p:sldLayoutId id="214750220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2233" r:id="rId1"/>
    <p:sldLayoutId id="2147502234" r:id="rId2"/>
    <p:sldLayoutId id="2147502235" r:id="rId3"/>
    <p:sldLayoutId id="2147502236" r:id="rId4"/>
    <p:sldLayoutId id="2147502237" r:id="rId5"/>
    <p:sldLayoutId id="2147502238" r:id="rId6"/>
    <p:sldLayoutId id="2147502239" r:id="rId7"/>
    <p:sldLayoutId id="2147502240" r:id="rId8"/>
    <p:sldLayoutId id="2147502241" r:id="rId9"/>
    <p:sldLayoutId id="2147502242" r:id="rId10"/>
    <p:sldLayoutId id="2147502243"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tags" Target="../tags/tag85.xml"/><Relationship Id="rId5" Type="http://schemas.openxmlformats.org/officeDocument/2006/relationships/tags" Target="../tags/tag86.xml"/><Relationship Id="rId6" Type="http://schemas.openxmlformats.org/officeDocument/2006/relationships/tags" Target="../tags/tag87.xml"/><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tags" Target="../tags/tag109.xml"/><Relationship Id="rId5" Type="http://schemas.openxmlformats.org/officeDocument/2006/relationships/tags" Target="../tags/tag110.xml"/><Relationship Id="rId6" Type="http://schemas.openxmlformats.org/officeDocument/2006/relationships/tags" Target="../tags/tag111.xml"/><Relationship Id="rId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15.xml"/><Relationship Id="rId2" Type="http://schemas.openxmlformats.org/officeDocument/2006/relationships/tags" Target="../tags/tag116.xml"/><Relationship Id="rId3" Type="http://schemas.openxmlformats.org/officeDocument/2006/relationships/tags" Target="../tags/tag117.xml"/><Relationship Id="rId4" Type="http://schemas.openxmlformats.org/officeDocument/2006/relationships/tags" Target="../tags/tag118.xml"/><Relationship Id="rId5" Type="http://schemas.openxmlformats.org/officeDocument/2006/relationships/tags" Target="../tags/tag119.xml"/><Relationship Id="rId6" Type="http://schemas.openxmlformats.org/officeDocument/2006/relationships/tags" Target="../tags/tag120.xml"/><Relationship Id="rId7" Type="http://schemas.openxmlformats.org/officeDocument/2006/relationships/tags" Target="../tags/tag121.xml"/><Relationship Id="rId8" Type="http://schemas.openxmlformats.org/officeDocument/2006/relationships/tags" Target="../tags/tag122.xml"/><Relationship Id="rId9" Type="http://schemas.openxmlformats.org/officeDocument/2006/relationships/tags" Target="../tags/tag123.xml"/><Relationship Id="rId10" Type="http://schemas.openxmlformats.org/officeDocument/2006/relationships/tags" Target="../tags/tag124.xml"/><Relationship Id="rId11" Type="http://schemas.openxmlformats.org/officeDocument/2006/relationships/tags" Target="../tags/tag125.xml"/><Relationship Id="rId12" Type="http://schemas.openxmlformats.org/officeDocument/2006/relationships/tags" Target="../tags/tag126.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tags" Target="../tags/tag141.xml"/><Relationship Id="rId14" Type="http://schemas.openxmlformats.org/officeDocument/2006/relationships/tags" Target="../tags/tag142.xml"/><Relationship Id="rId15" Type="http://schemas.openxmlformats.org/officeDocument/2006/relationships/tags" Target="../tags/tag143.xml"/><Relationship Id="rId16" Type="http://schemas.openxmlformats.org/officeDocument/2006/relationships/tags" Target="../tags/tag144.xml"/><Relationship Id="rId17" Type="http://schemas.openxmlformats.org/officeDocument/2006/relationships/tags" Target="../tags/tag145.xml"/><Relationship Id="rId18" Type="http://schemas.openxmlformats.org/officeDocument/2006/relationships/tags" Target="../tags/tag146.xml"/><Relationship Id="rId19" Type="http://schemas.openxmlformats.org/officeDocument/2006/relationships/tags" Target="../tags/tag147.xml"/><Relationship Id="rId20" Type="http://schemas.openxmlformats.org/officeDocument/2006/relationships/tags" Target="../tags/tag148.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tags" Target="../tags/tag168.xml"/><Relationship Id="rId14" Type="http://schemas.openxmlformats.org/officeDocument/2006/relationships/tags" Target="../tags/tag169.xml"/><Relationship Id="rId15" Type="http://schemas.openxmlformats.org/officeDocument/2006/relationships/tags" Target="../tags/tag170.xml"/><Relationship Id="rId16" Type="http://schemas.openxmlformats.org/officeDocument/2006/relationships/tags" Target="../tags/tag171.xml"/><Relationship Id="rId17" Type="http://schemas.openxmlformats.org/officeDocument/2006/relationships/tags" Target="../tags/tag172.xml"/><Relationship Id="rId18" Type="http://schemas.openxmlformats.org/officeDocument/2006/relationships/tags" Target="../tags/tag173.xml"/><Relationship Id="rId19" Type="http://schemas.openxmlformats.org/officeDocument/2006/relationships/tags" Target="../tags/tag174.xml"/><Relationship Id="rId20" Type="http://schemas.openxmlformats.org/officeDocument/2006/relationships/tags" Target="../tags/tag175.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tags" Target="../tags/tag215.xml"/><Relationship Id="rId18" Type="http://schemas.openxmlformats.org/officeDocument/2006/relationships/tags" Target="../tags/tag216.xml"/><Relationship Id="rId19" Type="http://schemas.openxmlformats.org/officeDocument/2006/relationships/tags" Target="../tags/tag217.xml"/><Relationship Id="rId20" Type="http://schemas.openxmlformats.org/officeDocument/2006/relationships/tags" Target="../tags/tag218.xml"/><Relationship Id="rId21" Type="http://schemas.openxmlformats.org/officeDocument/2006/relationships/tags" Target="../tags/tag219.xml"/><Relationship Id="rId22" Type="http://schemas.openxmlformats.org/officeDocument/2006/relationships/tags" Target="../tags/tag220.xml"/><Relationship Id="rId23" Type="http://schemas.openxmlformats.org/officeDocument/2006/relationships/tags" Target="../tags/tag221.xml"/><Relationship Id="rId24" Type="http://schemas.openxmlformats.org/officeDocument/2006/relationships/tags" Target="../tags/tag222.xml"/><Relationship Id="rId25" Type="http://schemas.openxmlformats.org/officeDocument/2006/relationships/tags" Target="../tags/tag223.xml"/><Relationship Id="rId26" Type="http://schemas.openxmlformats.org/officeDocument/2006/relationships/tags" Target="../tags/tag224.xml"/><Relationship Id="rId27" Type="http://schemas.openxmlformats.org/officeDocument/2006/relationships/tags" Target="../tags/tag225.xml"/><Relationship Id="rId28" Type="http://schemas.openxmlformats.org/officeDocument/2006/relationships/tags" Target="../tags/tag226.xml"/><Relationship Id="rId29" Type="http://schemas.openxmlformats.org/officeDocument/2006/relationships/tags" Target="../tags/tag227.xml"/><Relationship Id="rId30"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tags" Target="../tags/tag252.xml"/><Relationship Id="rId14" Type="http://schemas.openxmlformats.org/officeDocument/2006/relationships/tags" Target="../tags/tag253.xml"/><Relationship Id="rId15" Type="http://schemas.openxmlformats.org/officeDocument/2006/relationships/tags" Target="../tags/tag254.xml"/><Relationship Id="rId16" Type="http://schemas.openxmlformats.org/officeDocument/2006/relationships/tags" Target="../tags/tag255.xml"/><Relationship Id="rId17" Type="http://schemas.openxmlformats.org/officeDocument/2006/relationships/tags" Target="../tags/tag256.xml"/><Relationship Id="rId18" Type="http://schemas.openxmlformats.org/officeDocument/2006/relationships/tags" Target="../tags/tag257.xml"/><Relationship Id="rId19" Type="http://schemas.openxmlformats.org/officeDocument/2006/relationships/tags" Target="../tags/tag258.xml"/><Relationship Id="rId20" Type="http://schemas.openxmlformats.org/officeDocument/2006/relationships/tags" Target="../tags/tag259.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tags" Target="../tags/tag272.xml"/><Relationship Id="rId14" Type="http://schemas.openxmlformats.org/officeDocument/2006/relationships/tags" Target="../tags/tag273.xml"/><Relationship Id="rId15" Type="http://schemas.openxmlformats.org/officeDocument/2006/relationships/tags" Target="../tags/tag274.xml"/><Relationship Id="rId16" Type="http://schemas.openxmlformats.org/officeDocument/2006/relationships/tags" Target="../tags/tag275.xml"/><Relationship Id="rId17" Type="http://schemas.openxmlformats.org/officeDocument/2006/relationships/tags" Target="../tags/tag276.xml"/><Relationship Id="rId18" Type="http://schemas.openxmlformats.org/officeDocument/2006/relationships/tags" Target="../tags/tag277.xml"/><Relationship Id="rId19" Type="http://schemas.openxmlformats.org/officeDocument/2006/relationships/tags" Target="../tags/tag278.xml"/><Relationship Id="rId20" Type="http://schemas.openxmlformats.org/officeDocument/2006/relationships/tags" Target="../tags/tag279.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新媒体时代下的小学媒体素养教育</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7"/>
          <p:cNvSpPr/>
          <p:nvPr>
            <p:custDataLst>
              <p:tags r:id="rId3"/>
            </p:custDataLst>
          </p:nvPr>
        </p:nvSpPr>
        <p:spPr>
          <a:xfrm>
            <a:off x="32829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68" name="矩形: 圆角 10"/>
          <p:cNvSpPr/>
          <p:nvPr>
            <p:custDataLst>
              <p:tags r:id="rId4"/>
            </p:custDataLst>
          </p:nvPr>
        </p:nvSpPr>
        <p:spPr>
          <a:xfrm>
            <a:off x="2660650"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0" name="矩形: 圆角 13"/>
          <p:cNvSpPr/>
          <p:nvPr>
            <p:custDataLst>
              <p:tags r:id="rId5"/>
            </p:custDataLst>
          </p:nvPr>
        </p:nvSpPr>
        <p:spPr>
          <a:xfrm>
            <a:off x="499427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2" name="矩形: 圆角 16"/>
          <p:cNvSpPr/>
          <p:nvPr>
            <p:custDataLst>
              <p:tags r:id="rId6"/>
            </p:custDataLst>
          </p:nvPr>
        </p:nvSpPr>
        <p:spPr>
          <a:xfrm>
            <a:off x="732726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74" name="文本框 14"/>
          <p:cNvSpPr txBox="1"/>
          <p:nvPr>
            <p:custDataLst>
              <p:tags r:id="rId7"/>
            </p:custDataLst>
          </p:nvPr>
        </p:nvSpPr>
        <p:spPr>
          <a:xfrm flipH="1">
            <a:off x="32829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新媒体时代的特点</a:t>
            </a:r>
            <a:endParaRPr altLang="en-US" b="1" dirty="0" sz="2400" lang="zh-CN">
              <a:solidFill>
                <a:schemeClr val="accent1"/>
              </a:solidFill>
              <a:effectLst/>
              <a:latin typeface="+mj-ea"/>
              <a:ea typeface="+mj-ea"/>
              <a:cs typeface="微软雅黑" panose="020B0503020204020204" charset="-122"/>
            </a:endParaRPr>
          </a:p>
        </p:txBody>
      </p:sp>
      <p:sp>
        <p:nvSpPr>
          <p:cNvPr id="1048776" name="文本框 17"/>
          <p:cNvSpPr txBox="1"/>
          <p:nvPr>
            <p:custDataLst>
              <p:tags r:id="rId8"/>
            </p:custDataLst>
          </p:nvPr>
        </p:nvSpPr>
        <p:spPr>
          <a:xfrm>
            <a:off x="32829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78" name="矩形: 圆角 16"/>
          <p:cNvSpPr/>
          <p:nvPr>
            <p:custDataLst>
              <p:tags r:id="rId9"/>
            </p:custDataLst>
          </p:nvPr>
        </p:nvSpPr>
        <p:spPr>
          <a:xfrm>
            <a:off x="966025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80" name="文本框 14"/>
          <p:cNvSpPr txBox="1"/>
          <p:nvPr>
            <p:custDataLst>
              <p:tags r:id="rId10"/>
            </p:custDataLst>
          </p:nvPr>
        </p:nvSpPr>
        <p:spPr>
          <a:xfrm flipH="1">
            <a:off x="266128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小学媒体素养教育的必要性</a:t>
            </a:r>
            <a:endParaRPr altLang="en-US" b="1" dirty="0" sz="2400" lang="zh-CN">
              <a:solidFill>
                <a:schemeClr val="accent1"/>
              </a:solidFill>
              <a:effectLst/>
              <a:latin typeface="+mj-ea"/>
              <a:ea typeface="+mj-ea"/>
              <a:cs typeface="微软雅黑" panose="020B0503020204020204" charset="-122"/>
            </a:endParaRPr>
          </a:p>
        </p:txBody>
      </p:sp>
      <p:sp>
        <p:nvSpPr>
          <p:cNvPr id="1048782" name="文本框 17"/>
          <p:cNvSpPr txBox="1"/>
          <p:nvPr>
            <p:custDataLst>
              <p:tags r:id="rId11"/>
            </p:custDataLst>
          </p:nvPr>
        </p:nvSpPr>
        <p:spPr>
          <a:xfrm>
            <a:off x="266128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84" name="文本框 14"/>
          <p:cNvSpPr txBox="1"/>
          <p:nvPr>
            <p:custDataLst>
              <p:tags r:id="rId12"/>
            </p:custDataLst>
          </p:nvPr>
        </p:nvSpPr>
        <p:spPr>
          <a:xfrm flipH="1">
            <a:off x="4994275" y="5046156"/>
            <a:ext cx="2045970" cy="1136432"/>
          </a:xfrm>
          <a:prstGeom prst="rect"/>
          <a:noFill/>
        </p:spPr>
        <p:txBody>
          <a:bodyPr vert="horz"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小学媒体素养教育的内容和方法</a:t>
            </a:r>
            <a:endParaRPr altLang="en-US" b="1" dirty="0" sz="2400" lang="zh-CN">
              <a:solidFill>
                <a:schemeClr val="accent1"/>
              </a:solidFill>
              <a:effectLst/>
              <a:latin typeface="+mj-ea"/>
              <a:ea typeface="+mj-ea"/>
              <a:cs typeface="微软雅黑" panose="020B0503020204020204" charset="-122"/>
            </a:endParaRPr>
          </a:p>
        </p:txBody>
      </p:sp>
      <p:sp>
        <p:nvSpPr>
          <p:cNvPr id="1048786" name="文本框 17"/>
          <p:cNvSpPr txBox="1"/>
          <p:nvPr>
            <p:custDataLst>
              <p:tags r:id="rId13"/>
            </p:custDataLst>
          </p:nvPr>
        </p:nvSpPr>
        <p:spPr>
          <a:xfrm>
            <a:off x="499427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88" name="文本框 14"/>
          <p:cNvSpPr txBox="1"/>
          <p:nvPr>
            <p:custDataLst>
              <p:tags r:id="rId14"/>
            </p:custDataLst>
          </p:nvPr>
        </p:nvSpPr>
        <p:spPr>
          <a:xfrm flipH="1">
            <a:off x="7327900" y="5046156"/>
            <a:ext cx="2045970" cy="1136432"/>
          </a:xfrm>
          <a:prstGeom prst="rect"/>
          <a:noFill/>
        </p:spPr>
        <p:txBody>
          <a:bodyPr vert="horz"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小学媒体素养教育的挑战和对策</a:t>
            </a:r>
            <a:endParaRPr altLang="en-US" b="1" dirty="0" sz="2400" lang="zh-CN">
              <a:solidFill>
                <a:schemeClr val="accent1"/>
              </a:solidFill>
              <a:effectLst/>
              <a:latin typeface="+mj-ea"/>
              <a:ea typeface="+mj-ea"/>
              <a:cs typeface="微软雅黑" panose="020B0503020204020204" charset="-122"/>
            </a:endParaRPr>
          </a:p>
        </p:txBody>
      </p:sp>
      <p:sp>
        <p:nvSpPr>
          <p:cNvPr id="1048790" name="文本框 17"/>
          <p:cNvSpPr txBox="1"/>
          <p:nvPr>
            <p:custDataLst>
              <p:tags r:id="rId15"/>
            </p:custDataLst>
          </p:nvPr>
        </p:nvSpPr>
        <p:spPr>
          <a:xfrm>
            <a:off x="7327900"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
        <p:nvSpPr>
          <p:cNvPr id="1048792" name="文本框 14"/>
          <p:cNvSpPr txBox="1"/>
          <p:nvPr>
            <p:custDataLst>
              <p:tags r:id="rId16"/>
            </p:custDataLst>
          </p:nvPr>
        </p:nvSpPr>
        <p:spPr>
          <a:xfrm flipH="1">
            <a:off x="9661525" y="5046156"/>
            <a:ext cx="2045970" cy="1136432"/>
          </a:xfrm>
          <a:prstGeom prst="rect"/>
          <a:noFill/>
        </p:spPr>
        <p:txBody>
          <a:bodyPr vert="horz"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小学媒体素养教育的未来展望</a:t>
            </a:r>
            <a:endParaRPr altLang="en-US" b="1" dirty="0" sz="2400" lang="zh-CN">
              <a:solidFill>
                <a:schemeClr val="accent1"/>
              </a:solidFill>
              <a:effectLst/>
              <a:latin typeface="+mj-ea"/>
              <a:ea typeface="+mj-ea"/>
              <a:cs typeface="微软雅黑" panose="020B0503020204020204" charset="-122"/>
            </a:endParaRPr>
          </a:p>
        </p:txBody>
      </p:sp>
      <p:sp>
        <p:nvSpPr>
          <p:cNvPr id="1048794" name="文本框 17"/>
          <p:cNvSpPr txBox="1"/>
          <p:nvPr>
            <p:custDataLst>
              <p:tags r:id="rId17"/>
            </p:custDataLst>
          </p:nvPr>
        </p:nvSpPr>
        <p:spPr>
          <a:xfrm>
            <a:off x="966152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Five</a:t>
            </a:r>
            <a:endParaRPr altLang="zh-CN" dirty="0" sz="2000" lang="en-US">
              <a:solidFill>
                <a:schemeClr val="accent1"/>
              </a:solidFill>
              <a:latin typeface="+mj-ea"/>
              <a:ea typeface="+mj-ea"/>
              <a:cs typeface="微软雅黑" panose="020B0503020204020204" charset="-122"/>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6" name="标题"/>
          <p:cNvSpPr>
            <a:spLocks noGrp="1"/>
          </p:cNvSpPr>
          <p:nvPr>
            <p:ph type="title"/>
            <p:custDataLst>
              <p:tags r:id="rId1"/>
            </p:custDataLst>
          </p:nvPr>
        </p:nvSpPr>
        <p:spPr>
          <a:xfrm>
            <a:off x="1526400" y="3381109"/>
            <a:ext cx="9144000" cy="1152000"/>
          </a:xfrm>
        </p:spPr>
        <p:txBody>
          <a:bodyPr/>
          <a:p>
            <a:r>
              <a:rPr altLang="en-US" dirty="0" lang="zh-CN"/>
              <a:t>新媒体时代的特点</a:t>
            </a:r>
            <a:endParaRPr altLang="en-US" dirty="0" lang="zh-CN"/>
          </a:p>
        </p:txBody>
      </p:sp>
      <p:sp>
        <p:nvSpPr>
          <p:cNvPr id="1048818"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4" name="标题 1"/>
          <p:cNvSpPr>
            <a:spLocks noGrp="1"/>
          </p:cNvSpPr>
          <p:nvPr>
            <p:ph type="title"/>
          </p:nvPr>
        </p:nvSpPr>
        <p:spPr/>
        <p:txBody>
          <a:bodyPr/>
          <a:p>
            <a:r>
              <a:rPr altLang="en-US" lang="zh-CN"/>
              <a:t>信息传播方式的变革</a:t>
            </a:r>
            <a:endParaRPr altLang="en-US" lang="zh-CN"/>
          </a:p>
        </p:txBody>
      </p:sp>
      <p:sp>
        <p:nvSpPr>
          <p:cNvPr id="1048846" name="圆角矩形 30"/>
          <p:cNvSpPr/>
          <p:nvPr>
            <p:custDataLst>
              <p:tags r:id="rId1"/>
            </p:custDataLst>
          </p:nvPr>
        </p:nvSpPr>
        <p:spPr>
          <a:xfrm>
            <a:off x="2702347" y="1364400"/>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8848" name="圆角矩形 65"/>
          <p:cNvSpPr/>
          <p:nvPr>
            <p:custDataLst>
              <p:tags r:id="rId2"/>
            </p:custDataLst>
          </p:nvPr>
        </p:nvSpPr>
        <p:spPr>
          <a:xfrm>
            <a:off x="2702347" y="2600716"/>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8850" name="圆角矩形 72"/>
          <p:cNvSpPr/>
          <p:nvPr>
            <p:custDataLst>
              <p:tags r:id="rId3"/>
            </p:custDataLst>
          </p:nvPr>
        </p:nvSpPr>
        <p:spPr>
          <a:xfrm>
            <a:off x="2702347" y="3837031"/>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8852" name="圆角矩形 78"/>
          <p:cNvSpPr/>
          <p:nvPr>
            <p:custDataLst>
              <p:tags r:id="rId4"/>
            </p:custDataLst>
          </p:nvPr>
        </p:nvSpPr>
        <p:spPr>
          <a:xfrm>
            <a:off x="2702347" y="5073347"/>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8854" name="圆角矩形 35"/>
          <p:cNvSpPr/>
          <p:nvPr>
            <p:custDataLst>
              <p:tags r:id="rId5"/>
            </p:custDataLst>
          </p:nvPr>
        </p:nvSpPr>
        <p:spPr>
          <a:xfrm>
            <a:off x="2308397" y="1572567"/>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8856" name="圆角矩形 35"/>
          <p:cNvSpPr/>
          <p:nvPr>
            <p:custDataLst>
              <p:tags r:id="rId6"/>
            </p:custDataLst>
          </p:nvPr>
        </p:nvSpPr>
        <p:spPr>
          <a:xfrm>
            <a:off x="2308397" y="5281514"/>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8858" name="圆角矩形 35"/>
          <p:cNvSpPr/>
          <p:nvPr>
            <p:custDataLst>
              <p:tags r:id="rId7"/>
            </p:custDataLst>
          </p:nvPr>
        </p:nvSpPr>
        <p:spPr>
          <a:xfrm>
            <a:off x="2308397" y="4045198"/>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8860" name="圆角矩形 35"/>
          <p:cNvSpPr/>
          <p:nvPr>
            <p:custDataLst>
              <p:tags r:id="rId8"/>
            </p:custDataLst>
          </p:nvPr>
        </p:nvSpPr>
        <p:spPr>
          <a:xfrm>
            <a:off x="2308397" y="2808882"/>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8862" name="文本框 4"/>
          <p:cNvSpPr txBox="1"/>
          <p:nvPr>
            <p:custDataLst>
              <p:tags r:id="rId9"/>
            </p:custDataLst>
          </p:nvPr>
        </p:nvSpPr>
        <p:spPr>
          <a:xfrm>
            <a:off x="4650458" y="1419613"/>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数字化：新媒体时代的信息传播以数字技术为基础，实现了信息的数字化存储、传输和呈现。</a:t>
            </a:r>
            <a:endParaRPr altLang="en-US" dirty="0" sz="1400" lang="zh-CN">
              <a:solidFill>
                <a:schemeClr val="tx1">
                  <a:lumMod val="65000"/>
                  <a:lumOff val="35000"/>
                </a:schemeClr>
              </a:solidFill>
              <a:effectLst/>
              <a:latin typeface="+mn-ea"/>
              <a:cs typeface="mn-cs"/>
              <a:sym typeface="+mn-ea"/>
            </a:endParaRPr>
          </a:p>
        </p:txBody>
      </p:sp>
      <p:sp>
        <p:nvSpPr>
          <p:cNvPr id="1048864" name="文本框 5"/>
          <p:cNvSpPr txBox="1"/>
          <p:nvPr>
            <p:custDataLst>
              <p:tags r:id="rId10"/>
            </p:custDataLst>
          </p:nvPr>
        </p:nvSpPr>
        <p:spPr>
          <a:xfrm>
            <a:off x="4650458" y="2655928"/>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网络化：新媒体时代的信息传播以互联网为平台，实现了信息的全球传播和即时共享。</a:t>
            </a:r>
            <a:endParaRPr altLang="en-US" dirty="0" sz="1400" lang="zh-CN">
              <a:solidFill>
                <a:schemeClr val="tx1">
                  <a:lumMod val="65000"/>
                  <a:lumOff val="35000"/>
                </a:schemeClr>
              </a:solidFill>
              <a:effectLst/>
              <a:latin typeface="+mn-ea"/>
              <a:cs typeface="mn-cs"/>
              <a:sym typeface="+mn-ea"/>
            </a:endParaRPr>
          </a:p>
        </p:txBody>
      </p:sp>
      <p:sp>
        <p:nvSpPr>
          <p:cNvPr id="1048866" name="文本框 6"/>
          <p:cNvSpPr txBox="1"/>
          <p:nvPr>
            <p:custDataLst>
              <p:tags r:id="rId11"/>
            </p:custDataLst>
          </p:nvPr>
        </p:nvSpPr>
        <p:spPr>
          <a:xfrm>
            <a:off x="4650458" y="3892244"/>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交互性：新媒体时代的信息传播具有交互性，用户可以参与信息的制作、传播和反馈，形成UGC（用户生成内容）模式。</a:t>
            </a:r>
            <a:endParaRPr altLang="en-US" dirty="0" sz="1400" lang="zh-CN">
              <a:solidFill>
                <a:schemeClr val="tx1">
                  <a:lumMod val="65000"/>
                  <a:lumOff val="35000"/>
                </a:schemeClr>
              </a:solidFill>
              <a:effectLst/>
              <a:latin typeface="+mn-ea"/>
              <a:cs typeface="mn-cs"/>
              <a:sym typeface="+mn-ea"/>
            </a:endParaRPr>
          </a:p>
        </p:txBody>
      </p:sp>
      <p:sp>
        <p:nvSpPr>
          <p:cNvPr id="1048868" name="文本框 8"/>
          <p:cNvSpPr txBox="1"/>
          <p:nvPr>
            <p:custDataLst>
              <p:tags r:id="rId12"/>
            </p:custDataLst>
          </p:nvPr>
        </p:nvSpPr>
        <p:spPr>
          <a:xfrm>
            <a:off x="4650458" y="5128560"/>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多元化：新媒体时代的信息传播形式多元化，包括文字、图片、音频、视频等多种形式，满足用户多样化的信息需求。</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02" name="标题 1"/>
          <p:cNvSpPr>
            <a:spLocks noGrp="1"/>
          </p:cNvSpPr>
          <p:nvPr>
            <p:ph type="title"/>
          </p:nvPr>
        </p:nvSpPr>
        <p:spPr/>
        <p:txBody>
          <a:bodyPr/>
          <a:p>
            <a:r>
              <a:rPr altLang="en-US" lang="zh-CN"/>
              <a:t>社交媒体的崛起</a:t>
            </a:r>
            <a:endParaRPr altLang="en-US" lang="zh-CN"/>
          </a:p>
        </p:txBody>
      </p:sp>
      <p:sp>
        <p:nvSpPr>
          <p:cNvPr id="1048904"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06"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8"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社交媒体成为人们获取信息和交流的主要渠道</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10"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12"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4"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社交媒体平台多样化，满足不同用户需求</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16"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18"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社交媒体使用门槛低，用户群体广泛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20"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2"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24"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6"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社交媒体对人们的生活、工作、学习等方面产生了深远影响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0" name="标题 1"/>
          <p:cNvSpPr>
            <a:spLocks noGrp="1"/>
          </p:cNvSpPr>
          <p:nvPr>
            <p:ph type="title"/>
          </p:nvPr>
        </p:nvSpPr>
        <p:spPr/>
        <p:txBody>
          <a:bodyPr/>
          <a:p>
            <a:r>
              <a:rPr altLang="en-US" lang="zh-CN"/>
              <a:t>信息过载和虚假信息的泛滥</a:t>
            </a:r>
            <a:endParaRPr altLang="en-US" lang="zh-CN"/>
          </a:p>
        </p:txBody>
      </p:sp>
      <p:sp>
        <p:nvSpPr>
          <p:cNvPr id="1048962" name="任意多边形 20"/>
          <p:cNvSpPr/>
          <p:nvPr>
            <p:custDataLst>
              <p:tags r:id="rId1"/>
            </p:custDataLst>
          </p:nvPr>
        </p:nvSpPr>
        <p:spPr>
          <a:xfrm rot="2700000">
            <a:off x="4534183" y="1363741"/>
            <a:ext cx="1291841" cy="129408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64" name="文本框 24"/>
          <p:cNvSpPr txBox="1"/>
          <p:nvPr>
            <p:custDataLst>
              <p:tags r:id="rId2"/>
            </p:custDataLst>
          </p:nvPr>
        </p:nvSpPr>
        <p:spPr bwMode="auto">
          <a:xfrm>
            <a:off x="4176307" y="3112917"/>
            <a:ext cx="2009347" cy="306466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信息过载：新媒体时代下，信息量巨大，人们面临筛选和过滤有效信息的挑战</a:t>
            </a:r>
            <a:endParaRPr altLang="en-US" dirty="0" sz="2000" lang="zh-CN" spc="150">
              <a:solidFill>
                <a:schemeClr val="tx1">
                  <a:lumMod val="75000"/>
                  <a:lumOff val="25000"/>
                </a:schemeClr>
              </a:solidFill>
              <a:latin typeface="+mn-ea"/>
              <a:sym typeface="+mn-ea"/>
            </a:endParaRPr>
          </a:p>
        </p:txBody>
      </p:sp>
      <p:sp>
        <p:nvSpPr>
          <p:cNvPr id="1048966" name="矩形 42"/>
          <p:cNvSpPr/>
          <p:nvPr>
            <p:custDataLst>
              <p:tags r:id="rId3"/>
            </p:custDataLst>
          </p:nvPr>
        </p:nvSpPr>
        <p:spPr>
          <a:xfrm>
            <a:off x="4309440" y="2732633"/>
            <a:ext cx="1742901" cy="123424"/>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68" name="任意多边形 18"/>
          <p:cNvSpPr/>
          <p:nvPr>
            <p:custDataLst>
              <p:tags r:id="rId4"/>
            </p:custDataLst>
          </p:nvPr>
        </p:nvSpPr>
        <p:spPr>
          <a:xfrm rot="5400000">
            <a:off x="7051837" y="1363741"/>
            <a:ext cx="1291841" cy="129408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0" name="文本框 27"/>
          <p:cNvSpPr txBox="1"/>
          <p:nvPr>
            <p:custDataLst>
              <p:tags r:id="rId5"/>
            </p:custDataLst>
          </p:nvPr>
        </p:nvSpPr>
        <p:spPr bwMode="auto">
          <a:xfrm>
            <a:off x="6692643" y="3112917"/>
            <a:ext cx="2009347" cy="306466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虚假信息的泛滥：新媒体平台上的信息真实性难以保障，虚假新闻和谣言传播速度快、范围广</a:t>
            </a:r>
            <a:endParaRPr altLang="en-US" dirty="0" sz="2000" lang="zh-CN" spc="150">
              <a:solidFill>
                <a:schemeClr val="tx1">
                  <a:lumMod val="75000"/>
                  <a:lumOff val="25000"/>
                </a:schemeClr>
              </a:solidFill>
              <a:latin typeface="+mn-ea"/>
              <a:sym typeface="+mn-ea"/>
            </a:endParaRPr>
          </a:p>
        </p:txBody>
      </p:sp>
      <p:sp>
        <p:nvSpPr>
          <p:cNvPr id="1048972" name="矩形 43"/>
          <p:cNvSpPr/>
          <p:nvPr>
            <p:custDataLst>
              <p:tags r:id="rId6"/>
            </p:custDataLst>
          </p:nvPr>
        </p:nvSpPr>
        <p:spPr>
          <a:xfrm>
            <a:off x="6825775" y="2732633"/>
            <a:ext cx="1742901" cy="123424"/>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06" name="标题"/>
          <p:cNvSpPr>
            <a:spLocks noGrp="1"/>
          </p:cNvSpPr>
          <p:nvPr>
            <p:ph type="title"/>
            <p:custDataLst>
              <p:tags r:id="rId1"/>
            </p:custDataLst>
          </p:nvPr>
        </p:nvSpPr>
        <p:spPr>
          <a:xfrm>
            <a:off x="1526400" y="3381109"/>
            <a:ext cx="9144000" cy="1152000"/>
          </a:xfrm>
        </p:spPr>
        <p:txBody>
          <a:bodyPr/>
          <a:p>
            <a:r>
              <a:rPr altLang="en-US" dirty="0" lang="zh-CN"/>
              <a:t>小学媒体素养教育的必要性</a:t>
            </a:r>
            <a:endParaRPr altLang="en-US" dirty="0" lang="zh-CN"/>
          </a:p>
        </p:txBody>
      </p:sp>
      <p:sp>
        <p:nvSpPr>
          <p:cNvPr id="1049008"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34" name="标题 1"/>
          <p:cNvSpPr>
            <a:spLocks noGrp="1"/>
          </p:cNvSpPr>
          <p:nvPr>
            <p:ph type="title"/>
          </p:nvPr>
        </p:nvSpPr>
        <p:spPr/>
        <p:txBody>
          <a:bodyPr/>
          <a:p>
            <a:r>
              <a:rPr altLang="en-US" lang="zh-CN"/>
              <a:t>培养学生对媒体信息的辨别能力</a:t>
            </a:r>
            <a:endParaRPr altLang="en-US" lang="zh-CN"/>
          </a:p>
        </p:txBody>
      </p:sp>
      <p:sp>
        <p:nvSpPr>
          <p:cNvPr id="1049036"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8"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040" name="TextBox 2"/>
          <p:cNvSpPr txBox="1"/>
          <p:nvPr>
            <p:custDataLst>
              <p:tags r:id="rId3"/>
            </p:custDataLst>
          </p:nvPr>
        </p:nvSpPr>
        <p:spPr>
          <a:xfrm>
            <a:off x="1662883"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媒体信息真假难辨，需要具备一定的辨别能力</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42"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4"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046" name="TextBox 2"/>
          <p:cNvSpPr txBox="1"/>
          <p:nvPr>
            <p:custDataLst>
              <p:tags r:id="rId6"/>
            </p:custDataLst>
          </p:nvPr>
        </p:nvSpPr>
        <p:spPr>
          <a:xfrm>
            <a:off x="4170199"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辨别能力有助于学生抵制不良信息，保护自身安全</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48"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50"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052" name="TextBox 2"/>
          <p:cNvSpPr txBox="1"/>
          <p:nvPr>
            <p:custDataLst>
              <p:tags r:id="rId9"/>
            </p:custDataLst>
          </p:nvPr>
        </p:nvSpPr>
        <p:spPr>
          <a:xfrm>
            <a:off x="6674657"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具备辨别能力的学生能够更好地理解和分析媒体内容</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54"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56"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058" name="TextBox 2"/>
          <p:cNvSpPr txBox="1"/>
          <p:nvPr>
            <p:custDataLst>
              <p:tags r:id="rId12"/>
            </p:custDataLst>
          </p:nvPr>
        </p:nvSpPr>
        <p:spPr>
          <a:xfrm>
            <a:off x="9173401" y="3114594"/>
            <a:ext cx="2042231" cy="164908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辨别能力的培养有助于提高学生的批判性思维和自主思考能力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92" name="标题 1"/>
          <p:cNvSpPr>
            <a:spLocks noGrp="1"/>
          </p:cNvSpPr>
          <p:nvPr>
            <p:ph type="title"/>
          </p:nvPr>
        </p:nvSpPr>
        <p:spPr/>
        <p:txBody>
          <a:bodyPr/>
          <a:p>
            <a:r>
              <a:rPr altLang="en-US" lang="zh-CN"/>
              <a:t>提高学生信息素养和网络道德素养</a:t>
            </a:r>
            <a:endParaRPr altLang="en-US" lang="zh-CN"/>
          </a:p>
        </p:txBody>
      </p:sp>
      <p:sp>
        <p:nvSpPr>
          <p:cNvPr id="1049094" name="正文"/>
          <p:cNvSpPr txBox="1"/>
          <p:nvPr>
            <p:custDataLst>
              <p:tags r:id="rId1"/>
            </p:custDataLst>
          </p:nvPr>
        </p:nvSpPr>
        <p:spPr>
          <a:xfrm>
            <a:off x="1524000" y="2275912"/>
            <a:ext cx="9829800" cy="129949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信息素养：在新媒体时代，学生需要具备获取、筛选、评价和传播信息的能力，以适应社会发展的需要。</a:t>
            </a:r>
            <a:endParaRPr altLang="en-US" dirty="0" sz="1200" lang="zh-CN" spc="150">
              <a:solidFill>
                <a:schemeClr val="tx1">
                  <a:lumMod val="65000"/>
                  <a:lumOff val="35000"/>
                </a:schemeClr>
              </a:solidFill>
              <a:latin typeface="+mn-ea"/>
              <a:sym typeface="+mn-ea"/>
            </a:endParaRPr>
          </a:p>
        </p:txBody>
      </p:sp>
      <p:sp>
        <p:nvSpPr>
          <p:cNvPr id="1049096" name="正文"/>
          <p:cNvSpPr txBox="1"/>
          <p:nvPr>
            <p:custDataLst>
              <p:tags r:id="rId2"/>
            </p:custDataLst>
          </p:nvPr>
        </p:nvSpPr>
        <p:spPr>
          <a:xfrm>
            <a:off x="1524000" y="3966593"/>
            <a:ext cx="9829800" cy="129949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网络道德素养：随着网络的普及，学生需要了解网络道德规范，树立正确的网络价值观，抵制不良信息，维护网络健康。</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30" name="标题 1"/>
          <p:cNvSpPr>
            <a:spLocks noGrp="1"/>
          </p:cNvSpPr>
          <p:nvPr>
            <p:ph type="title"/>
          </p:nvPr>
        </p:nvSpPr>
        <p:spPr/>
        <p:txBody>
          <a:bodyPr/>
          <a:p>
            <a:r>
              <a:rPr altLang="en-US" lang="zh-CN"/>
              <a:t>应对新媒体时代的挑战和机遇</a:t>
            </a:r>
            <a:endParaRPr altLang="en-US" lang="zh-CN"/>
          </a:p>
        </p:txBody>
      </p:sp>
      <p:sp>
        <p:nvSpPr>
          <p:cNvPr id="1049132" name="Freeform 27"/>
          <p:cNvSpPr/>
          <p:nvPr>
            <p:custDataLst>
              <p:tags r:id="rId1"/>
            </p:custDataLst>
          </p:nvPr>
        </p:nvSpPr>
        <p:spPr bwMode="auto">
          <a:xfrm>
            <a:off x="1524000" y="5697775"/>
            <a:ext cx="170097" cy="156340"/>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134" name="矩形: 圆角 32"/>
          <p:cNvSpPr/>
          <p:nvPr>
            <p:custDataLst>
              <p:tags r:id="rId2"/>
            </p:custDataLst>
          </p:nvPr>
        </p:nvSpPr>
        <p:spPr>
          <a:xfrm flipH="1">
            <a:off x="1640511" y="1605986"/>
            <a:ext cx="2008977" cy="4329746"/>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36" name="任意多边形: 形状 33"/>
          <p:cNvSpPr/>
          <p:nvPr>
            <p:custDataLst>
              <p:tags r:id="rId3"/>
            </p:custDataLst>
          </p:nvPr>
        </p:nvSpPr>
        <p:spPr bwMode="auto">
          <a:xfrm>
            <a:off x="1524000" y="4970887"/>
            <a:ext cx="1986908" cy="822342"/>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138" name="正文"/>
          <p:cNvSpPr txBox="1"/>
          <p:nvPr>
            <p:custDataLst>
              <p:tags r:id="rId4"/>
            </p:custDataLst>
          </p:nvPr>
        </p:nvSpPr>
        <p:spPr>
          <a:xfrm>
            <a:off x="1761659" y="1687718"/>
            <a:ext cx="1766864" cy="3265432"/>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小学媒体素养教育能够帮助学生正确认识和使用新媒体，提高信息辨别能力和网络道德素养。</a:t>
            </a:r>
            <a:endParaRPr altLang="en-US" dirty="0" sz="1600" lang="zh-CN" spc="150">
              <a:solidFill>
                <a:schemeClr val="tx1">
                  <a:lumMod val="65000"/>
                  <a:lumOff val="35000"/>
                </a:schemeClr>
              </a:solidFill>
              <a:latin typeface="+mn-ea"/>
            </a:endParaRPr>
          </a:p>
        </p:txBody>
      </p:sp>
      <p:sp>
        <p:nvSpPr>
          <p:cNvPr id="1049140" name="标题"/>
          <p:cNvSpPr txBox="1"/>
          <p:nvPr>
            <p:custDataLst>
              <p:tags r:id="rId5"/>
            </p:custDataLst>
          </p:nvPr>
        </p:nvSpPr>
        <p:spPr>
          <a:xfrm>
            <a:off x="1586603" y="5015521"/>
            <a:ext cx="1899585" cy="599312"/>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142" name="Freeform 27"/>
          <p:cNvSpPr/>
          <p:nvPr>
            <p:custDataLst>
              <p:tags r:id="rId6"/>
            </p:custDataLst>
          </p:nvPr>
        </p:nvSpPr>
        <p:spPr bwMode="auto">
          <a:xfrm>
            <a:off x="4091874" y="5697775"/>
            <a:ext cx="170097" cy="156340"/>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144" name="矩形: 圆角 38"/>
          <p:cNvSpPr/>
          <p:nvPr>
            <p:custDataLst>
              <p:tags r:id="rId7"/>
            </p:custDataLst>
          </p:nvPr>
        </p:nvSpPr>
        <p:spPr>
          <a:xfrm flipH="1">
            <a:off x="4208385" y="1605986"/>
            <a:ext cx="2008977" cy="4329746"/>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46" name="任意多边形: 形状 39"/>
          <p:cNvSpPr/>
          <p:nvPr>
            <p:custDataLst>
              <p:tags r:id="rId8"/>
            </p:custDataLst>
          </p:nvPr>
        </p:nvSpPr>
        <p:spPr bwMode="auto">
          <a:xfrm>
            <a:off x="4091874" y="4970887"/>
            <a:ext cx="1986908" cy="822342"/>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148" name="正文"/>
          <p:cNvSpPr txBox="1"/>
          <p:nvPr>
            <p:custDataLst>
              <p:tags r:id="rId9"/>
            </p:custDataLst>
          </p:nvPr>
        </p:nvSpPr>
        <p:spPr>
          <a:xfrm>
            <a:off x="4329533" y="1687718"/>
            <a:ext cx="1766864" cy="3265432"/>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新媒体时代带来了海量的信息和多元化的价值观，小学媒体素养教育能够培养学生的批判性思维和自主判断能力。</a:t>
            </a:r>
            <a:endParaRPr altLang="en-US" dirty="0" sz="1600" lang="zh-CN" spc="150">
              <a:solidFill>
                <a:schemeClr val="tx1">
                  <a:lumMod val="65000"/>
                  <a:lumOff val="35000"/>
                </a:schemeClr>
              </a:solidFill>
              <a:latin typeface="+mn-ea"/>
            </a:endParaRPr>
          </a:p>
        </p:txBody>
      </p:sp>
      <p:sp>
        <p:nvSpPr>
          <p:cNvPr id="1049150" name="标题"/>
          <p:cNvSpPr txBox="1"/>
          <p:nvPr>
            <p:custDataLst>
              <p:tags r:id="rId10"/>
            </p:custDataLst>
          </p:nvPr>
        </p:nvSpPr>
        <p:spPr>
          <a:xfrm>
            <a:off x="4154477" y="5015521"/>
            <a:ext cx="1899585" cy="599312"/>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152" name="Freeform 27"/>
          <p:cNvSpPr/>
          <p:nvPr>
            <p:custDataLst>
              <p:tags r:id="rId11"/>
            </p:custDataLst>
          </p:nvPr>
        </p:nvSpPr>
        <p:spPr bwMode="auto">
          <a:xfrm>
            <a:off x="6659749" y="5697775"/>
            <a:ext cx="170097" cy="156340"/>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154" name="矩形: 圆角 68"/>
          <p:cNvSpPr/>
          <p:nvPr>
            <p:custDataLst>
              <p:tags r:id="rId12"/>
            </p:custDataLst>
          </p:nvPr>
        </p:nvSpPr>
        <p:spPr>
          <a:xfrm flipH="1">
            <a:off x="6776260" y="1605986"/>
            <a:ext cx="2008977" cy="4329746"/>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56" name="任意多边形: 形状 69"/>
          <p:cNvSpPr/>
          <p:nvPr>
            <p:custDataLst>
              <p:tags r:id="rId13"/>
            </p:custDataLst>
          </p:nvPr>
        </p:nvSpPr>
        <p:spPr bwMode="auto">
          <a:xfrm>
            <a:off x="6659749" y="4970887"/>
            <a:ext cx="1986908" cy="822342"/>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158" name="正文"/>
          <p:cNvSpPr txBox="1"/>
          <p:nvPr>
            <p:custDataLst>
              <p:tags r:id="rId14"/>
            </p:custDataLst>
          </p:nvPr>
        </p:nvSpPr>
        <p:spPr>
          <a:xfrm>
            <a:off x="6897408" y="1687718"/>
            <a:ext cx="1766864" cy="3265432"/>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随着新媒体技术的不断发展，信息传播的速度和广度也在不断扩大，小学媒体素养教育能够提高学生的信息获取和传播能力，以适应未来的社会发展。</a:t>
            </a:r>
            <a:endParaRPr altLang="en-US" dirty="0" sz="1600" lang="zh-CN" spc="150">
              <a:solidFill>
                <a:schemeClr val="tx1">
                  <a:lumMod val="65000"/>
                  <a:lumOff val="35000"/>
                </a:schemeClr>
              </a:solidFill>
              <a:latin typeface="+mn-ea"/>
            </a:endParaRPr>
          </a:p>
        </p:txBody>
      </p:sp>
      <p:sp>
        <p:nvSpPr>
          <p:cNvPr id="1049160" name="标题"/>
          <p:cNvSpPr txBox="1"/>
          <p:nvPr>
            <p:custDataLst>
              <p:tags r:id="rId15"/>
            </p:custDataLst>
          </p:nvPr>
        </p:nvSpPr>
        <p:spPr>
          <a:xfrm>
            <a:off x="6722352" y="5015521"/>
            <a:ext cx="1899585" cy="599312"/>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162" name="Freeform 27"/>
          <p:cNvSpPr/>
          <p:nvPr>
            <p:custDataLst>
              <p:tags r:id="rId16"/>
            </p:custDataLst>
          </p:nvPr>
        </p:nvSpPr>
        <p:spPr bwMode="auto">
          <a:xfrm>
            <a:off x="9227623" y="5697775"/>
            <a:ext cx="170097" cy="156340"/>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164" name="矩形: 圆角 74"/>
          <p:cNvSpPr/>
          <p:nvPr>
            <p:custDataLst>
              <p:tags r:id="rId17"/>
            </p:custDataLst>
          </p:nvPr>
        </p:nvSpPr>
        <p:spPr>
          <a:xfrm flipH="1">
            <a:off x="9344714" y="1605986"/>
            <a:ext cx="2008977" cy="4329746"/>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66" name="任意多边形: 形状 75"/>
          <p:cNvSpPr/>
          <p:nvPr>
            <p:custDataLst>
              <p:tags r:id="rId18"/>
            </p:custDataLst>
          </p:nvPr>
        </p:nvSpPr>
        <p:spPr bwMode="auto">
          <a:xfrm>
            <a:off x="9227623" y="4970887"/>
            <a:ext cx="1986908" cy="822342"/>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168" name="正文"/>
          <p:cNvSpPr txBox="1"/>
          <p:nvPr>
            <p:custDataLst>
              <p:tags r:id="rId19"/>
            </p:custDataLst>
          </p:nvPr>
        </p:nvSpPr>
        <p:spPr>
          <a:xfrm>
            <a:off x="9465282" y="1687718"/>
            <a:ext cx="1766864" cy="3265432"/>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新媒体时代对个人隐私和网络安全提出了更高的要求，小学媒体素养教育能够增强学生的自我保护意识，防范网络风险。</a:t>
            </a:r>
            <a:endParaRPr altLang="en-US" dirty="0" sz="1600" lang="zh-CN" spc="150">
              <a:solidFill>
                <a:schemeClr val="tx1">
                  <a:lumMod val="65000"/>
                  <a:lumOff val="35000"/>
                </a:schemeClr>
              </a:solidFill>
              <a:latin typeface="+mn-ea"/>
            </a:endParaRPr>
          </a:p>
        </p:txBody>
      </p:sp>
      <p:sp>
        <p:nvSpPr>
          <p:cNvPr id="1049170" name="标题"/>
          <p:cNvSpPr txBox="1"/>
          <p:nvPr>
            <p:custDataLst>
              <p:tags r:id="rId20"/>
            </p:custDataLst>
          </p:nvPr>
        </p:nvSpPr>
        <p:spPr>
          <a:xfrm>
            <a:off x="9290806" y="5015521"/>
            <a:ext cx="1899585" cy="599312"/>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04" name="标题"/>
          <p:cNvSpPr>
            <a:spLocks noGrp="1"/>
          </p:cNvSpPr>
          <p:nvPr>
            <p:ph type="title"/>
            <p:custDataLst>
              <p:tags r:id="rId1"/>
            </p:custDataLst>
          </p:nvPr>
        </p:nvSpPr>
        <p:spPr>
          <a:xfrm>
            <a:off x="1526400" y="3381109"/>
            <a:ext cx="9144000" cy="1152000"/>
          </a:xfrm>
        </p:spPr>
        <p:txBody>
          <a:bodyPr/>
          <a:p>
            <a:r>
              <a:rPr altLang="en-US" dirty="0" lang="zh-CN"/>
              <a:t>小学媒体素养教育的内容和方法</a:t>
            </a:r>
            <a:endParaRPr altLang="en-US" dirty="0" lang="zh-CN"/>
          </a:p>
        </p:txBody>
      </p:sp>
      <p:sp>
        <p:nvSpPr>
          <p:cNvPr id="1049206"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32" name="标题 1"/>
          <p:cNvSpPr>
            <a:spLocks noGrp="1"/>
          </p:cNvSpPr>
          <p:nvPr>
            <p:ph type="title"/>
          </p:nvPr>
        </p:nvSpPr>
        <p:spPr/>
        <p:txBody>
          <a:bodyPr/>
          <a:p>
            <a:r>
              <a:rPr altLang="en-US" lang="zh-CN"/>
              <a:t>媒体素养基础知识的传授</a:t>
            </a:r>
            <a:endParaRPr altLang="en-US" lang="zh-CN"/>
          </a:p>
        </p:txBody>
      </p:sp>
      <p:sp>
        <p:nvSpPr>
          <p:cNvPr id="1049234"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媒体素养的定义和重要性</a:t>
            </a:r>
            <a:endParaRPr altLang="en-US" dirty="0" sz="1200" lang="zh-CN" spc="150">
              <a:solidFill>
                <a:schemeClr val="tx1">
                  <a:lumMod val="65000"/>
                  <a:lumOff val="35000"/>
                </a:schemeClr>
              </a:solidFill>
              <a:latin typeface="+mn-ea"/>
              <a:sym typeface="+mn-ea"/>
            </a:endParaRPr>
          </a:p>
        </p:txBody>
      </p:sp>
      <p:sp>
        <p:nvSpPr>
          <p:cNvPr id="1049236"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媒体信息的分类和识别方法</a:t>
            </a:r>
            <a:endParaRPr altLang="en-US" dirty="0" sz="1200" lang="zh-CN" spc="150">
              <a:solidFill>
                <a:schemeClr val="tx1">
                  <a:lumMod val="65000"/>
                  <a:lumOff val="35000"/>
                </a:schemeClr>
              </a:solidFill>
              <a:latin typeface="+mn-ea"/>
              <a:sym typeface="+mn-ea"/>
            </a:endParaRPr>
          </a:p>
        </p:txBody>
      </p:sp>
      <p:sp>
        <p:nvSpPr>
          <p:cNvPr id="1049238"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媒体信息的传播方式和影响</a:t>
            </a:r>
            <a:endParaRPr altLang="en-US" dirty="0" sz="1200" lang="zh-CN" spc="150">
              <a:solidFill>
                <a:schemeClr val="tx1">
                  <a:lumMod val="65000"/>
                  <a:lumOff val="35000"/>
                </a:schemeClr>
              </a:solidFill>
              <a:latin typeface="+mn-ea"/>
              <a:sym typeface="+mn-ea"/>
            </a:endParaRPr>
          </a:p>
        </p:txBody>
      </p:sp>
      <p:sp>
        <p:nvSpPr>
          <p:cNvPr id="1049240"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媒体信息的选择和评估标准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74" name="标题 1"/>
          <p:cNvSpPr>
            <a:spLocks noGrp="1"/>
          </p:cNvSpPr>
          <p:nvPr>
            <p:ph type="title"/>
          </p:nvPr>
        </p:nvSpPr>
        <p:spPr/>
        <p:txBody>
          <a:bodyPr/>
          <a:p>
            <a:r>
              <a:rPr altLang="en-US" lang="zh-CN"/>
              <a:t>媒体信息的获取、分析和评价能力的培养</a:t>
            </a:r>
            <a:endParaRPr altLang="en-US" lang="zh-CN"/>
          </a:p>
        </p:txBody>
      </p:sp>
      <p:sp>
        <p:nvSpPr>
          <p:cNvPr id="1049276"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8"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0"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2"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4"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6"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8"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0"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fontScale="8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获取信息：教授学生如何使用搜索引擎、社交媒体等工具，寻找可靠、有用的信息。</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评价信息：教育学生以客观、全面的态度评价媒体信息，不盲目相信或抵制。</a:t>
            </a:r>
            <a:endParaRPr dirty="0" sz="1600" err="1">
              <a:solidFill>
                <a:schemeClr val="tx1">
                  <a:lumMod val="75000"/>
                  <a:lumOff val="25000"/>
                </a:schemeClr>
              </a:solidFill>
              <a:latin typeface="+mn-ea"/>
              <a:ea typeface="+mn-ea"/>
              <a:cs typeface="+mn-ea"/>
              <a:sym typeface="+mn-lt"/>
            </a:endParaRPr>
          </a:p>
        </p:txBody>
      </p:sp>
      <p:sp>
        <p:nvSpPr>
          <p:cNvPr id="1049296"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8"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0"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02"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4"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6"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8"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0"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批判性思维：鼓励学生敢于质疑、勇于挑战，培养独立思考和自主判断的能力。</a:t>
            </a:r>
            <a:endParaRPr dirty="0" sz="1600" err="1">
              <a:solidFill>
                <a:schemeClr val="tx1">
                  <a:lumMod val="75000"/>
                  <a:lumOff val="25000"/>
                </a:schemeClr>
              </a:solidFill>
              <a:latin typeface="+mn-ea"/>
              <a:ea typeface="+mn-ea"/>
              <a:cs typeface="+mn-ea"/>
              <a:sym typeface="+mn-lt"/>
            </a:endParaRPr>
          </a:p>
        </p:txBody>
      </p:sp>
      <p:sp>
        <p:nvSpPr>
          <p:cNvPr id="10493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fontScale="8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分析信息：通过案例分析、小组讨论等方式，培养学生辨别信息真伪、理解信息内涵的能力。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48" name="标题 1"/>
          <p:cNvSpPr>
            <a:spLocks noGrp="1"/>
          </p:cNvSpPr>
          <p:nvPr>
            <p:ph type="title"/>
          </p:nvPr>
        </p:nvSpPr>
        <p:spPr/>
        <p:txBody>
          <a:bodyPr/>
          <a:p>
            <a:r>
              <a:rPr altLang="en-US" lang="zh-CN"/>
              <a:t>网络道德和法律意识的培养</a:t>
            </a:r>
            <a:endParaRPr altLang="en-US" lang="zh-CN"/>
          </a:p>
        </p:txBody>
      </p:sp>
      <p:sp>
        <p:nvSpPr>
          <p:cNvPr id="1049350"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2"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4"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6"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8"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引导学生树立正确的网络道德观念，尊重他人隐私和权益，不传播不良信息。</a:t>
            </a:r>
            <a:endParaRPr altLang="en-US" sz="1400" lang="zh-CN" spc="150">
              <a:solidFill>
                <a:schemeClr val="tx1"/>
              </a:solidFill>
              <a:effectLst/>
              <a:latin typeface="+mn-ea"/>
              <a:sym typeface="+mn-ea"/>
            </a:endParaRPr>
          </a:p>
        </p:txBody>
      </p:sp>
      <p:sp>
        <p:nvSpPr>
          <p:cNvPr id="1049360"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培养学生对网络信息的辨别能力，能够区分真实与虚假、有益与有害信息。</a:t>
            </a:r>
            <a:endParaRPr altLang="en-US" dirty="0" sz="1400" lang="zh-CN" spc="150">
              <a:solidFill>
                <a:schemeClr val="tx1"/>
              </a:solidFill>
              <a:effectLst/>
              <a:latin typeface="+mn-ea"/>
              <a:sym typeface="+mn-ea"/>
            </a:endParaRPr>
          </a:p>
        </p:txBody>
      </p:sp>
      <p:sp>
        <p:nvSpPr>
          <p:cNvPr id="1049362"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增强学生的法律意识，教育他们遵守网络法律法规，维护网络安全和社会秩序。</a:t>
            </a:r>
            <a:endParaRPr altLang="en-US" sz="1400" lang="zh-CN" spc="150">
              <a:solidFill>
                <a:schemeClr val="tx1"/>
              </a:solidFill>
              <a:effectLst/>
              <a:latin typeface="+mn-ea"/>
              <a:sym typeface="+mn-ea"/>
            </a:endParaRPr>
          </a:p>
        </p:txBody>
      </p:sp>
      <p:sp>
        <p:nvSpPr>
          <p:cNvPr id="1049364"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结合实际案例，让学生了解网络犯罪的危害和后果，提高自我保护意识。</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98" name="标题 1"/>
          <p:cNvSpPr>
            <a:spLocks noGrp="1"/>
          </p:cNvSpPr>
          <p:nvPr>
            <p:ph type="title"/>
          </p:nvPr>
        </p:nvSpPr>
        <p:spPr/>
        <p:txBody>
          <a:bodyPr/>
          <a:p>
            <a:r>
              <a:rPr altLang="en-US" lang="zh-CN"/>
              <a:t>实践操作和案例分析的运用</a:t>
            </a:r>
            <a:endParaRPr altLang="en-US" lang="zh-CN"/>
          </a:p>
        </p:txBody>
      </p:sp>
      <p:sp>
        <p:nvSpPr>
          <p:cNvPr id="1049400"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2"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404" name="TextBox 2"/>
          <p:cNvSpPr txBox="1"/>
          <p:nvPr>
            <p:custDataLst>
              <p:tags r:id="rId3"/>
            </p:custDataLst>
          </p:nvPr>
        </p:nvSpPr>
        <p:spPr>
          <a:xfrm>
            <a:off x="1662883" y="3114594"/>
            <a:ext cx="2042231" cy="1649085"/>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实践操作：通过实际操作让学生掌握媒体素养技能，如组织媒体制作活动、引导学生参与社交媒体等。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06"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8"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410" name="TextBox 2"/>
          <p:cNvSpPr txBox="1"/>
          <p:nvPr>
            <p:custDataLst>
              <p:tags r:id="rId6"/>
            </p:custDataLst>
          </p:nvPr>
        </p:nvSpPr>
        <p:spPr>
          <a:xfrm>
            <a:off x="4170199" y="3114594"/>
            <a:ext cx="2042231" cy="164908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案例分析：选取典型案例，让学生分析媒体信息，培养批判性思维和信息筛选能力。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12"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14"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416" name="TextBox 2"/>
          <p:cNvSpPr txBox="1"/>
          <p:nvPr>
            <p:custDataLst>
              <p:tags r:id="rId9"/>
            </p:custDataLst>
          </p:nvPr>
        </p:nvSpPr>
        <p:spPr>
          <a:xfrm>
            <a:off x="6674657" y="3114594"/>
            <a:ext cx="2042231" cy="164908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角色扮演：模拟现实场景，让学生扮演不同角色，体验媒体信息传播过程，提高媒体素养意识。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18"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20"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422" name="TextBox 2"/>
          <p:cNvSpPr txBox="1"/>
          <p:nvPr>
            <p:custDataLst>
              <p:tags r:id="rId12"/>
            </p:custDataLst>
          </p:nvPr>
        </p:nvSpPr>
        <p:spPr>
          <a:xfrm>
            <a:off x="9173401" y="3114594"/>
            <a:ext cx="2042231" cy="1649085"/>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互动讨论：组织学生进行互动讨论，分享学习心得和体会，加深对媒体素养教育的认识和理解。</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56" name="标题"/>
          <p:cNvSpPr>
            <a:spLocks noGrp="1"/>
          </p:cNvSpPr>
          <p:nvPr>
            <p:ph type="title"/>
            <p:custDataLst>
              <p:tags r:id="rId1"/>
            </p:custDataLst>
          </p:nvPr>
        </p:nvSpPr>
        <p:spPr>
          <a:xfrm>
            <a:off x="1526400" y="3381109"/>
            <a:ext cx="9144000" cy="1152000"/>
          </a:xfrm>
        </p:spPr>
        <p:txBody>
          <a:bodyPr/>
          <a:p>
            <a:r>
              <a:rPr altLang="en-US" dirty="0" lang="zh-CN"/>
              <a:t>小学媒体素养教育的挑战和对策</a:t>
            </a:r>
            <a:endParaRPr altLang="en-US" dirty="0" lang="zh-CN"/>
          </a:p>
        </p:txBody>
      </p:sp>
      <p:sp>
        <p:nvSpPr>
          <p:cNvPr id="1049458"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84" name="标题 1"/>
          <p:cNvSpPr>
            <a:spLocks noGrp="1"/>
          </p:cNvSpPr>
          <p:nvPr>
            <p:ph type="title"/>
          </p:nvPr>
        </p:nvSpPr>
        <p:spPr/>
        <p:txBody>
          <a:bodyPr/>
          <a:p>
            <a:r>
              <a:rPr altLang="en-US" lang="zh-CN"/>
              <a:t>如何应对信息过载和虚假信息的挑战</a:t>
            </a:r>
            <a:endParaRPr altLang="en-US" lang="zh-CN"/>
          </a:p>
        </p:txBody>
      </p:sp>
      <p:sp>
        <p:nvSpPr>
          <p:cNvPr id="1049486"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8"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0"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2"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4"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6"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8"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0"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02"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04"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6"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8"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0"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2"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4"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16"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18"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20"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22" name="正文"/>
          <p:cNvSpPr txBox="1"/>
          <p:nvPr>
            <p:custDataLst>
              <p:tags r:id="rId26"/>
            </p:custDataLst>
          </p:nvPr>
        </p:nvSpPr>
        <p:spPr>
          <a:xfrm>
            <a:off x="1524000" y="3698378"/>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提升学生的信息筛选和鉴别能力</a:t>
            </a:r>
            <a:endParaRPr altLang="en-US" dirty="0" sz="1200" lang="zh-CN" spc="150">
              <a:solidFill>
                <a:schemeClr val="tx1">
                  <a:lumMod val="65000"/>
                  <a:lumOff val="35000"/>
                </a:schemeClr>
              </a:solidFill>
              <a:latin typeface="+mn-ea"/>
              <a:sym typeface="+mn-ea"/>
            </a:endParaRPr>
          </a:p>
        </p:txBody>
      </p:sp>
      <p:sp>
        <p:nvSpPr>
          <p:cNvPr id="1049524" name="正文"/>
          <p:cNvSpPr txBox="1"/>
          <p:nvPr>
            <p:custDataLst>
              <p:tags r:id="rId27"/>
            </p:custDataLst>
          </p:nvPr>
        </p:nvSpPr>
        <p:spPr>
          <a:xfrm>
            <a:off x="9419934" y="3698378"/>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建立家庭、学校和社会的合作机制，共同应对信息过载和虚假信息的挑战</a:t>
            </a:r>
            <a:endParaRPr altLang="en-US" dirty="0" sz="1200" lang="zh-CN" spc="150">
              <a:solidFill>
                <a:schemeClr val="tx1">
                  <a:lumMod val="65000"/>
                  <a:lumOff val="35000"/>
                </a:schemeClr>
              </a:solidFill>
              <a:latin typeface="+mn-ea"/>
              <a:sym typeface="+mn-ea"/>
            </a:endParaRPr>
          </a:p>
        </p:txBody>
      </p:sp>
      <p:sp>
        <p:nvSpPr>
          <p:cNvPr id="1049526" name="正文"/>
          <p:cNvSpPr txBox="1"/>
          <p:nvPr>
            <p:custDataLst>
              <p:tags r:id="rId28"/>
            </p:custDataLst>
          </p:nvPr>
        </p:nvSpPr>
        <p:spPr>
          <a:xfrm>
            <a:off x="7308612" y="1795552"/>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加强媒体素养教育，提高学生的媒体素养水平</a:t>
            </a:r>
            <a:endParaRPr altLang="en-US" dirty="0" sz="1200" lang="zh-CN" spc="150">
              <a:solidFill>
                <a:schemeClr val="tx1">
                  <a:lumMod val="65000"/>
                  <a:lumOff val="35000"/>
                </a:schemeClr>
              </a:solidFill>
              <a:latin typeface="+mn-ea"/>
              <a:sym typeface="+mn-ea"/>
            </a:endParaRPr>
          </a:p>
        </p:txBody>
      </p:sp>
      <p:sp>
        <p:nvSpPr>
          <p:cNvPr id="1049528"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培养学生的批判性思维和独立思考能力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62" name="标题 1"/>
          <p:cNvSpPr>
            <a:spLocks noGrp="1"/>
          </p:cNvSpPr>
          <p:nvPr>
            <p:ph type="title"/>
          </p:nvPr>
        </p:nvSpPr>
        <p:spPr/>
        <p:txBody>
          <a:bodyPr/>
          <a:p>
            <a:r>
              <a:rPr altLang="en-US" lang="zh-CN"/>
              <a:t>如何提高教育效果和学生的参与度</a:t>
            </a:r>
            <a:endParaRPr altLang="en-US" lang="zh-CN"/>
          </a:p>
        </p:txBody>
      </p:sp>
      <p:sp>
        <p:nvSpPr>
          <p:cNvPr id="1049564"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创新教学方式：采用互动式、体验式教学法，激发学生的学习兴趣和主动性。</a:t>
            </a:r>
            <a:endParaRPr altLang="en-US" dirty="0" sz="1200" lang="zh-CN" spc="150">
              <a:solidFill>
                <a:schemeClr val="tx1">
                  <a:lumMod val="85000"/>
                  <a:lumOff val="15000"/>
                </a:schemeClr>
              </a:solidFill>
              <a:latin typeface="+mn-ea"/>
              <a:sym typeface="+mn-ea"/>
            </a:endParaRPr>
          </a:p>
        </p:txBody>
      </p:sp>
      <p:sp>
        <p:nvSpPr>
          <p:cNvPr id="1049566"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8"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0"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丰富教学内容：结合新媒体的特点和学生的实际需求，设计具有针对性的教学内容。</a:t>
            </a:r>
            <a:endParaRPr altLang="en-US" dirty="0" sz="1200" lang="zh-CN" spc="150">
              <a:solidFill>
                <a:schemeClr val="tx1">
                  <a:lumMod val="85000"/>
                  <a:lumOff val="15000"/>
                </a:schemeClr>
              </a:solidFill>
              <a:latin typeface="+mn-ea"/>
              <a:sym typeface="+mn-ea"/>
            </a:endParaRPr>
          </a:p>
        </p:txBody>
      </p:sp>
      <p:sp>
        <p:nvSpPr>
          <p:cNvPr id="1049572"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4"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6"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强化实践教学：通过组织实践活动、项目式学习等方式，让学生在实践中掌握媒体素养知识和技能。</a:t>
            </a:r>
            <a:endParaRPr altLang="en-US" dirty="0" sz="1200" lang="zh-CN" spc="150">
              <a:solidFill>
                <a:schemeClr val="tx1">
                  <a:lumMod val="85000"/>
                  <a:lumOff val="15000"/>
                </a:schemeClr>
              </a:solidFill>
              <a:latin typeface="+mn-ea"/>
              <a:sym typeface="+mn-ea"/>
            </a:endParaRPr>
          </a:p>
        </p:txBody>
      </p:sp>
      <p:sp>
        <p:nvSpPr>
          <p:cNvPr id="1049578"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0"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2"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完善评价体系：建立科学合理的评价体系，注重过程评价和结果评价的有机结合，及时反馈教学成果和改进方向。</a:t>
            </a:r>
            <a:endParaRPr altLang="en-US" dirty="0" sz="1200" lang="zh-CN" spc="150">
              <a:solidFill>
                <a:schemeClr val="tx1">
                  <a:lumMod val="85000"/>
                  <a:lumOff val="15000"/>
                </a:schemeClr>
              </a:solidFill>
              <a:latin typeface="+mn-ea"/>
              <a:sym typeface="+mn-ea"/>
            </a:endParaRPr>
          </a:p>
        </p:txBody>
      </p:sp>
      <p:sp>
        <p:nvSpPr>
          <p:cNvPr id="1049584"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6"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20" name="标题 1"/>
          <p:cNvSpPr>
            <a:spLocks noGrp="1"/>
          </p:cNvSpPr>
          <p:nvPr>
            <p:ph type="title"/>
          </p:nvPr>
        </p:nvSpPr>
        <p:spPr/>
        <p:txBody>
          <a:bodyPr/>
          <a:p>
            <a:r>
              <a:rPr altLang="en-US" lang="zh-CN"/>
              <a:t>如何与家庭教育和社会教育形成合力</a:t>
            </a:r>
            <a:endParaRPr altLang="en-US" lang="zh-CN"/>
          </a:p>
        </p:txBody>
      </p:sp>
      <p:sp>
        <p:nvSpPr>
          <p:cNvPr id="1049622"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4"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6"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8"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0"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2"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4"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6"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建立家校合作机制，共同参与小学媒体素养教育</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借助社会力量，开展媒体素养教育活动和项目</a:t>
            </a:r>
            <a:endParaRPr dirty="0" sz="2000" err="1">
              <a:solidFill>
                <a:schemeClr val="tx1">
                  <a:lumMod val="75000"/>
                  <a:lumOff val="25000"/>
                </a:schemeClr>
              </a:solidFill>
              <a:latin typeface="+mn-ea"/>
              <a:ea typeface="+mn-ea"/>
              <a:cs typeface="+mn-ea"/>
              <a:sym typeface="+mn-lt"/>
            </a:endParaRPr>
          </a:p>
        </p:txBody>
      </p:sp>
      <p:sp>
        <p:nvSpPr>
          <p:cNvPr id="1049642"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4"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6"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48"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0"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2"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4"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6"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鼓励家长、社会人士参与学校媒体素养教育课程设计和评价</a:t>
            </a:r>
            <a:endParaRPr dirty="0" sz="2000" err="1">
              <a:solidFill>
                <a:schemeClr val="tx1">
                  <a:lumMod val="75000"/>
                  <a:lumOff val="25000"/>
                </a:schemeClr>
              </a:solidFill>
              <a:latin typeface="+mn-ea"/>
              <a:ea typeface="+mn-ea"/>
              <a:cs typeface="+mn-ea"/>
              <a:sym typeface="+mn-lt"/>
            </a:endParaRPr>
          </a:p>
        </p:txBody>
      </p:sp>
      <p:sp>
        <p:nvSpPr>
          <p:cNvPr id="10496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加强与社区、企事业单位等合作，拓展媒体素养教育资源</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94" name="标题 1"/>
          <p:cNvSpPr>
            <a:spLocks noGrp="1"/>
          </p:cNvSpPr>
          <p:nvPr>
            <p:ph type="title"/>
          </p:nvPr>
        </p:nvSpPr>
        <p:spPr/>
        <p:txBody>
          <a:bodyPr/>
          <a:p>
            <a:r>
              <a:rPr altLang="en-US" lang="zh-CN"/>
              <a:t>如何完善教育评价体系和标准</a:t>
            </a:r>
            <a:endParaRPr altLang="en-US" lang="zh-CN"/>
          </a:p>
        </p:txBody>
      </p:sp>
      <p:sp>
        <p:nvSpPr>
          <p:cNvPr id="1049696"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8"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6"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0"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建立科学合理的评价体系，注重学生的综合素质和创新能力。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鼓励学校和教师采用多样化的评价方式，关注学生的个性差异和特长。</a:t>
            </a:r>
            <a:endParaRPr dirty="0" sz="2000" err="1">
              <a:solidFill>
                <a:schemeClr val="tx1">
                  <a:lumMod val="75000"/>
                  <a:lumOff val="25000"/>
                </a:schemeClr>
              </a:solidFill>
              <a:latin typeface="+mn-ea"/>
              <a:ea typeface="+mn-ea"/>
              <a:cs typeface="+mn-ea"/>
              <a:sym typeface="+mn-lt"/>
            </a:endParaRPr>
          </a:p>
        </p:txBody>
      </p:sp>
      <p:sp>
        <p:nvSpPr>
          <p:cNvPr id="1049716"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8"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0"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22"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4"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6"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8"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0"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加强评价数据的收集和分析，为教育决策提供科学依据。</a:t>
            </a:r>
            <a:endParaRPr dirty="0" sz="2000" err="1">
              <a:solidFill>
                <a:schemeClr val="tx1">
                  <a:lumMod val="75000"/>
                  <a:lumOff val="25000"/>
                </a:schemeClr>
              </a:solidFill>
              <a:latin typeface="+mn-ea"/>
              <a:ea typeface="+mn-ea"/>
              <a:cs typeface="+mn-ea"/>
              <a:sym typeface="+mn-lt"/>
            </a:endParaRPr>
          </a:p>
        </p:txBody>
      </p:sp>
      <p:sp>
        <p:nvSpPr>
          <p:cNvPr id="10497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制定统一的标准和规范，确保教育质量的稳定和提高。</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68" name="标题"/>
          <p:cNvSpPr>
            <a:spLocks noGrp="1"/>
          </p:cNvSpPr>
          <p:nvPr>
            <p:ph type="title"/>
            <p:custDataLst>
              <p:tags r:id="rId1"/>
            </p:custDataLst>
          </p:nvPr>
        </p:nvSpPr>
        <p:spPr>
          <a:xfrm>
            <a:off x="1526400" y="3381109"/>
            <a:ext cx="9144000" cy="1152000"/>
          </a:xfrm>
        </p:spPr>
        <p:txBody>
          <a:bodyPr/>
          <a:p>
            <a:r>
              <a:rPr altLang="en-US" dirty="0" lang="zh-CN"/>
              <a:t>小学媒体素养教育的未来展望</a:t>
            </a:r>
            <a:endParaRPr altLang="en-US" dirty="0" lang="zh-CN"/>
          </a:p>
        </p:txBody>
      </p:sp>
      <p:sp>
        <p:nvSpPr>
          <p:cNvPr id="1049770" name="节编号"/>
          <p:cNvSpPr>
            <a:spLocks noGrp="1"/>
          </p:cNvSpPr>
          <p:nvPr>
            <p:ph type="body" sz="quarter" idx="13"/>
            <p:custDataLst>
              <p:tags r:id="rId2"/>
            </p:custDataLst>
          </p:nvPr>
        </p:nvSpPr>
        <p:spPr>
          <a:xfrm>
            <a:off x="1524000" y="2189693"/>
            <a:ext cx="9144000" cy="1148675"/>
          </a:xfrm>
        </p:spPr>
        <p:txBody>
          <a:bodyPr/>
          <a:p>
            <a:r>
              <a:rPr altLang="zh-CN" dirty="0" lang="en-US"/>
              <a:t>05</a:t>
            </a:r>
            <a:endParaRPr altLang="zh-CN" dirty="0" 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96" name="标题 1"/>
          <p:cNvSpPr>
            <a:spLocks noGrp="1"/>
          </p:cNvSpPr>
          <p:nvPr>
            <p:ph type="title"/>
          </p:nvPr>
        </p:nvSpPr>
        <p:spPr/>
        <p:txBody>
          <a:bodyPr/>
          <a:p>
            <a:r>
              <a:rPr altLang="en-US" lang="zh-CN"/>
              <a:t>新媒体技术的不断发展和教育模式的创新</a:t>
            </a:r>
            <a:endParaRPr altLang="en-US" lang="zh-CN"/>
          </a:p>
        </p:txBody>
      </p:sp>
      <p:sp>
        <p:nvSpPr>
          <p:cNvPr id="1049798"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人工智能在教育中的应用将更加广泛，为学生提供更加个性化的学习体验。</a:t>
            </a:r>
            <a:endParaRPr altLang="en-US" dirty="0" sz="1200" lang="zh-CN" spc="150">
              <a:solidFill>
                <a:schemeClr val="tx1">
                  <a:lumMod val="65000"/>
                  <a:lumOff val="35000"/>
                </a:schemeClr>
              </a:solidFill>
              <a:latin typeface="+mn-ea"/>
              <a:sym typeface="+mn-ea"/>
            </a:endParaRPr>
          </a:p>
        </p:txBody>
      </p:sp>
      <p:sp>
        <p:nvSpPr>
          <p:cNvPr id="1049800"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虚拟现实技术将进一步融入教育，为学生提供沉浸式的学习环境，提高学习效果。</a:t>
            </a:r>
            <a:endParaRPr altLang="en-US" dirty="0" sz="1200" lang="zh-CN" spc="150">
              <a:solidFill>
                <a:schemeClr val="tx1">
                  <a:lumMod val="65000"/>
                  <a:lumOff val="35000"/>
                </a:schemeClr>
              </a:solidFill>
              <a:latin typeface="+mn-ea"/>
              <a:sym typeface="+mn-ea"/>
            </a:endParaRPr>
          </a:p>
        </p:txBody>
      </p:sp>
      <p:sp>
        <p:nvSpPr>
          <p:cNvPr id="1049802"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在线教育将继续发展，打破地域限制，让更多学生接受优质教育资源。</a:t>
            </a:r>
            <a:endParaRPr altLang="en-US" dirty="0" sz="1200" lang="zh-CN" spc="150">
              <a:solidFill>
                <a:schemeClr val="tx1">
                  <a:lumMod val="65000"/>
                  <a:lumOff val="35000"/>
                </a:schemeClr>
              </a:solidFill>
              <a:latin typeface="+mn-ea"/>
              <a:sym typeface="+mn-ea"/>
            </a:endParaRPr>
          </a:p>
        </p:txBody>
      </p:sp>
      <p:sp>
        <p:nvSpPr>
          <p:cNvPr id="1049804"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教育与新媒体的结合将促进学生的媒体素养和信息处理能力得到进一步提升。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38" name="标题 1"/>
          <p:cNvSpPr>
            <a:spLocks noGrp="1"/>
          </p:cNvSpPr>
          <p:nvPr>
            <p:ph type="title"/>
          </p:nvPr>
        </p:nvSpPr>
        <p:spPr/>
        <p:txBody>
          <a:bodyPr/>
          <a:p>
            <a:r>
              <a:rPr altLang="en-US" lang="zh-CN"/>
              <a:t>跨学科整合和多元化教育方法的探索</a:t>
            </a:r>
            <a:endParaRPr altLang="en-US" lang="zh-CN"/>
          </a:p>
        </p:txBody>
      </p:sp>
      <p:sp>
        <p:nvSpPr>
          <p:cNvPr id="1049840"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4"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结合不同学科的知识，将媒体素养教育融入各个学科中，实现跨学科整合。</a:t>
            </a:r>
            <a:endParaRPr altLang="en-US" dirty="0" sz="2000" lang="zh-CN" spc="150">
              <a:solidFill>
                <a:schemeClr val="tx1">
                  <a:lumMod val="85000"/>
                  <a:lumOff val="15000"/>
                </a:schemeClr>
              </a:solidFill>
              <a:latin typeface="+mn-ea"/>
              <a:sym typeface="+mn-ea"/>
            </a:endParaRPr>
          </a:p>
        </p:txBody>
      </p:sp>
      <p:sp>
        <p:nvSpPr>
          <p:cNvPr id="1049846"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8"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0"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探索多元化的教育方法，包括线上线下的混合式学习、项目式学习、协作式学习等，以适应不同学生的学习需求和习惯。</a:t>
            </a:r>
            <a:endParaRPr altLang="en-US" dirty="0" sz="2000" lang="zh-CN" spc="150">
              <a:solidFill>
                <a:schemeClr val="tx1">
                  <a:lumMod val="85000"/>
                  <a:lumOff val="15000"/>
                </a:schemeClr>
              </a:solidFill>
              <a:latin typeface="+mn-ea"/>
              <a:sym typeface="+mn-ea"/>
            </a:endParaRPr>
          </a:p>
        </p:txBody>
      </p:sp>
      <p:sp>
        <p:nvSpPr>
          <p:cNvPr id="1049852"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4"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6"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利用新媒体技术的优势，开发具有互动性和趣味性的教育资源，提高学生的学习兴趣和参与度。</a:t>
            </a:r>
            <a:endParaRPr altLang="en-US" dirty="0" sz="2000" lang="zh-CN" spc="150">
              <a:solidFill>
                <a:schemeClr val="tx1">
                  <a:lumMod val="85000"/>
                  <a:lumOff val="15000"/>
                </a:schemeClr>
              </a:solidFill>
              <a:latin typeface="+mn-ea"/>
              <a:sym typeface="+mn-ea"/>
            </a:endParaRPr>
          </a:p>
        </p:txBody>
      </p:sp>
      <p:sp>
        <p:nvSpPr>
          <p:cNvPr id="1049858"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0"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2"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加强与家庭、社区的合作，共同推进媒体素养教育的普及和提高，形成教育合力。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96" name="标题 1"/>
          <p:cNvSpPr>
            <a:spLocks noGrp="1"/>
          </p:cNvSpPr>
          <p:nvPr>
            <p:ph type="title"/>
          </p:nvPr>
        </p:nvSpPr>
        <p:spPr/>
        <p:txBody>
          <a:bodyPr/>
          <a:p>
            <a:r>
              <a:rPr altLang="en-US" lang="zh-CN"/>
              <a:t>培养具有国际视野和跨文化交流能力的媒体素养人才</a:t>
            </a:r>
            <a:endParaRPr altLang="en-US" lang="zh-CN"/>
          </a:p>
        </p:txBody>
      </p:sp>
      <p:sp>
        <p:nvSpPr>
          <p:cNvPr id="1049898"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培养目标：提高学生的媒体素养水平，使其具备国际视野和跨文化交流能力</a:t>
            </a:r>
            <a:endParaRPr altLang="en-US" dirty="0" sz="1200" lang="zh-CN" spc="150">
              <a:solidFill>
                <a:schemeClr val="tx1">
                  <a:lumMod val="85000"/>
                  <a:lumOff val="15000"/>
                </a:schemeClr>
              </a:solidFill>
              <a:latin typeface="+mn-ea"/>
              <a:sym typeface="+mn-ea"/>
            </a:endParaRPr>
          </a:p>
        </p:txBody>
      </p:sp>
      <p:sp>
        <p:nvSpPr>
          <p:cNvPr id="1049900"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2"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4"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培养方式：加强国际交流与合作，引进国外先进的媒体素养教育理念和资源</a:t>
            </a:r>
            <a:endParaRPr altLang="en-US" dirty="0" sz="1200" lang="zh-CN" spc="150">
              <a:solidFill>
                <a:schemeClr val="tx1">
                  <a:lumMod val="85000"/>
                  <a:lumOff val="15000"/>
                </a:schemeClr>
              </a:solidFill>
              <a:latin typeface="+mn-ea"/>
              <a:sym typeface="+mn-ea"/>
            </a:endParaRPr>
          </a:p>
        </p:txBody>
      </p:sp>
      <p:sp>
        <p:nvSpPr>
          <p:cNvPr id="1049906"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8"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0"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培养内容：拓展学生的知识面，提高其跨文化交流能力，培养其独立思考和批判性思维</a:t>
            </a:r>
            <a:endParaRPr altLang="en-US" dirty="0" sz="1200" lang="zh-CN" spc="150">
              <a:solidFill>
                <a:schemeClr val="tx1">
                  <a:lumMod val="85000"/>
                  <a:lumOff val="15000"/>
                </a:schemeClr>
              </a:solidFill>
              <a:latin typeface="+mn-ea"/>
              <a:sym typeface="+mn-ea"/>
            </a:endParaRPr>
          </a:p>
        </p:txBody>
      </p:sp>
      <p:sp>
        <p:nvSpPr>
          <p:cNvPr id="1049912"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4"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6"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培养途径：利用新媒体平台和数字化技术，创新教学方式和手段，提高学生的参与度和实效性</a:t>
            </a:r>
            <a:endParaRPr altLang="en-US" dirty="0" sz="1200" lang="zh-CN" spc="150">
              <a:solidFill>
                <a:schemeClr val="tx1">
                  <a:lumMod val="85000"/>
                  <a:lumOff val="15000"/>
                </a:schemeClr>
              </a:solidFill>
              <a:latin typeface="+mn-ea"/>
              <a:sym typeface="+mn-ea"/>
            </a:endParaRPr>
          </a:p>
        </p:txBody>
      </p:sp>
      <p:sp>
        <p:nvSpPr>
          <p:cNvPr id="1049918"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0"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54" name="标题 1"/>
          <p:cNvSpPr>
            <a:spLocks noGrp="1"/>
          </p:cNvSpPr>
          <p:nvPr>
            <p:ph type="title"/>
          </p:nvPr>
        </p:nvSpPr>
        <p:spPr/>
        <p:txBody>
          <a:bodyPr/>
          <a:p>
            <a:r>
              <a:rPr altLang="en-US" lang="zh-CN"/>
              <a:t>社会各界共同参与和支持媒体素养教育的发展</a:t>
            </a:r>
            <a:endParaRPr altLang="en-US" lang="zh-CN"/>
          </a:p>
        </p:txBody>
      </p:sp>
      <p:sp>
        <p:nvSpPr>
          <p:cNvPr id="1049956" name="正文"/>
          <p:cNvSpPr txBox="1"/>
          <p:nvPr>
            <p:custDataLst>
              <p:tags r:id="rId1"/>
            </p:custDataLst>
          </p:nvPr>
        </p:nvSpPr>
        <p:spPr>
          <a:xfrm>
            <a:off x="27260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政府出台相关政策，鼓励和支持媒体素养教育的发展</a:t>
            </a:r>
            <a:endParaRPr altLang="en-US" dirty="0" sz="1200" lang="zh-CN" spc="150">
              <a:solidFill>
                <a:schemeClr val="tx1">
                  <a:lumMod val="65000"/>
                  <a:lumOff val="35000"/>
                </a:schemeClr>
              </a:solidFill>
              <a:latin typeface="+mn-ea"/>
              <a:sym typeface="+mn-ea"/>
            </a:endParaRPr>
          </a:p>
        </p:txBody>
      </p:sp>
      <p:sp>
        <p:nvSpPr>
          <p:cNvPr id="1049958" name="正文"/>
          <p:cNvSpPr txBox="1"/>
          <p:nvPr>
            <p:custDataLst>
              <p:tags r:id="rId2"/>
            </p:custDataLst>
          </p:nvPr>
        </p:nvSpPr>
        <p:spPr>
          <a:xfrm>
            <a:off x="27260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企业和机构提供资金和技术支持，推动媒体素养教育的普及和提高</a:t>
            </a:r>
            <a:endParaRPr altLang="en-US" dirty="0" sz="1200" lang="zh-CN" spc="150">
              <a:solidFill>
                <a:schemeClr val="tx1">
                  <a:lumMod val="65000"/>
                  <a:lumOff val="35000"/>
                </a:schemeClr>
              </a:solidFill>
              <a:latin typeface="+mn-ea"/>
              <a:sym typeface="+mn-ea"/>
            </a:endParaRPr>
          </a:p>
        </p:txBody>
      </p:sp>
      <p:sp>
        <p:nvSpPr>
          <p:cNvPr id="1049960" name="正文"/>
          <p:cNvSpPr txBox="1"/>
          <p:nvPr>
            <p:custDataLst>
              <p:tags r:id="rId3"/>
            </p:custDataLst>
          </p:nvPr>
        </p:nvSpPr>
        <p:spPr>
          <a:xfrm>
            <a:off x="27260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媒体行业加强自律，提高媒体工作者的媒体素养水平，为青少年提供优质的媒体内容</a:t>
            </a:r>
            <a:endParaRPr altLang="en-US" dirty="0" sz="1200" lang="zh-CN" spc="150">
              <a:solidFill>
                <a:schemeClr val="tx1">
                  <a:lumMod val="65000"/>
                  <a:lumOff val="35000"/>
                </a:schemeClr>
              </a:solidFill>
              <a:latin typeface="+mn-ea"/>
              <a:sym typeface="+mn-ea"/>
            </a:endParaRPr>
          </a:p>
        </p:txBody>
      </p:sp>
      <p:sp>
        <p:nvSpPr>
          <p:cNvPr id="1049962" name="正文"/>
          <p:cNvSpPr txBox="1"/>
          <p:nvPr>
            <p:custDataLst>
              <p:tags r:id="rId4"/>
            </p:custDataLst>
          </p:nvPr>
        </p:nvSpPr>
        <p:spPr>
          <a:xfrm>
            <a:off x="27260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家庭、学校和社会共同参与，形成良好的媒体素养教育氛围，提高青少年的媒体素养水平</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96"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49998"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1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1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2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2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3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3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4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4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5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5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SLIDE_ID" val="custom20230995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1.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1"/>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1_1"/>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2"/>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1"/>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2_1"/>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2"/>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1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5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51.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98.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82.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317.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2024-01-05T12:29:56Z</dcterms:created>
  <dcterms:modified xsi:type="dcterms:W3CDTF">2024-01-05T12:29:56Z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13b5b917c8da421fa8b2aaa6f14a7db6_21</vt:lpwstr>
  </property>
</Properties>
</file>