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13"/>
  </p:handoutMasterIdLst>
  <p:sldIdLst>
    <p:sldId id="1053" r:id="rId3"/>
    <p:sldId id="1104" r:id="rId5"/>
    <p:sldId id="1142" r:id="rId6"/>
    <p:sldId id="1061" r:id="rId7"/>
    <p:sldId id="1140" r:id="rId8"/>
    <p:sldId id="1139" r:id="rId9"/>
    <p:sldId id="1138" r:id="rId10"/>
    <p:sldId id="1131" r:id="rId11"/>
    <p:sldId id="1130" r:id="rId12"/>
  </p:sldIdLst>
  <p:sldSz cx="9144000" cy="5143500" type="screen16x9"/>
  <p:notesSz cx="6858000" cy="9144000"/>
  <p:custDataLst>
    <p:tags r:id="rId17"/>
  </p:custDataLst>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2" userDrawn="1">
          <p15:clr>
            <a:srgbClr val="A4A3A4"/>
          </p15:clr>
        </p15:guide>
        <p15:guide id="2" pos="3840" userDrawn="1">
          <p15:clr>
            <a:srgbClr val="A4A3A4"/>
          </p15:clr>
        </p15:guide>
        <p15:guide id="3" pos="528" userDrawn="1">
          <p15:clr>
            <a:srgbClr val="A4A3A4"/>
          </p15:clr>
        </p15:guide>
        <p15:guide id="4" pos="7152" userDrawn="1">
          <p15:clr>
            <a:srgbClr val="A4A3A4"/>
          </p15:clr>
        </p15:guide>
        <p15:guide id="5" orient="horz" pos="1620" userDrawn="1">
          <p15:clr>
            <a:srgbClr val="A4A3A4"/>
          </p15:clr>
        </p15:guide>
        <p15:guide id="6" pos="2885" userDrawn="1">
          <p15:clr>
            <a:srgbClr val="A4A3A4"/>
          </p15:clr>
        </p15:guide>
        <p15:guide id="7" pos="396" userDrawn="1">
          <p15:clr>
            <a:srgbClr val="A4A3A4"/>
          </p15:clr>
        </p15:guide>
        <p15:guide id="8" pos="53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7A71"/>
    <a:srgbClr val="788BA9"/>
    <a:srgbClr val="111217"/>
    <a:srgbClr val="B7B5BD"/>
    <a:srgbClr val="B1AEB5"/>
    <a:srgbClr val="93929C"/>
    <a:srgbClr val="A6A5AD"/>
    <a:srgbClr val="F9F8FA"/>
    <a:srgbClr val="A18A7F"/>
    <a:srgbClr val="C3C2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76" autoAdjust="0"/>
    <p:restoredTop sz="94434" autoAdjust="0"/>
  </p:normalViewPr>
  <p:slideViewPr>
    <p:cSldViewPr snapToGrid="0" showGuides="1">
      <p:cViewPr varScale="1">
        <p:scale>
          <a:sx n="76" d="100"/>
          <a:sy n="76" d="100"/>
        </p:scale>
        <p:origin x="-102" y="-1608"/>
      </p:cViewPr>
      <p:guideLst>
        <p:guide orient="horz" pos="2182"/>
        <p:guide pos="3840"/>
        <p:guide pos="528"/>
        <p:guide pos="7152"/>
        <p:guide orient="horz" pos="1620"/>
        <p:guide pos="2885"/>
        <p:guide pos="396"/>
        <p:guide pos="5364"/>
      </p:guideLst>
    </p:cSldViewPr>
  </p:slideViewPr>
  <p:notesTextViewPr>
    <p:cViewPr>
      <p:scale>
        <a:sx n="1" d="1"/>
        <a:sy n="1" d="1"/>
      </p:scale>
      <p:origin x="0" y="0"/>
    </p:cViewPr>
  </p:notesTextViewPr>
  <p:sorterViewPr>
    <p:cViewPr>
      <p:scale>
        <a:sx n="186" d="100"/>
        <a:sy n="186" d="100"/>
      </p:scale>
      <p:origin x="0" y="0"/>
    </p:cViewPr>
  </p:sorterViewPr>
  <p:notesViewPr>
    <p:cSldViewPr snapToGrid="0">
      <p:cViewPr varScale="1">
        <p:scale>
          <a:sx n="57" d="100"/>
          <a:sy n="57" d="100"/>
        </p:scale>
        <p:origin x="2808" y="42"/>
      </p:cViewPr>
      <p:guideLst/>
    </p:cSldViewPr>
  </p:notesViewPr>
  <p:gridSpacing cx="457200" cy="457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handoutMaster" Target="handoutMasters/handoutMaster1.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52253F-1DC1-44AB-85F9-14DB9D873A39}" type="datetimeFigureOut">
              <a:rPr lang="en-US" smtClean="0"/>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F8A4E4-7001-4196-8720-A0FCB0AEBF4A}"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64D076-05C0-4F10-BAEB-F2DA581BE89B}"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E7B7F8-81FA-46DC-8926-8D6B124E54D6}"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470"/>
            <a:ext cx="3276600" cy="2312673"/>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81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088"/>
            <a:ext cx="3383973" cy="323835"/>
          </a:xfrm>
          <a:prstGeom prst="rect">
            <a:avLst/>
          </a:prstGeom>
        </p:spPr>
        <p:txBody>
          <a:bodyPr vert="horz" lIns="0" tIns="40504" rIns="0" bIns="40504" anchor="ctr"/>
          <a:lstStyle>
            <a:lvl1pPr marL="0" indent="0" algn="ctr">
              <a:lnSpc>
                <a:spcPct val="100000"/>
              </a:lnSpc>
              <a:spcBef>
                <a:spcPts val="0"/>
              </a:spcBef>
              <a:buNone/>
              <a:defRPr sz="315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8938"/>
            <a:ext cx="3383973" cy="171338"/>
          </a:xfrm>
          <a:prstGeom prst="rect">
            <a:avLst/>
          </a:prstGeom>
        </p:spPr>
        <p:txBody>
          <a:bodyPr vert="horz" lIns="0" tIns="40504" rIns="0" bIns="40504" anchor="ctr"/>
          <a:lstStyle>
            <a:lvl1pPr marL="0" indent="0" algn="ctr">
              <a:lnSpc>
                <a:spcPct val="100000"/>
              </a:lnSpc>
              <a:spcBef>
                <a:spcPts val="0"/>
              </a:spcBef>
              <a:spcAft>
                <a:spcPts val="0"/>
              </a:spcAft>
              <a:buNone/>
              <a:defRPr sz="135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3369"/>
            <a:ext cx="3366029" cy="1152651"/>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image" Target="../media/image1.jpeg"/><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矩形 3"/>
          <p:cNvSpPr/>
          <p:nvPr userDrawn="1"/>
        </p:nvSpPr>
        <p:spPr>
          <a:xfrm>
            <a:off x="6997469" y="4887292"/>
            <a:ext cx="775136" cy="246221"/>
          </a:xfrm>
          <a:prstGeom prst="rect">
            <a:avLst/>
          </a:prstGeom>
        </p:spPr>
        <p:txBody>
          <a:bodyPr wrap="square">
            <a:spAutoFit/>
          </a:bodyPr>
          <a:lstStyle/>
          <a:p>
            <a:pPr defTabSz="914400"/>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pPr defTabSz="914400"/>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pPr defTabSz="914400"/>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pPr defTabSz="914400"/>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pic>
        <p:nvPicPr>
          <p:cNvPr id="2" name="图片 1"/>
          <p:cNvPicPr>
            <a:picLocks noChangeAspect="1"/>
          </p:cNvPicPr>
          <p:nvPr userDrawn="1"/>
        </p:nvPicPr>
        <p:blipFill rotWithShape="1">
          <a:blip r:embed="rId24" cstate="screen"/>
          <a:srcRect/>
          <a:stretch>
            <a:fillRect/>
          </a:stretch>
        </p:blipFill>
        <p:spPr>
          <a:xfrm>
            <a:off x="0" y="0"/>
            <a:ext cx="9139939"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6.xml"/><Relationship Id="rId2" Type="http://schemas.openxmlformats.org/officeDocument/2006/relationships/image" Target="../media/image2.jpeg"/><Relationship Id="rId1" Type="http://schemas.openxmlformats.org/officeDocument/2006/relationships/hyperlink" Target="http://www.1ppt.com/" TargetMode="External"/></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7" Type="http://schemas.openxmlformats.org/officeDocument/2006/relationships/notesSlide" Target="../notesSlides/notesSlide2.xml"/><Relationship Id="rId26" Type="http://schemas.openxmlformats.org/officeDocument/2006/relationships/slideLayout" Target="../slideLayouts/slideLayout22.xml"/><Relationship Id="rId25" Type="http://schemas.openxmlformats.org/officeDocument/2006/relationships/tags" Target="../tags/tag24.xml"/><Relationship Id="rId24" Type="http://schemas.openxmlformats.org/officeDocument/2006/relationships/tags" Target="../tags/tag23.xml"/><Relationship Id="rId23" Type="http://schemas.openxmlformats.org/officeDocument/2006/relationships/tags" Target="../tags/tag22.xml"/><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6.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9" Type="http://schemas.openxmlformats.org/officeDocument/2006/relationships/tags" Target="../tags/tag33.xml"/><Relationship Id="rId8" Type="http://schemas.openxmlformats.org/officeDocument/2006/relationships/tags" Target="../tags/tag32.xml"/><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tags" Target="../tags/tag26.xml"/><Relationship Id="rId14" Type="http://schemas.openxmlformats.org/officeDocument/2006/relationships/notesSlide" Target="../notesSlides/notesSlide6.xml"/><Relationship Id="rId13" Type="http://schemas.openxmlformats.org/officeDocument/2006/relationships/slideLayout" Target="../slideLayouts/slideLayout6.xml"/><Relationship Id="rId12" Type="http://schemas.openxmlformats.org/officeDocument/2006/relationships/tags" Target="../tags/tag36.xml"/><Relationship Id="rId11" Type="http://schemas.openxmlformats.org/officeDocument/2006/relationships/tags" Target="../tags/tag35.xml"/><Relationship Id="rId10" Type="http://schemas.openxmlformats.org/officeDocument/2006/relationships/tags" Target="../tags/tag34.xml"/><Relationship Id="rId1" Type="http://schemas.openxmlformats.org/officeDocument/2006/relationships/tags" Target="../tags/tag25.xml"/></Relationships>
</file>

<file path=ppt/slides/_rels/slide7.xml.rels><?xml version="1.0" encoding="UTF-8" standalone="yes"?>
<Relationships xmlns="http://schemas.openxmlformats.org/package/2006/relationships"><Relationship Id="rId9" Type="http://schemas.openxmlformats.org/officeDocument/2006/relationships/tags" Target="../tags/tag45.xml"/><Relationship Id="rId8" Type="http://schemas.openxmlformats.org/officeDocument/2006/relationships/tags" Target="../tags/tag44.xml"/><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0" Type="http://schemas.openxmlformats.org/officeDocument/2006/relationships/notesSlide" Target="../notesSlides/notesSlide7.xml"/><Relationship Id="rId2" Type="http://schemas.openxmlformats.org/officeDocument/2006/relationships/tags" Target="../tags/tag38.xml"/><Relationship Id="rId19" Type="http://schemas.openxmlformats.org/officeDocument/2006/relationships/slideLayout" Target="../slideLayouts/slideLayout6.xml"/><Relationship Id="rId18" Type="http://schemas.openxmlformats.org/officeDocument/2006/relationships/image" Target="../media/image9.jpeg"/><Relationship Id="rId17" Type="http://schemas.openxmlformats.org/officeDocument/2006/relationships/image" Target="../media/image8.jpeg"/><Relationship Id="rId16" Type="http://schemas.openxmlformats.org/officeDocument/2006/relationships/tags" Target="../tags/tag52.xml"/><Relationship Id="rId15" Type="http://schemas.openxmlformats.org/officeDocument/2006/relationships/tags" Target="../tags/tag51.xml"/><Relationship Id="rId14" Type="http://schemas.openxmlformats.org/officeDocument/2006/relationships/tags" Target="../tags/tag50.xml"/><Relationship Id="rId13" Type="http://schemas.openxmlformats.org/officeDocument/2006/relationships/tags" Target="../tags/tag49.xml"/><Relationship Id="rId12" Type="http://schemas.openxmlformats.org/officeDocument/2006/relationships/tags" Target="../tags/tag48.xml"/><Relationship Id="rId11" Type="http://schemas.openxmlformats.org/officeDocument/2006/relationships/tags" Target="../tags/tag47.xml"/><Relationship Id="rId10" Type="http://schemas.openxmlformats.org/officeDocument/2006/relationships/tags" Target="../tags/tag46.xml"/><Relationship Id="rId1" Type="http://schemas.openxmlformats.org/officeDocument/2006/relationships/tags" Target="../tags/tag37.xml"/></Relationships>
</file>

<file path=ppt/slides/_rels/slide8.xml.rels><?xml version="1.0" encoding="UTF-8" standalone="yes"?>
<Relationships xmlns="http://schemas.openxmlformats.org/package/2006/relationships"><Relationship Id="rId9" Type="http://schemas.openxmlformats.org/officeDocument/2006/relationships/tags" Target="../tags/tag61.xml"/><Relationship Id="rId8" Type="http://schemas.openxmlformats.org/officeDocument/2006/relationships/tags" Target="../tags/tag60.xml"/><Relationship Id="rId7" Type="http://schemas.openxmlformats.org/officeDocument/2006/relationships/tags" Target="../tags/tag59.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1" Type="http://schemas.openxmlformats.org/officeDocument/2006/relationships/notesSlide" Target="../notesSlides/notesSlide8.xml"/><Relationship Id="rId10" Type="http://schemas.openxmlformats.org/officeDocument/2006/relationships/slideLayout" Target="../slideLayouts/slideLayout6.xml"/><Relationship Id="rId1" Type="http://schemas.openxmlformats.org/officeDocument/2006/relationships/tags" Target="../tags/tag5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hlinkClick r:id="rId1"/>
          </p:cNvPr>
          <p:cNvPicPr>
            <a:picLocks noChangeAspect="1"/>
          </p:cNvPicPr>
          <p:nvPr/>
        </p:nvPicPr>
        <p:blipFill>
          <a:blip r:embed="rId2" cstate="screen"/>
          <a:stretch>
            <a:fillRect/>
          </a:stretch>
        </p:blipFill>
        <p:spPr>
          <a:xfrm>
            <a:off x="9140" y="0"/>
            <a:ext cx="9135879" cy="5143500"/>
          </a:xfrm>
          <a:prstGeom prst="rect">
            <a:avLst/>
          </a:prstGeom>
        </p:spPr>
      </p:pic>
      <p:sp>
        <p:nvSpPr>
          <p:cNvPr id="15" name="TextBox 28"/>
          <p:cNvSpPr txBox="1"/>
          <p:nvPr/>
        </p:nvSpPr>
        <p:spPr>
          <a:xfrm>
            <a:off x="7011978" y="425280"/>
            <a:ext cx="1554480" cy="798830"/>
          </a:xfrm>
          <a:prstGeom prst="rect">
            <a:avLst/>
          </a:prstGeom>
          <a:noFill/>
        </p:spPr>
        <p:txBody>
          <a:bodyPr wrap="none" rtlCol="0">
            <a:spAutoFit/>
          </a:bodyPr>
          <a:lstStyle/>
          <a:p>
            <a:r>
              <a:rPr lang="en-US" altLang="zh-CN" sz="4600" dirty="0" smtClean="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2024</a:t>
            </a:r>
            <a:endParaRPr lang="zh-CN" altLang="en-US" sz="46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16" name="_3"/>
          <p:cNvSpPr/>
          <p:nvPr/>
        </p:nvSpPr>
        <p:spPr>
          <a:xfrm>
            <a:off x="2932301" y="2106329"/>
            <a:ext cx="6101080" cy="675640"/>
          </a:xfrm>
          <a:prstGeom prst="rect">
            <a:avLst/>
          </a:prstGeom>
          <a:effectLst/>
        </p:spPr>
        <p:txBody>
          <a:bodyPr wrap="none">
            <a:spAutoFit/>
          </a:bodyPr>
          <a:lstStyle/>
          <a:p>
            <a:pPr algn="l"/>
            <a:r>
              <a:rPr lang="zh-CN" altLang="en-US" sz="38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GLD1500/7.5/B称重给料机</a:t>
            </a:r>
            <a:endParaRPr lang="zh-CN" altLang="en-US" sz="38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18" name="TextBox 35"/>
          <p:cNvSpPr txBox="1"/>
          <p:nvPr/>
        </p:nvSpPr>
        <p:spPr>
          <a:xfrm>
            <a:off x="4041402" y="3850100"/>
            <a:ext cx="1290320" cy="245110"/>
          </a:xfrm>
          <a:prstGeom prst="rect">
            <a:avLst/>
          </a:prstGeom>
          <a:noFill/>
        </p:spPr>
        <p:txBody>
          <a:bodyPr wrap="none" rtlCol="0">
            <a:spAutoFit/>
          </a:bodyPr>
          <a:lstStyle/>
          <a:p>
            <a:r>
              <a:rPr lang="zh-CN" altLang="en-US" sz="1000" dirty="0">
                <a:solidFill>
                  <a:schemeClr val="tx2"/>
                </a:solidFill>
                <a:latin typeface="微软雅黑" panose="020B0503020204020204" pitchFamily="34" charset="-122"/>
                <a:ea typeface="微软雅黑" panose="020B0503020204020204" pitchFamily="34" charset="-122"/>
              </a:rPr>
              <a:t>汇报人：</a:t>
            </a:r>
            <a:r>
              <a:rPr lang="en-US" altLang="zh-CN" sz="800" dirty="0">
                <a:solidFill>
                  <a:schemeClr val="tx2"/>
                </a:solidFill>
                <a:latin typeface="微软雅黑" panose="020B0503020204020204" pitchFamily="34" charset="-122"/>
                <a:ea typeface="微软雅黑" panose="020B0503020204020204" pitchFamily="34" charset="-122"/>
              </a:rPr>
              <a:t>kuangan001</a:t>
            </a:r>
            <a:endParaRPr lang="en-US" altLang="zh-CN" sz="8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14:presetBounceEnd="38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38000">
                                          <p:cBhvr additive="base">
                                            <p:cTn id="7" dur="500" fill="hold"/>
                                            <p:tgtEl>
                                              <p:spTgt spid="15"/>
                                            </p:tgtEl>
                                            <p:attrNameLst>
                                              <p:attrName>ppt_x</p:attrName>
                                            </p:attrNameLst>
                                          </p:cBhvr>
                                          <p:tavLst>
                                            <p:tav tm="0">
                                              <p:val>
                                                <p:strVal val="1+#ppt_w/2"/>
                                              </p:val>
                                            </p:tav>
                                            <p:tav tm="100000">
                                              <p:val>
                                                <p:strVal val="#ppt_x"/>
                                              </p:val>
                                            </p:tav>
                                          </p:tavLst>
                                        </p:anim>
                                        <p:anim calcmode="lin" valueType="num" p14:bounceEnd="38000">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14:presetBounceEnd="38000">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14:bounceEnd="38000">
                                          <p:cBhvr additive="base">
                                            <p:cTn id="13" dur="500" fill="hold"/>
                                            <p:tgtEl>
                                              <p:spTgt spid="16"/>
                                            </p:tgtEl>
                                            <p:attrNameLst>
                                              <p:attrName>ppt_x</p:attrName>
                                            </p:attrNameLst>
                                          </p:cBhvr>
                                          <p:tavLst>
                                            <p:tav tm="0">
                                              <p:val>
                                                <p:strVal val="1+#ppt_w/2"/>
                                              </p:val>
                                            </p:tav>
                                            <p:tav tm="100000">
                                              <p:val>
                                                <p:strVal val="#ppt_x"/>
                                              </p:val>
                                            </p:tav>
                                          </p:tavLst>
                                        </p:anim>
                                        <p:anim calcmode="lin" valueType="num" p14:bounceEnd="38000">
                                          <p:cBhvr additive="base">
                                            <p:cTn id="14" dur="500" fill="hold"/>
                                            <p:tgtEl>
                                              <p:spTgt spid="16"/>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4" fill="hold" grpId="0" nodeType="afterEffect" p14:presetBounceEnd="48000">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14:bounceEnd="48000">
                                          <p:cBhvr additive="base">
                                            <p:cTn id="18" dur="500" fill="hold"/>
                                            <p:tgtEl>
                                              <p:spTgt spid="18"/>
                                            </p:tgtEl>
                                            <p:attrNameLst>
                                              <p:attrName>ppt_x</p:attrName>
                                            </p:attrNameLst>
                                          </p:cBhvr>
                                          <p:tavLst>
                                            <p:tav tm="0">
                                              <p:val>
                                                <p:strVal val="#ppt_x"/>
                                              </p:val>
                                            </p:tav>
                                            <p:tav tm="100000">
                                              <p:val>
                                                <p:strVal val="#ppt_x"/>
                                              </p:val>
                                            </p:tav>
                                          </p:tavLst>
                                        </p:anim>
                                        <p:anim calcmode="lin" valueType="num" p14:bounceEnd="48000">
                                          <p:cBhvr additive="base">
                                            <p:cTn id="1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ldLvl="0" animBg="1"/>
          <p:bldP spid="18"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1+#ppt_w/2"/>
                                              </p:val>
                                            </p:tav>
                                            <p:tav tm="100000">
                                              <p:val>
                                                <p:strVal val="#ppt_x"/>
                                              </p:val>
                                            </p:tav>
                                          </p:tavLst>
                                        </p:anim>
                                        <p:anim calcmode="lin" valueType="num">
                                          <p:cBhvr additive="base">
                                            <p:cTn id="14" dur="500" fill="hold"/>
                                            <p:tgtEl>
                                              <p:spTgt spid="16"/>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ppt_x"/>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ldLvl="0" animBg="1"/>
          <p:bldP spid="1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图片 58"/>
          <p:cNvPicPr>
            <a:picLocks noChangeAspect="1"/>
          </p:cNvPicPr>
          <p:nvPr/>
        </p:nvPicPr>
        <p:blipFill rotWithShape="1">
          <a:blip r:embed="rId1" cstate="screen"/>
          <a:srcRect/>
          <a:stretch>
            <a:fillRect/>
          </a:stretch>
        </p:blipFill>
        <p:spPr>
          <a:xfrm flipH="1">
            <a:off x="0" y="0"/>
            <a:ext cx="9144000" cy="5143500"/>
          </a:xfrm>
          <a:prstGeom prst="rect">
            <a:avLst/>
          </a:prstGeom>
        </p:spPr>
      </p:pic>
      <p:sp>
        <p:nvSpPr>
          <p:cNvPr id="60" name="Title 2"/>
          <p:cNvSpPr txBox="1"/>
          <p:nvPr/>
        </p:nvSpPr>
        <p:spPr>
          <a:xfrm>
            <a:off x="3167410" y="909311"/>
            <a:ext cx="2727868" cy="457049"/>
          </a:xfrm>
          <a:prstGeom prst="rect">
            <a:avLst/>
          </a:prstGeom>
        </p:spPr>
        <p:txBody>
          <a:bodyPr vert="horz" lIns="91440" tIns="45720" rIns="91440" bIns="45720" rtlCol="0" anchor="ctr">
            <a:normAutofit fontScale="92500" lnSpcReduction="10000"/>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dirty="0">
                <a:solidFill>
                  <a:schemeClr val="tx2"/>
                </a:solidFill>
              </a:rPr>
              <a:t>目录 </a:t>
            </a:r>
            <a:r>
              <a:rPr lang="en-US" altLang="zh-CN" dirty="0">
                <a:solidFill>
                  <a:schemeClr val="tx2"/>
                </a:solidFill>
              </a:rPr>
              <a:t>CONTENTS</a:t>
            </a:r>
            <a:endParaRPr lang="en-US" dirty="0">
              <a:solidFill>
                <a:schemeClr val="tx2"/>
              </a:solidFill>
            </a:endParaRPr>
          </a:p>
        </p:txBody>
      </p:sp>
      <p:sp>
        <p:nvSpPr>
          <p:cNvPr id="61" name="矩形 60"/>
          <p:cNvSpPr/>
          <p:nvPr>
            <p:custDataLst>
              <p:tags r:id="rId2"/>
            </p:custDataLst>
          </p:nvPr>
        </p:nvSpPr>
        <p:spPr>
          <a:xfrm rot="2713401">
            <a:off x="1215499" y="2194895"/>
            <a:ext cx="272258" cy="2669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62" name="矩形 61"/>
          <p:cNvSpPr/>
          <p:nvPr>
            <p:custDataLst>
              <p:tags r:id="rId3"/>
            </p:custDataLst>
          </p:nvPr>
        </p:nvSpPr>
        <p:spPr>
          <a:xfrm rot="2713401">
            <a:off x="909680" y="1986949"/>
            <a:ext cx="446946" cy="4381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63" name="文本框 62"/>
          <p:cNvSpPr txBox="1"/>
          <p:nvPr>
            <p:custDataLst>
              <p:tags r:id="rId4"/>
            </p:custDataLst>
          </p:nvPr>
        </p:nvSpPr>
        <p:spPr>
          <a:xfrm>
            <a:off x="1013408" y="2065391"/>
            <a:ext cx="290464" cy="307777"/>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4" name="文本框 63"/>
          <p:cNvSpPr txBox="1"/>
          <p:nvPr>
            <p:custDataLst>
              <p:tags r:id="rId5"/>
            </p:custDataLst>
          </p:nvPr>
        </p:nvSpPr>
        <p:spPr>
          <a:xfrm>
            <a:off x="1423502" y="1871500"/>
            <a:ext cx="3082290" cy="337185"/>
          </a:xfrm>
          <a:prstGeom prst="rect">
            <a:avLst/>
          </a:prstGeom>
          <a:noFill/>
        </p:spPr>
        <p:txBody>
          <a:bodyPr wrap="none" rtlCol="0">
            <a:spAutoFit/>
          </a:bodyPr>
          <a:lstStyle/>
          <a:p>
            <a:pPr algn="l"/>
            <a:r>
              <a:rPr lang="zh-CN" altLang="en-US" sz="1600" dirty="0">
                <a:solidFill>
                  <a:schemeClr val="tx2"/>
                </a:solidFill>
                <a:latin typeface="微软雅黑" panose="020B0503020204020204" pitchFamily="34" charset="-122"/>
                <a:ea typeface="微软雅黑" panose="020B0503020204020204" pitchFamily="34" charset="-122"/>
              </a:rPr>
              <a:t>GLD1500/7.5/B称重给料机简介</a:t>
            </a: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65" name="文本框 64"/>
          <p:cNvSpPr txBox="1"/>
          <p:nvPr>
            <p:custDataLst>
              <p:tags r:id="rId6"/>
            </p:custDataLst>
          </p:nvPr>
        </p:nvSpPr>
        <p:spPr>
          <a:xfrm>
            <a:off x="1542248" y="2234051"/>
            <a:ext cx="2941262" cy="334835"/>
          </a:xfrm>
          <a:prstGeom prst="rect">
            <a:avLst/>
          </a:prstGeom>
          <a:noFill/>
        </p:spPr>
        <p:txBody>
          <a:bodyPr wrap="square" rtlCol="0">
            <a:spAutoFit/>
          </a:bodyPr>
          <a:lstStyle/>
          <a:p>
            <a:pPr algn="just"/>
            <a:r>
              <a:rPr lang="en-US" altLang="zh-CN" sz="790" dirty="0">
                <a:solidFill>
                  <a:schemeClr val="tx2">
                    <a:lumMod val="50000"/>
                    <a:lumOff val="50000"/>
                  </a:schemeClr>
                </a:solidFill>
                <a:latin typeface="微软雅黑" panose="020B0503020204020204" pitchFamily="34" charset="-122"/>
                <a:ea typeface="微软雅黑" panose="020B0503020204020204" pitchFamily="34" charset="-122"/>
              </a:rPr>
              <a:t>Report, is to a certain period of time have done work, a comprehensive system of general</a:t>
            </a:r>
            <a:endParaRPr lang="zh-CN" altLang="en-US" sz="790" dirty="0">
              <a:solidFill>
                <a:schemeClr val="tx2">
                  <a:lumMod val="50000"/>
                  <a:lumOff val="50000"/>
                </a:schemeClr>
              </a:solidFill>
              <a:latin typeface="微软雅黑" panose="020B0503020204020204" pitchFamily="34" charset="-122"/>
              <a:ea typeface="微软雅黑" panose="020B0503020204020204" pitchFamily="34" charset="-122"/>
            </a:endParaRPr>
          </a:p>
        </p:txBody>
      </p:sp>
      <p:cxnSp>
        <p:nvCxnSpPr>
          <p:cNvPr id="66" name="直接连接符 65"/>
          <p:cNvCxnSpPr/>
          <p:nvPr>
            <p:custDataLst>
              <p:tags r:id="rId7"/>
            </p:custDataLst>
          </p:nvPr>
        </p:nvCxnSpPr>
        <p:spPr>
          <a:xfrm>
            <a:off x="1542247" y="2206040"/>
            <a:ext cx="283802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7" name="矩形 66"/>
          <p:cNvSpPr/>
          <p:nvPr>
            <p:custDataLst>
              <p:tags r:id="rId8"/>
            </p:custDataLst>
          </p:nvPr>
        </p:nvSpPr>
        <p:spPr>
          <a:xfrm rot="2713401">
            <a:off x="5160693" y="2204985"/>
            <a:ext cx="272258" cy="2669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8" name="矩形 67"/>
          <p:cNvSpPr/>
          <p:nvPr>
            <p:custDataLst>
              <p:tags r:id="rId9"/>
            </p:custDataLst>
          </p:nvPr>
        </p:nvSpPr>
        <p:spPr>
          <a:xfrm rot="2713401">
            <a:off x="4854873" y="1997039"/>
            <a:ext cx="446946" cy="4381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69" name="文本框 68"/>
          <p:cNvSpPr txBox="1"/>
          <p:nvPr>
            <p:custDataLst>
              <p:tags r:id="rId10"/>
            </p:custDataLst>
          </p:nvPr>
        </p:nvSpPr>
        <p:spPr>
          <a:xfrm>
            <a:off x="4958602" y="2075481"/>
            <a:ext cx="290464" cy="307777"/>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0" name="文本框 69"/>
          <p:cNvSpPr txBox="1"/>
          <p:nvPr>
            <p:custDataLst>
              <p:tags r:id="rId11"/>
            </p:custDataLst>
          </p:nvPr>
        </p:nvSpPr>
        <p:spPr>
          <a:xfrm>
            <a:off x="5333771" y="1881590"/>
            <a:ext cx="3488690" cy="337185"/>
          </a:xfrm>
          <a:prstGeom prst="rect">
            <a:avLst/>
          </a:prstGeom>
          <a:noFill/>
        </p:spPr>
        <p:txBody>
          <a:bodyPr wrap="none" rtlCol="0">
            <a:spAutoFit/>
          </a:bodyPr>
          <a:lstStyle/>
          <a:p>
            <a:pPr algn="l"/>
            <a:r>
              <a:rPr lang="zh-CN" altLang="en-US" sz="1600" dirty="0">
                <a:solidFill>
                  <a:schemeClr val="tx2"/>
                </a:solidFill>
                <a:latin typeface="微软雅黑" panose="020B0503020204020204" pitchFamily="34" charset="-122"/>
                <a:ea typeface="微软雅黑" panose="020B0503020204020204" pitchFamily="34" charset="-122"/>
              </a:rPr>
              <a:t>GLD1500/7.5/B称重给料机主要特点</a:t>
            </a: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71" name="文本框 70"/>
          <p:cNvSpPr txBox="1"/>
          <p:nvPr>
            <p:custDataLst>
              <p:tags r:id="rId12"/>
            </p:custDataLst>
          </p:nvPr>
        </p:nvSpPr>
        <p:spPr>
          <a:xfrm>
            <a:off x="5487442" y="2244140"/>
            <a:ext cx="2941262" cy="334835"/>
          </a:xfrm>
          <a:prstGeom prst="rect">
            <a:avLst/>
          </a:prstGeom>
          <a:noFill/>
        </p:spPr>
        <p:txBody>
          <a:bodyPr wrap="square" rtlCol="0">
            <a:spAutoFit/>
          </a:bodyPr>
          <a:lstStyle/>
          <a:p>
            <a:pPr algn="just"/>
            <a:r>
              <a:rPr lang="en-US" altLang="zh-CN" sz="790" dirty="0">
                <a:solidFill>
                  <a:schemeClr val="tx2">
                    <a:lumMod val="50000"/>
                    <a:lumOff val="50000"/>
                  </a:schemeClr>
                </a:solidFill>
                <a:latin typeface="微软雅黑" panose="020B0503020204020204" pitchFamily="34" charset="-122"/>
                <a:ea typeface="微软雅黑" panose="020B0503020204020204" pitchFamily="34" charset="-122"/>
              </a:rPr>
              <a:t>Report, is to a certain period of time have done work, a comprehensive system of general</a:t>
            </a:r>
            <a:endParaRPr lang="zh-CN" altLang="en-US" sz="790" dirty="0">
              <a:solidFill>
                <a:schemeClr val="tx2">
                  <a:lumMod val="50000"/>
                  <a:lumOff val="50000"/>
                </a:schemeClr>
              </a:solidFill>
              <a:latin typeface="微软雅黑" panose="020B0503020204020204" pitchFamily="34" charset="-122"/>
              <a:ea typeface="微软雅黑" panose="020B0503020204020204" pitchFamily="34" charset="-122"/>
            </a:endParaRPr>
          </a:p>
        </p:txBody>
      </p:sp>
      <p:cxnSp>
        <p:nvCxnSpPr>
          <p:cNvPr id="72" name="直接连接符 71"/>
          <p:cNvCxnSpPr/>
          <p:nvPr>
            <p:custDataLst>
              <p:tags r:id="rId13"/>
            </p:custDataLst>
          </p:nvPr>
        </p:nvCxnSpPr>
        <p:spPr>
          <a:xfrm>
            <a:off x="5487442" y="2216130"/>
            <a:ext cx="2838023" cy="625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3" name="矩形 72"/>
          <p:cNvSpPr/>
          <p:nvPr>
            <p:custDataLst>
              <p:tags r:id="rId14"/>
            </p:custDataLst>
          </p:nvPr>
        </p:nvSpPr>
        <p:spPr>
          <a:xfrm rot="2713401">
            <a:off x="5160693" y="3520664"/>
            <a:ext cx="272258" cy="2669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4" name="矩形 73"/>
          <p:cNvSpPr/>
          <p:nvPr>
            <p:custDataLst>
              <p:tags r:id="rId15"/>
            </p:custDataLst>
          </p:nvPr>
        </p:nvSpPr>
        <p:spPr>
          <a:xfrm rot="2713401">
            <a:off x="4854873" y="3312718"/>
            <a:ext cx="446946" cy="4381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5" name="文本框 74"/>
          <p:cNvSpPr txBox="1"/>
          <p:nvPr>
            <p:custDataLst>
              <p:tags r:id="rId16"/>
            </p:custDataLst>
          </p:nvPr>
        </p:nvSpPr>
        <p:spPr>
          <a:xfrm>
            <a:off x="4958602" y="3372110"/>
            <a:ext cx="290464" cy="307777"/>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4</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6" name="文本框 75"/>
          <p:cNvSpPr txBox="1"/>
          <p:nvPr>
            <p:custDataLst>
              <p:tags r:id="rId17"/>
            </p:custDataLst>
          </p:nvPr>
        </p:nvSpPr>
        <p:spPr>
          <a:xfrm>
            <a:off x="5194071" y="3197269"/>
            <a:ext cx="3549015" cy="337185"/>
          </a:xfrm>
          <a:prstGeom prst="rect">
            <a:avLst/>
          </a:prstGeom>
          <a:noFill/>
        </p:spPr>
        <p:txBody>
          <a:bodyPr wrap="none" rtlCol="0">
            <a:spAutoFit/>
          </a:bodyPr>
          <a:lstStyle/>
          <a:p>
            <a:pPr algn="l"/>
            <a:r>
              <a:rPr lang="zh-CN" altLang="en-US" sz="1600" dirty="0">
                <a:solidFill>
                  <a:schemeClr val="tx2"/>
                </a:solidFill>
                <a:latin typeface="微软雅黑" panose="020B0503020204020204" pitchFamily="34" charset="-122"/>
                <a:ea typeface="微软雅黑" panose="020B0503020204020204" pitchFamily="34" charset="-122"/>
              </a:rPr>
              <a:t>GLD1500/7.5/B称重给料机订货须知 </a:t>
            </a: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77" name="文本框 76"/>
          <p:cNvSpPr txBox="1"/>
          <p:nvPr>
            <p:custDataLst>
              <p:tags r:id="rId18"/>
            </p:custDataLst>
          </p:nvPr>
        </p:nvSpPr>
        <p:spPr>
          <a:xfrm>
            <a:off x="5487442" y="3559820"/>
            <a:ext cx="2941262" cy="334835"/>
          </a:xfrm>
          <a:prstGeom prst="rect">
            <a:avLst/>
          </a:prstGeom>
          <a:noFill/>
        </p:spPr>
        <p:txBody>
          <a:bodyPr wrap="square" rtlCol="0">
            <a:spAutoFit/>
          </a:bodyPr>
          <a:lstStyle/>
          <a:p>
            <a:pPr algn="just"/>
            <a:r>
              <a:rPr lang="en-US" altLang="zh-CN" sz="790" dirty="0">
                <a:solidFill>
                  <a:schemeClr val="tx2">
                    <a:lumMod val="50000"/>
                    <a:lumOff val="50000"/>
                  </a:schemeClr>
                </a:solidFill>
                <a:latin typeface="微软雅黑" panose="020B0503020204020204" pitchFamily="34" charset="-122"/>
                <a:ea typeface="微软雅黑" panose="020B0503020204020204" pitchFamily="34" charset="-122"/>
              </a:rPr>
              <a:t>Report, is to a certain period of time have done work, a comprehensive system of general</a:t>
            </a:r>
            <a:endParaRPr lang="zh-CN" altLang="en-US" sz="790" dirty="0">
              <a:solidFill>
                <a:schemeClr val="tx2">
                  <a:lumMod val="50000"/>
                  <a:lumOff val="50000"/>
                </a:schemeClr>
              </a:solidFill>
              <a:latin typeface="微软雅黑" panose="020B0503020204020204" pitchFamily="34" charset="-122"/>
              <a:ea typeface="微软雅黑" panose="020B0503020204020204" pitchFamily="34" charset="-122"/>
            </a:endParaRPr>
          </a:p>
        </p:txBody>
      </p:sp>
      <p:cxnSp>
        <p:nvCxnSpPr>
          <p:cNvPr id="78" name="直接连接符 77"/>
          <p:cNvCxnSpPr/>
          <p:nvPr>
            <p:custDataLst>
              <p:tags r:id="rId19"/>
            </p:custDataLst>
          </p:nvPr>
        </p:nvCxnSpPr>
        <p:spPr>
          <a:xfrm>
            <a:off x="5487442" y="3531809"/>
            <a:ext cx="283802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9" name="矩形 78"/>
          <p:cNvSpPr/>
          <p:nvPr>
            <p:custDataLst>
              <p:tags r:id="rId20"/>
            </p:custDataLst>
          </p:nvPr>
        </p:nvSpPr>
        <p:spPr>
          <a:xfrm rot="2713401">
            <a:off x="1215499" y="3512479"/>
            <a:ext cx="272258" cy="2669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0" name="矩形 79"/>
          <p:cNvSpPr/>
          <p:nvPr>
            <p:custDataLst>
              <p:tags r:id="rId21"/>
            </p:custDataLst>
          </p:nvPr>
        </p:nvSpPr>
        <p:spPr>
          <a:xfrm rot="2713401">
            <a:off x="909679" y="3304533"/>
            <a:ext cx="446946" cy="4381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81" name="文本框 80"/>
          <p:cNvSpPr txBox="1"/>
          <p:nvPr>
            <p:custDataLst>
              <p:tags r:id="rId22"/>
            </p:custDataLst>
          </p:nvPr>
        </p:nvSpPr>
        <p:spPr>
          <a:xfrm>
            <a:off x="1013407" y="3363925"/>
            <a:ext cx="290464" cy="307777"/>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2" name="文本框 81"/>
          <p:cNvSpPr txBox="1"/>
          <p:nvPr>
            <p:custDataLst>
              <p:tags r:id="rId23"/>
            </p:custDataLst>
          </p:nvPr>
        </p:nvSpPr>
        <p:spPr>
          <a:xfrm>
            <a:off x="1367622" y="3176384"/>
            <a:ext cx="3488690" cy="337185"/>
          </a:xfrm>
          <a:prstGeom prst="rect">
            <a:avLst/>
          </a:prstGeom>
          <a:noFill/>
        </p:spPr>
        <p:txBody>
          <a:bodyPr wrap="none" rtlCol="0">
            <a:spAutoFit/>
          </a:bodyPr>
          <a:lstStyle/>
          <a:p>
            <a:pPr algn="l"/>
            <a:r>
              <a:rPr lang="zh-CN" altLang="en-US" sz="1600" dirty="0">
                <a:solidFill>
                  <a:schemeClr val="tx2"/>
                </a:solidFill>
                <a:latin typeface="微软雅黑" panose="020B0503020204020204" pitchFamily="34" charset="-122"/>
                <a:ea typeface="微软雅黑" panose="020B0503020204020204" pitchFamily="34" charset="-122"/>
              </a:rPr>
              <a:t>GLD1500/7.5/B称重给料机安装维修</a:t>
            </a: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83" name="文本框 82"/>
          <p:cNvSpPr txBox="1"/>
          <p:nvPr>
            <p:custDataLst>
              <p:tags r:id="rId24"/>
            </p:custDataLst>
          </p:nvPr>
        </p:nvSpPr>
        <p:spPr>
          <a:xfrm>
            <a:off x="1542247" y="3551635"/>
            <a:ext cx="2941262" cy="334835"/>
          </a:xfrm>
          <a:prstGeom prst="rect">
            <a:avLst/>
          </a:prstGeom>
          <a:noFill/>
        </p:spPr>
        <p:txBody>
          <a:bodyPr wrap="square" rtlCol="0">
            <a:spAutoFit/>
          </a:bodyPr>
          <a:lstStyle/>
          <a:p>
            <a:pPr algn="just"/>
            <a:r>
              <a:rPr lang="en-US" altLang="zh-CN" sz="790" dirty="0">
                <a:solidFill>
                  <a:schemeClr val="tx2">
                    <a:lumMod val="50000"/>
                    <a:lumOff val="50000"/>
                  </a:schemeClr>
                </a:solidFill>
                <a:latin typeface="微软雅黑" panose="020B0503020204020204" pitchFamily="34" charset="-122"/>
                <a:ea typeface="微软雅黑" panose="020B0503020204020204" pitchFamily="34" charset="-122"/>
              </a:rPr>
              <a:t>Report, is to a certain period of time have done work, a comprehensive system of general</a:t>
            </a:r>
            <a:endParaRPr lang="zh-CN" altLang="en-US" sz="790" dirty="0">
              <a:solidFill>
                <a:schemeClr val="tx2">
                  <a:lumMod val="50000"/>
                  <a:lumOff val="50000"/>
                </a:schemeClr>
              </a:solidFill>
              <a:latin typeface="微软雅黑" panose="020B0503020204020204" pitchFamily="34" charset="-122"/>
              <a:ea typeface="微软雅黑" panose="020B0503020204020204" pitchFamily="34" charset="-122"/>
            </a:endParaRPr>
          </a:p>
        </p:txBody>
      </p:sp>
      <p:cxnSp>
        <p:nvCxnSpPr>
          <p:cNvPr id="84" name="直接连接符 83"/>
          <p:cNvCxnSpPr/>
          <p:nvPr>
            <p:custDataLst>
              <p:tags r:id="rId25"/>
            </p:custDataLst>
          </p:nvPr>
        </p:nvCxnSpPr>
        <p:spPr>
          <a:xfrm>
            <a:off x="1542247" y="3523625"/>
            <a:ext cx="2789723" cy="171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6002577" y="915330"/>
            <a:ext cx="243333" cy="238562"/>
          </a:xfrm>
          <a:prstGeom prst="rect">
            <a:avLst/>
          </a:prstGeom>
          <a:no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6" name="矩形 85"/>
          <p:cNvSpPr/>
          <p:nvPr/>
        </p:nvSpPr>
        <p:spPr>
          <a:xfrm>
            <a:off x="6217175" y="1086218"/>
            <a:ext cx="97597" cy="95684"/>
          </a:xfrm>
          <a:prstGeom prst="rect">
            <a:avLst/>
          </a:prstGeom>
          <a:solidFill>
            <a:schemeClr val="bg1"/>
          </a:solid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barn(inVertical)">
                                      <p:cBhvr>
                                        <p:cTn id="7" dur="500"/>
                                        <p:tgtEl>
                                          <p:spTgt spid="60"/>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85"/>
                                        </p:tgtEl>
                                        <p:attrNameLst>
                                          <p:attrName>style.visibility</p:attrName>
                                        </p:attrNameLst>
                                      </p:cBhvr>
                                      <p:to>
                                        <p:strVal val="visible"/>
                                      </p:to>
                                    </p:set>
                                    <p:anim calcmode="lin" valueType="num">
                                      <p:cBhvr>
                                        <p:cTn id="10" dur="500" fill="hold"/>
                                        <p:tgtEl>
                                          <p:spTgt spid="85"/>
                                        </p:tgtEl>
                                        <p:attrNameLst>
                                          <p:attrName>ppt_w</p:attrName>
                                        </p:attrNameLst>
                                      </p:cBhvr>
                                      <p:tavLst>
                                        <p:tav tm="0">
                                          <p:val>
                                            <p:fltVal val="0"/>
                                          </p:val>
                                        </p:tav>
                                        <p:tav tm="100000">
                                          <p:val>
                                            <p:strVal val="#ppt_w"/>
                                          </p:val>
                                        </p:tav>
                                      </p:tavLst>
                                    </p:anim>
                                    <p:anim calcmode="lin" valueType="num">
                                      <p:cBhvr>
                                        <p:cTn id="11" dur="500" fill="hold"/>
                                        <p:tgtEl>
                                          <p:spTgt spid="85"/>
                                        </p:tgtEl>
                                        <p:attrNameLst>
                                          <p:attrName>ppt_h</p:attrName>
                                        </p:attrNameLst>
                                      </p:cBhvr>
                                      <p:tavLst>
                                        <p:tav tm="0">
                                          <p:val>
                                            <p:fltVal val="0"/>
                                          </p:val>
                                        </p:tav>
                                        <p:tav tm="100000">
                                          <p:val>
                                            <p:strVal val="#ppt_h"/>
                                          </p:val>
                                        </p:tav>
                                      </p:tavLst>
                                    </p:anim>
                                    <p:animEffect transition="in" filter="fade">
                                      <p:cBhvr>
                                        <p:cTn id="12" dur="500"/>
                                        <p:tgtEl>
                                          <p:spTgt spid="8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86"/>
                                        </p:tgtEl>
                                        <p:attrNameLst>
                                          <p:attrName>style.visibility</p:attrName>
                                        </p:attrNameLst>
                                      </p:cBhvr>
                                      <p:to>
                                        <p:strVal val="visible"/>
                                      </p:to>
                                    </p:set>
                                    <p:anim calcmode="lin" valueType="num">
                                      <p:cBhvr>
                                        <p:cTn id="15" dur="500" fill="hold"/>
                                        <p:tgtEl>
                                          <p:spTgt spid="86"/>
                                        </p:tgtEl>
                                        <p:attrNameLst>
                                          <p:attrName>ppt_w</p:attrName>
                                        </p:attrNameLst>
                                      </p:cBhvr>
                                      <p:tavLst>
                                        <p:tav tm="0">
                                          <p:val>
                                            <p:fltVal val="0"/>
                                          </p:val>
                                        </p:tav>
                                        <p:tav tm="100000">
                                          <p:val>
                                            <p:strVal val="#ppt_w"/>
                                          </p:val>
                                        </p:tav>
                                      </p:tavLst>
                                    </p:anim>
                                    <p:anim calcmode="lin" valueType="num">
                                      <p:cBhvr>
                                        <p:cTn id="16" dur="500" fill="hold"/>
                                        <p:tgtEl>
                                          <p:spTgt spid="86"/>
                                        </p:tgtEl>
                                        <p:attrNameLst>
                                          <p:attrName>ppt_h</p:attrName>
                                        </p:attrNameLst>
                                      </p:cBhvr>
                                      <p:tavLst>
                                        <p:tav tm="0">
                                          <p:val>
                                            <p:fltVal val="0"/>
                                          </p:val>
                                        </p:tav>
                                        <p:tav tm="100000">
                                          <p:val>
                                            <p:strVal val="#ppt_h"/>
                                          </p:val>
                                        </p:tav>
                                      </p:tavLst>
                                    </p:anim>
                                    <p:animEffect transition="in" filter="fade">
                                      <p:cBhvr>
                                        <p:cTn id="17" dur="500"/>
                                        <p:tgtEl>
                                          <p:spTgt spid="8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additive="base">
                                        <p:cTn id="22" dur="500" fill="hold"/>
                                        <p:tgtEl>
                                          <p:spTgt spid="61"/>
                                        </p:tgtEl>
                                        <p:attrNameLst>
                                          <p:attrName>ppt_x</p:attrName>
                                        </p:attrNameLst>
                                      </p:cBhvr>
                                      <p:tavLst>
                                        <p:tav tm="0">
                                          <p:val>
                                            <p:strVal val="1+#ppt_w/2"/>
                                          </p:val>
                                        </p:tav>
                                        <p:tav tm="100000">
                                          <p:val>
                                            <p:strVal val="#ppt_x"/>
                                          </p:val>
                                        </p:tav>
                                      </p:tavLst>
                                    </p:anim>
                                    <p:anim calcmode="lin" valueType="num">
                                      <p:cBhvr additive="base">
                                        <p:cTn id="23" dur="500" fill="hold"/>
                                        <p:tgtEl>
                                          <p:spTgt spid="61"/>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62"/>
                                        </p:tgtEl>
                                        <p:attrNameLst>
                                          <p:attrName>style.visibility</p:attrName>
                                        </p:attrNameLst>
                                      </p:cBhvr>
                                      <p:to>
                                        <p:strVal val="visible"/>
                                      </p:to>
                                    </p:set>
                                    <p:anim calcmode="lin" valueType="num">
                                      <p:cBhvr additive="base">
                                        <p:cTn id="26" dur="500" fill="hold"/>
                                        <p:tgtEl>
                                          <p:spTgt spid="62"/>
                                        </p:tgtEl>
                                        <p:attrNameLst>
                                          <p:attrName>ppt_x</p:attrName>
                                        </p:attrNameLst>
                                      </p:cBhvr>
                                      <p:tavLst>
                                        <p:tav tm="0">
                                          <p:val>
                                            <p:strVal val="1+#ppt_w/2"/>
                                          </p:val>
                                        </p:tav>
                                        <p:tav tm="100000">
                                          <p:val>
                                            <p:strVal val="#ppt_x"/>
                                          </p:val>
                                        </p:tav>
                                      </p:tavLst>
                                    </p:anim>
                                    <p:anim calcmode="lin" valueType="num">
                                      <p:cBhvr additive="base">
                                        <p:cTn id="27" dur="500" fill="hold"/>
                                        <p:tgtEl>
                                          <p:spTgt spid="6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63"/>
                                        </p:tgtEl>
                                        <p:attrNameLst>
                                          <p:attrName>style.visibility</p:attrName>
                                        </p:attrNameLst>
                                      </p:cBhvr>
                                      <p:to>
                                        <p:strVal val="visible"/>
                                      </p:to>
                                    </p:set>
                                    <p:anim calcmode="lin" valueType="num">
                                      <p:cBhvr additive="base">
                                        <p:cTn id="30" dur="500" fill="hold"/>
                                        <p:tgtEl>
                                          <p:spTgt spid="63"/>
                                        </p:tgtEl>
                                        <p:attrNameLst>
                                          <p:attrName>ppt_x</p:attrName>
                                        </p:attrNameLst>
                                      </p:cBhvr>
                                      <p:tavLst>
                                        <p:tav tm="0">
                                          <p:val>
                                            <p:strVal val="1+#ppt_w/2"/>
                                          </p:val>
                                        </p:tav>
                                        <p:tav tm="100000">
                                          <p:val>
                                            <p:strVal val="#ppt_x"/>
                                          </p:val>
                                        </p:tav>
                                      </p:tavLst>
                                    </p:anim>
                                    <p:anim calcmode="lin" valueType="num">
                                      <p:cBhvr additive="base">
                                        <p:cTn id="31" dur="500" fill="hold"/>
                                        <p:tgtEl>
                                          <p:spTgt spid="63"/>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64"/>
                                        </p:tgtEl>
                                        <p:attrNameLst>
                                          <p:attrName>style.visibility</p:attrName>
                                        </p:attrNameLst>
                                      </p:cBhvr>
                                      <p:to>
                                        <p:strVal val="visible"/>
                                      </p:to>
                                    </p:set>
                                    <p:anim calcmode="lin" valueType="num">
                                      <p:cBhvr additive="base">
                                        <p:cTn id="34" dur="500" fill="hold"/>
                                        <p:tgtEl>
                                          <p:spTgt spid="64"/>
                                        </p:tgtEl>
                                        <p:attrNameLst>
                                          <p:attrName>ppt_x</p:attrName>
                                        </p:attrNameLst>
                                      </p:cBhvr>
                                      <p:tavLst>
                                        <p:tav tm="0">
                                          <p:val>
                                            <p:strVal val="1+#ppt_w/2"/>
                                          </p:val>
                                        </p:tav>
                                        <p:tav tm="100000">
                                          <p:val>
                                            <p:strVal val="#ppt_x"/>
                                          </p:val>
                                        </p:tav>
                                      </p:tavLst>
                                    </p:anim>
                                    <p:anim calcmode="lin" valueType="num">
                                      <p:cBhvr additive="base">
                                        <p:cTn id="35" dur="500" fill="hold"/>
                                        <p:tgtEl>
                                          <p:spTgt spid="64"/>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65"/>
                                        </p:tgtEl>
                                        <p:attrNameLst>
                                          <p:attrName>style.visibility</p:attrName>
                                        </p:attrNameLst>
                                      </p:cBhvr>
                                      <p:to>
                                        <p:strVal val="visible"/>
                                      </p:to>
                                    </p:set>
                                    <p:anim calcmode="lin" valueType="num">
                                      <p:cBhvr additive="base">
                                        <p:cTn id="38" dur="500" fill="hold"/>
                                        <p:tgtEl>
                                          <p:spTgt spid="65"/>
                                        </p:tgtEl>
                                        <p:attrNameLst>
                                          <p:attrName>ppt_x</p:attrName>
                                        </p:attrNameLst>
                                      </p:cBhvr>
                                      <p:tavLst>
                                        <p:tav tm="0">
                                          <p:val>
                                            <p:strVal val="1+#ppt_w/2"/>
                                          </p:val>
                                        </p:tav>
                                        <p:tav tm="100000">
                                          <p:val>
                                            <p:strVal val="#ppt_x"/>
                                          </p:val>
                                        </p:tav>
                                      </p:tavLst>
                                    </p:anim>
                                    <p:anim calcmode="lin" valueType="num">
                                      <p:cBhvr additive="base">
                                        <p:cTn id="39" dur="500" fill="hold"/>
                                        <p:tgtEl>
                                          <p:spTgt spid="65"/>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66"/>
                                        </p:tgtEl>
                                        <p:attrNameLst>
                                          <p:attrName>style.visibility</p:attrName>
                                        </p:attrNameLst>
                                      </p:cBhvr>
                                      <p:to>
                                        <p:strVal val="visible"/>
                                      </p:to>
                                    </p:set>
                                    <p:anim calcmode="lin" valueType="num">
                                      <p:cBhvr additive="base">
                                        <p:cTn id="42" dur="500" fill="hold"/>
                                        <p:tgtEl>
                                          <p:spTgt spid="66"/>
                                        </p:tgtEl>
                                        <p:attrNameLst>
                                          <p:attrName>ppt_x</p:attrName>
                                        </p:attrNameLst>
                                      </p:cBhvr>
                                      <p:tavLst>
                                        <p:tav tm="0">
                                          <p:val>
                                            <p:strVal val="1+#ppt_w/2"/>
                                          </p:val>
                                        </p:tav>
                                        <p:tav tm="100000">
                                          <p:val>
                                            <p:strVal val="#ppt_x"/>
                                          </p:val>
                                        </p:tav>
                                      </p:tavLst>
                                    </p:anim>
                                    <p:anim calcmode="lin" valueType="num">
                                      <p:cBhvr additive="base">
                                        <p:cTn id="43" dur="5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grpId="0" nodeType="click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additive="base">
                                        <p:cTn id="48" dur="500" fill="hold"/>
                                        <p:tgtEl>
                                          <p:spTgt spid="67"/>
                                        </p:tgtEl>
                                        <p:attrNameLst>
                                          <p:attrName>ppt_x</p:attrName>
                                        </p:attrNameLst>
                                      </p:cBhvr>
                                      <p:tavLst>
                                        <p:tav tm="0">
                                          <p:val>
                                            <p:strVal val="1+#ppt_w/2"/>
                                          </p:val>
                                        </p:tav>
                                        <p:tav tm="100000">
                                          <p:val>
                                            <p:strVal val="#ppt_x"/>
                                          </p:val>
                                        </p:tav>
                                      </p:tavLst>
                                    </p:anim>
                                    <p:anim calcmode="lin" valueType="num">
                                      <p:cBhvr additive="base">
                                        <p:cTn id="49" dur="500" fill="hold"/>
                                        <p:tgtEl>
                                          <p:spTgt spid="67"/>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additive="base">
                                        <p:cTn id="52" dur="500" fill="hold"/>
                                        <p:tgtEl>
                                          <p:spTgt spid="68"/>
                                        </p:tgtEl>
                                        <p:attrNameLst>
                                          <p:attrName>ppt_x</p:attrName>
                                        </p:attrNameLst>
                                      </p:cBhvr>
                                      <p:tavLst>
                                        <p:tav tm="0">
                                          <p:val>
                                            <p:strVal val="1+#ppt_w/2"/>
                                          </p:val>
                                        </p:tav>
                                        <p:tav tm="100000">
                                          <p:val>
                                            <p:strVal val="#ppt_x"/>
                                          </p:val>
                                        </p:tav>
                                      </p:tavLst>
                                    </p:anim>
                                    <p:anim calcmode="lin" valueType="num">
                                      <p:cBhvr additive="base">
                                        <p:cTn id="53" dur="500" fill="hold"/>
                                        <p:tgtEl>
                                          <p:spTgt spid="68"/>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69"/>
                                        </p:tgtEl>
                                        <p:attrNameLst>
                                          <p:attrName>style.visibility</p:attrName>
                                        </p:attrNameLst>
                                      </p:cBhvr>
                                      <p:to>
                                        <p:strVal val="visible"/>
                                      </p:to>
                                    </p:set>
                                    <p:anim calcmode="lin" valueType="num">
                                      <p:cBhvr additive="base">
                                        <p:cTn id="56" dur="500" fill="hold"/>
                                        <p:tgtEl>
                                          <p:spTgt spid="69"/>
                                        </p:tgtEl>
                                        <p:attrNameLst>
                                          <p:attrName>ppt_x</p:attrName>
                                        </p:attrNameLst>
                                      </p:cBhvr>
                                      <p:tavLst>
                                        <p:tav tm="0">
                                          <p:val>
                                            <p:strVal val="1+#ppt_w/2"/>
                                          </p:val>
                                        </p:tav>
                                        <p:tav tm="100000">
                                          <p:val>
                                            <p:strVal val="#ppt_x"/>
                                          </p:val>
                                        </p:tav>
                                      </p:tavLst>
                                    </p:anim>
                                    <p:anim calcmode="lin" valueType="num">
                                      <p:cBhvr additive="base">
                                        <p:cTn id="57" dur="500" fill="hold"/>
                                        <p:tgtEl>
                                          <p:spTgt spid="69"/>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70"/>
                                        </p:tgtEl>
                                        <p:attrNameLst>
                                          <p:attrName>style.visibility</p:attrName>
                                        </p:attrNameLst>
                                      </p:cBhvr>
                                      <p:to>
                                        <p:strVal val="visible"/>
                                      </p:to>
                                    </p:set>
                                    <p:anim calcmode="lin" valueType="num">
                                      <p:cBhvr additive="base">
                                        <p:cTn id="60" dur="500" fill="hold"/>
                                        <p:tgtEl>
                                          <p:spTgt spid="70"/>
                                        </p:tgtEl>
                                        <p:attrNameLst>
                                          <p:attrName>ppt_x</p:attrName>
                                        </p:attrNameLst>
                                      </p:cBhvr>
                                      <p:tavLst>
                                        <p:tav tm="0">
                                          <p:val>
                                            <p:strVal val="1+#ppt_w/2"/>
                                          </p:val>
                                        </p:tav>
                                        <p:tav tm="100000">
                                          <p:val>
                                            <p:strVal val="#ppt_x"/>
                                          </p:val>
                                        </p:tav>
                                      </p:tavLst>
                                    </p:anim>
                                    <p:anim calcmode="lin" valueType="num">
                                      <p:cBhvr additive="base">
                                        <p:cTn id="61" dur="500" fill="hold"/>
                                        <p:tgtEl>
                                          <p:spTgt spid="70"/>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71"/>
                                        </p:tgtEl>
                                        <p:attrNameLst>
                                          <p:attrName>style.visibility</p:attrName>
                                        </p:attrNameLst>
                                      </p:cBhvr>
                                      <p:to>
                                        <p:strVal val="visible"/>
                                      </p:to>
                                    </p:set>
                                    <p:anim calcmode="lin" valueType="num">
                                      <p:cBhvr additive="base">
                                        <p:cTn id="64" dur="500" fill="hold"/>
                                        <p:tgtEl>
                                          <p:spTgt spid="71"/>
                                        </p:tgtEl>
                                        <p:attrNameLst>
                                          <p:attrName>ppt_x</p:attrName>
                                        </p:attrNameLst>
                                      </p:cBhvr>
                                      <p:tavLst>
                                        <p:tav tm="0">
                                          <p:val>
                                            <p:strVal val="1+#ppt_w/2"/>
                                          </p:val>
                                        </p:tav>
                                        <p:tav tm="100000">
                                          <p:val>
                                            <p:strVal val="#ppt_x"/>
                                          </p:val>
                                        </p:tav>
                                      </p:tavLst>
                                    </p:anim>
                                    <p:anim calcmode="lin" valueType="num">
                                      <p:cBhvr additive="base">
                                        <p:cTn id="65" dur="500" fill="hold"/>
                                        <p:tgtEl>
                                          <p:spTgt spid="71"/>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stCondLst>
                                    <p:cond delay="0"/>
                                  </p:stCondLst>
                                  <p:childTnLst>
                                    <p:set>
                                      <p:cBhvr>
                                        <p:cTn id="67" dur="1" fill="hold">
                                          <p:stCondLst>
                                            <p:cond delay="0"/>
                                          </p:stCondLst>
                                        </p:cTn>
                                        <p:tgtEl>
                                          <p:spTgt spid="72"/>
                                        </p:tgtEl>
                                        <p:attrNameLst>
                                          <p:attrName>style.visibility</p:attrName>
                                        </p:attrNameLst>
                                      </p:cBhvr>
                                      <p:to>
                                        <p:strVal val="visible"/>
                                      </p:to>
                                    </p:set>
                                    <p:anim calcmode="lin" valueType="num">
                                      <p:cBhvr additive="base">
                                        <p:cTn id="68" dur="500" fill="hold"/>
                                        <p:tgtEl>
                                          <p:spTgt spid="72"/>
                                        </p:tgtEl>
                                        <p:attrNameLst>
                                          <p:attrName>ppt_x</p:attrName>
                                        </p:attrNameLst>
                                      </p:cBhvr>
                                      <p:tavLst>
                                        <p:tav tm="0">
                                          <p:val>
                                            <p:strVal val="1+#ppt_w/2"/>
                                          </p:val>
                                        </p:tav>
                                        <p:tav tm="100000">
                                          <p:val>
                                            <p:strVal val="#ppt_x"/>
                                          </p:val>
                                        </p:tav>
                                      </p:tavLst>
                                    </p:anim>
                                    <p:anim calcmode="lin" valueType="num">
                                      <p:cBhvr additive="base">
                                        <p:cTn id="69" dur="500" fill="hold"/>
                                        <p:tgtEl>
                                          <p:spTgt spid="72"/>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2" fill="hold" grpId="0" nodeType="clickEffect">
                                  <p:stCondLst>
                                    <p:cond delay="0"/>
                                  </p:stCondLst>
                                  <p:childTnLst>
                                    <p:set>
                                      <p:cBhvr>
                                        <p:cTn id="73" dur="1" fill="hold">
                                          <p:stCondLst>
                                            <p:cond delay="0"/>
                                          </p:stCondLst>
                                        </p:cTn>
                                        <p:tgtEl>
                                          <p:spTgt spid="79"/>
                                        </p:tgtEl>
                                        <p:attrNameLst>
                                          <p:attrName>style.visibility</p:attrName>
                                        </p:attrNameLst>
                                      </p:cBhvr>
                                      <p:to>
                                        <p:strVal val="visible"/>
                                      </p:to>
                                    </p:set>
                                    <p:anim calcmode="lin" valueType="num">
                                      <p:cBhvr additive="base">
                                        <p:cTn id="74" dur="500" fill="hold"/>
                                        <p:tgtEl>
                                          <p:spTgt spid="79"/>
                                        </p:tgtEl>
                                        <p:attrNameLst>
                                          <p:attrName>ppt_x</p:attrName>
                                        </p:attrNameLst>
                                      </p:cBhvr>
                                      <p:tavLst>
                                        <p:tav tm="0">
                                          <p:val>
                                            <p:strVal val="1+#ppt_w/2"/>
                                          </p:val>
                                        </p:tav>
                                        <p:tav tm="100000">
                                          <p:val>
                                            <p:strVal val="#ppt_x"/>
                                          </p:val>
                                        </p:tav>
                                      </p:tavLst>
                                    </p:anim>
                                    <p:anim calcmode="lin" valueType="num">
                                      <p:cBhvr additive="base">
                                        <p:cTn id="75" dur="500" fill="hold"/>
                                        <p:tgtEl>
                                          <p:spTgt spid="79"/>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80"/>
                                        </p:tgtEl>
                                        <p:attrNameLst>
                                          <p:attrName>style.visibility</p:attrName>
                                        </p:attrNameLst>
                                      </p:cBhvr>
                                      <p:to>
                                        <p:strVal val="visible"/>
                                      </p:to>
                                    </p:set>
                                    <p:anim calcmode="lin" valueType="num">
                                      <p:cBhvr additive="base">
                                        <p:cTn id="78" dur="500" fill="hold"/>
                                        <p:tgtEl>
                                          <p:spTgt spid="80"/>
                                        </p:tgtEl>
                                        <p:attrNameLst>
                                          <p:attrName>ppt_x</p:attrName>
                                        </p:attrNameLst>
                                      </p:cBhvr>
                                      <p:tavLst>
                                        <p:tav tm="0">
                                          <p:val>
                                            <p:strVal val="1+#ppt_w/2"/>
                                          </p:val>
                                        </p:tav>
                                        <p:tav tm="100000">
                                          <p:val>
                                            <p:strVal val="#ppt_x"/>
                                          </p:val>
                                        </p:tav>
                                      </p:tavLst>
                                    </p:anim>
                                    <p:anim calcmode="lin" valueType="num">
                                      <p:cBhvr additive="base">
                                        <p:cTn id="79" dur="500" fill="hold"/>
                                        <p:tgtEl>
                                          <p:spTgt spid="80"/>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81"/>
                                        </p:tgtEl>
                                        <p:attrNameLst>
                                          <p:attrName>style.visibility</p:attrName>
                                        </p:attrNameLst>
                                      </p:cBhvr>
                                      <p:to>
                                        <p:strVal val="visible"/>
                                      </p:to>
                                    </p:set>
                                    <p:anim calcmode="lin" valueType="num">
                                      <p:cBhvr additive="base">
                                        <p:cTn id="82" dur="500" fill="hold"/>
                                        <p:tgtEl>
                                          <p:spTgt spid="81"/>
                                        </p:tgtEl>
                                        <p:attrNameLst>
                                          <p:attrName>ppt_x</p:attrName>
                                        </p:attrNameLst>
                                      </p:cBhvr>
                                      <p:tavLst>
                                        <p:tav tm="0">
                                          <p:val>
                                            <p:strVal val="1+#ppt_w/2"/>
                                          </p:val>
                                        </p:tav>
                                        <p:tav tm="100000">
                                          <p:val>
                                            <p:strVal val="#ppt_x"/>
                                          </p:val>
                                        </p:tav>
                                      </p:tavLst>
                                    </p:anim>
                                    <p:anim calcmode="lin" valueType="num">
                                      <p:cBhvr additive="base">
                                        <p:cTn id="83" dur="500" fill="hold"/>
                                        <p:tgtEl>
                                          <p:spTgt spid="81"/>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82"/>
                                        </p:tgtEl>
                                        <p:attrNameLst>
                                          <p:attrName>style.visibility</p:attrName>
                                        </p:attrNameLst>
                                      </p:cBhvr>
                                      <p:to>
                                        <p:strVal val="visible"/>
                                      </p:to>
                                    </p:set>
                                    <p:anim calcmode="lin" valueType="num">
                                      <p:cBhvr additive="base">
                                        <p:cTn id="86" dur="500" fill="hold"/>
                                        <p:tgtEl>
                                          <p:spTgt spid="82"/>
                                        </p:tgtEl>
                                        <p:attrNameLst>
                                          <p:attrName>ppt_x</p:attrName>
                                        </p:attrNameLst>
                                      </p:cBhvr>
                                      <p:tavLst>
                                        <p:tav tm="0">
                                          <p:val>
                                            <p:strVal val="1+#ppt_w/2"/>
                                          </p:val>
                                        </p:tav>
                                        <p:tav tm="100000">
                                          <p:val>
                                            <p:strVal val="#ppt_x"/>
                                          </p:val>
                                        </p:tav>
                                      </p:tavLst>
                                    </p:anim>
                                    <p:anim calcmode="lin" valueType="num">
                                      <p:cBhvr additive="base">
                                        <p:cTn id="87" dur="500" fill="hold"/>
                                        <p:tgtEl>
                                          <p:spTgt spid="82"/>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83"/>
                                        </p:tgtEl>
                                        <p:attrNameLst>
                                          <p:attrName>style.visibility</p:attrName>
                                        </p:attrNameLst>
                                      </p:cBhvr>
                                      <p:to>
                                        <p:strVal val="visible"/>
                                      </p:to>
                                    </p:set>
                                    <p:anim calcmode="lin" valueType="num">
                                      <p:cBhvr additive="base">
                                        <p:cTn id="90" dur="500" fill="hold"/>
                                        <p:tgtEl>
                                          <p:spTgt spid="83"/>
                                        </p:tgtEl>
                                        <p:attrNameLst>
                                          <p:attrName>ppt_x</p:attrName>
                                        </p:attrNameLst>
                                      </p:cBhvr>
                                      <p:tavLst>
                                        <p:tav tm="0">
                                          <p:val>
                                            <p:strVal val="1+#ppt_w/2"/>
                                          </p:val>
                                        </p:tav>
                                        <p:tav tm="100000">
                                          <p:val>
                                            <p:strVal val="#ppt_x"/>
                                          </p:val>
                                        </p:tav>
                                      </p:tavLst>
                                    </p:anim>
                                    <p:anim calcmode="lin" valueType="num">
                                      <p:cBhvr additive="base">
                                        <p:cTn id="91" dur="500" fill="hold"/>
                                        <p:tgtEl>
                                          <p:spTgt spid="83"/>
                                        </p:tgtEl>
                                        <p:attrNameLst>
                                          <p:attrName>ppt_y</p:attrName>
                                        </p:attrNameLst>
                                      </p:cBhvr>
                                      <p:tavLst>
                                        <p:tav tm="0">
                                          <p:val>
                                            <p:strVal val="#ppt_y"/>
                                          </p:val>
                                        </p:tav>
                                        <p:tav tm="100000">
                                          <p:val>
                                            <p:strVal val="#ppt_y"/>
                                          </p:val>
                                        </p:tav>
                                      </p:tavLst>
                                    </p:anim>
                                  </p:childTnLst>
                                </p:cTn>
                              </p:par>
                              <p:par>
                                <p:cTn id="92" presetID="2" presetClass="entr" presetSubtype="2" fill="hold" nodeType="withEffect">
                                  <p:stCondLst>
                                    <p:cond delay="0"/>
                                  </p:stCondLst>
                                  <p:childTnLst>
                                    <p:set>
                                      <p:cBhvr>
                                        <p:cTn id="93" dur="1" fill="hold">
                                          <p:stCondLst>
                                            <p:cond delay="0"/>
                                          </p:stCondLst>
                                        </p:cTn>
                                        <p:tgtEl>
                                          <p:spTgt spid="84"/>
                                        </p:tgtEl>
                                        <p:attrNameLst>
                                          <p:attrName>style.visibility</p:attrName>
                                        </p:attrNameLst>
                                      </p:cBhvr>
                                      <p:to>
                                        <p:strVal val="visible"/>
                                      </p:to>
                                    </p:set>
                                    <p:anim calcmode="lin" valueType="num">
                                      <p:cBhvr additive="base">
                                        <p:cTn id="94" dur="500" fill="hold"/>
                                        <p:tgtEl>
                                          <p:spTgt spid="84"/>
                                        </p:tgtEl>
                                        <p:attrNameLst>
                                          <p:attrName>ppt_x</p:attrName>
                                        </p:attrNameLst>
                                      </p:cBhvr>
                                      <p:tavLst>
                                        <p:tav tm="0">
                                          <p:val>
                                            <p:strVal val="1+#ppt_w/2"/>
                                          </p:val>
                                        </p:tav>
                                        <p:tav tm="100000">
                                          <p:val>
                                            <p:strVal val="#ppt_x"/>
                                          </p:val>
                                        </p:tav>
                                      </p:tavLst>
                                    </p:anim>
                                    <p:anim calcmode="lin" valueType="num">
                                      <p:cBhvr additive="base">
                                        <p:cTn id="95" dur="500" fill="hold"/>
                                        <p:tgtEl>
                                          <p:spTgt spid="84"/>
                                        </p:tgtEl>
                                        <p:attrNameLst>
                                          <p:attrName>ppt_y</p:attrName>
                                        </p:attrNameLst>
                                      </p:cBhvr>
                                      <p:tavLst>
                                        <p:tav tm="0">
                                          <p:val>
                                            <p:strVal val="#ppt_y"/>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 presetClass="entr" presetSubtype="2" fill="hold" grpId="0" nodeType="clickEffect">
                                  <p:stCondLst>
                                    <p:cond delay="0"/>
                                  </p:stCondLst>
                                  <p:childTnLst>
                                    <p:set>
                                      <p:cBhvr>
                                        <p:cTn id="99" dur="1" fill="hold">
                                          <p:stCondLst>
                                            <p:cond delay="0"/>
                                          </p:stCondLst>
                                        </p:cTn>
                                        <p:tgtEl>
                                          <p:spTgt spid="73"/>
                                        </p:tgtEl>
                                        <p:attrNameLst>
                                          <p:attrName>style.visibility</p:attrName>
                                        </p:attrNameLst>
                                      </p:cBhvr>
                                      <p:to>
                                        <p:strVal val="visible"/>
                                      </p:to>
                                    </p:set>
                                    <p:anim calcmode="lin" valueType="num">
                                      <p:cBhvr additive="base">
                                        <p:cTn id="100" dur="500" fill="hold"/>
                                        <p:tgtEl>
                                          <p:spTgt spid="73"/>
                                        </p:tgtEl>
                                        <p:attrNameLst>
                                          <p:attrName>ppt_x</p:attrName>
                                        </p:attrNameLst>
                                      </p:cBhvr>
                                      <p:tavLst>
                                        <p:tav tm="0">
                                          <p:val>
                                            <p:strVal val="1+#ppt_w/2"/>
                                          </p:val>
                                        </p:tav>
                                        <p:tav tm="100000">
                                          <p:val>
                                            <p:strVal val="#ppt_x"/>
                                          </p:val>
                                        </p:tav>
                                      </p:tavLst>
                                    </p:anim>
                                    <p:anim calcmode="lin" valueType="num">
                                      <p:cBhvr additive="base">
                                        <p:cTn id="101" dur="500" fill="hold"/>
                                        <p:tgtEl>
                                          <p:spTgt spid="73"/>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74"/>
                                        </p:tgtEl>
                                        <p:attrNameLst>
                                          <p:attrName>style.visibility</p:attrName>
                                        </p:attrNameLst>
                                      </p:cBhvr>
                                      <p:to>
                                        <p:strVal val="visible"/>
                                      </p:to>
                                    </p:set>
                                    <p:anim calcmode="lin" valueType="num">
                                      <p:cBhvr additive="base">
                                        <p:cTn id="104" dur="500" fill="hold"/>
                                        <p:tgtEl>
                                          <p:spTgt spid="74"/>
                                        </p:tgtEl>
                                        <p:attrNameLst>
                                          <p:attrName>ppt_x</p:attrName>
                                        </p:attrNameLst>
                                      </p:cBhvr>
                                      <p:tavLst>
                                        <p:tav tm="0">
                                          <p:val>
                                            <p:strVal val="1+#ppt_w/2"/>
                                          </p:val>
                                        </p:tav>
                                        <p:tav tm="100000">
                                          <p:val>
                                            <p:strVal val="#ppt_x"/>
                                          </p:val>
                                        </p:tav>
                                      </p:tavLst>
                                    </p:anim>
                                    <p:anim calcmode="lin" valueType="num">
                                      <p:cBhvr additive="base">
                                        <p:cTn id="105" dur="500" fill="hold"/>
                                        <p:tgtEl>
                                          <p:spTgt spid="74"/>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75"/>
                                        </p:tgtEl>
                                        <p:attrNameLst>
                                          <p:attrName>style.visibility</p:attrName>
                                        </p:attrNameLst>
                                      </p:cBhvr>
                                      <p:to>
                                        <p:strVal val="visible"/>
                                      </p:to>
                                    </p:set>
                                    <p:anim calcmode="lin" valueType="num">
                                      <p:cBhvr additive="base">
                                        <p:cTn id="108" dur="500" fill="hold"/>
                                        <p:tgtEl>
                                          <p:spTgt spid="75"/>
                                        </p:tgtEl>
                                        <p:attrNameLst>
                                          <p:attrName>ppt_x</p:attrName>
                                        </p:attrNameLst>
                                      </p:cBhvr>
                                      <p:tavLst>
                                        <p:tav tm="0">
                                          <p:val>
                                            <p:strVal val="1+#ppt_w/2"/>
                                          </p:val>
                                        </p:tav>
                                        <p:tav tm="100000">
                                          <p:val>
                                            <p:strVal val="#ppt_x"/>
                                          </p:val>
                                        </p:tav>
                                      </p:tavLst>
                                    </p:anim>
                                    <p:anim calcmode="lin" valueType="num">
                                      <p:cBhvr additive="base">
                                        <p:cTn id="109" dur="500" fill="hold"/>
                                        <p:tgtEl>
                                          <p:spTgt spid="75"/>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0"/>
                                  </p:stCondLst>
                                  <p:childTnLst>
                                    <p:set>
                                      <p:cBhvr>
                                        <p:cTn id="111" dur="1" fill="hold">
                                          <p:stCondLst>
                                            <p:cond delay="0"/>
                                          </p:stCondLst>
                                        </p:cTn>
                                        <p:tgtEl>
                                          <p:spTgt spid="76"/>
                                        </p:tgtEl>
                                        <p:attrNameLst>
                                          <p:attrName>style.visibility</p:attrName>
                                        </p:attrNameLst>
                                      </p:cBhvr>
                                      <p:to>
                                        <p:strVal val="visible"/>
                                      </p:to>
                                    </p:set>
                                    <p:anim calcmode="lin" valueType="num">
                                      <p:cBhvr additive="base">
                                        <p:cTn id="112" dur="500" fill="hold"/>
                                        <p:tgtEl>
                                          <p:spTgt spid="76"/>
                                        </p:tgtEl>
                                        <p:attrNameLst>
                                          <p:attrName>ppt_x</p:attrName>
                                        </p:attrNameLst>
                                      </p:cBhvr>
                                      <p:tavLst>
                                        <p:tav tm="0">
                                          <p:val>
                                            <p:strVal val="1+#ppt_w/2"/>
                                          </p:val>
                                        </p:tav>
                                        <p:tav tm="100000">
                                          <p:val>
                                            <p:strVal val="#ppt_x"/>
                                          </p:val>
                                        </p:tav>
                                      </p:tavLst>
                                    </p:anim>
                                    <p:anim calcmode="lin" valueType="num">
                                      <p:cBhvr additive="base">
                                        <p:cTn id="113" dur="500" fill="hold"/>
                                        <p:tgtEl>
                                          <p:spTgt spid="76"/>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0"/>
                                  </p:stCondLst>
                                  <p:childTnLst>
                                    <p:set>
                                      <p:cBhvr>
                                        <p:cTn id="115" dur="1" fill="hold">
                                          <p:stCondLst>
                                            <p:cond delay="0"/>
                                          </p:stCondLst>
                                        </p:cTn>
                                        <p:tgtEl>
                                          <p:spTgt spid="77"/>
                                        </p:tgtEl>
                                        <p:attrNameLst>
                                          <p:attrName>style.visibility</p:attrName>
                                        </p:attrNameLst>
                                      </p:cBhvr>
                                      <p:to>
                                        <p:strVal val="visible"/>
                                      </p:to>
                                    </p:set>
                                    <p:anim calcmode="lin" valueType="num">
                                      <p:cBhvr additive="base">
                                        <p:cTn id="116" dur="500" fill="hold"/>
                                        <p:tgtEl>
                                          <p:spTgt spid="77"/>
                                        </p:tgtEl>
                                        <p:attrNameLst>
                                          <p:attrName>ppt_x</p:attrName>
                                        </p:attrNameLst>
                                      </p:cBhvr>
                                      <p:tavLst>
                                        <p:tav tm="0">
                                          <p:val>
                                            <p:strVal val="1+#ppt_w/2"/>
                                          </p:val>
                                        </p:tav>
                                        <p:tav tm="100000">
                                          <p:val>
                                            <p:strVal val="#ppt_x"/>
                                          </p:val>
                                        </p:tav>
                                      </p:tavLst>
                                    </p:anim>
                                    <p:anim calcmode="lin" valueType="num">
                                      <p:cBhvr additive="base">
                                        <p:cTn id="117" dur="500" fill="hold"/>
                                        <p:tgtEl>
                                          <p:spTgt spid="77"/>
                                        </p:tgtEl>
                                        <p:attrNameLst>
                                          <p:attrName>ppt_y</p:attrName>
                                        </p:attrNameLst>
                                      </p:cBhvr>
                                      <p:tavLst>
                                        <p:tav tm="0">
                                          <p:val>
                                            <p:strVal val="#ppt_y"/>
                                          </p:val>
                                        </p:tav>
                                        <p:tav tm="100000">
                                          <p:val>
                                            <p:strVal val="#ppt_y"/>
                                          </p:val>
                                        </p:tav>
                                      </p:tavLst>
                                    </p:anim>
                                  </p:childTnLst>
                                </p:cTn>
                              </p:par>
                              <p:par>
                                <p:cTn id="118" presetID="2" presetClass="entr" presetSubtype="2" fill="hold" nodeType="withEffect">
                                  <p:stCondLst>
                                    <p:cond delay="0"/>
                                  </p:stCondLst>
                                  <p:childTnLst>
                                    <p:set>
                                      <p:cBhvr>
                                        <p:cTn id="119" dur="1" fill="hold">
                                          <p:stCondLst>
                                            <p:cond delay="0"/>
                                          </p:stCondLst>
                                        </p:cTn>
                                        <p:tgtEl>
                                          <p:spTgt spid="78"/>
                                        </p:tgtEl>
                                        <p:attrNameLst>
                                          <p:attrName>style.visibility</p:attrName>
                                        </p:attrNameLst>
                                      </p:cBhvr>
                                      <p:to>
                                        <p:strVal val="visible"/>
                                      </p:to>
                                    </p:set>
                                    <p:anim calcmode="lin" valueType="num">
                                      <p:cBhvr additive="base">
                                        <p:cTn id="120" dur="500" fill="hold"/>
                                        <p:tgtEl>
                                          <p:spTgt spid="78"/>
                                        </p:tgtEl>
                                        <p:attrNameLst>
                                          <p:attrName>ppt_x</p:attrName>
                                        </p:attrNameLst>
                                      </p:cBhvr>
                                      <p:tavLst>
                                        <p:tav tm="0">
                                          <p:val>
                                            <p:strVal val="1+#ppt_w/2"/>
                                          </p:val>
                                        </p:tav>
                                        <p:tav tm="100000">
                                          <p:val>
                                            <p:strVal val="#ppt_x"/>
                                          </p:val>
                                        </p:tav>
                                      </p:tavLst>
                                    </p:anim>
                                    <p:anim calcmode="lin" valueType="num">
                                      <p:cBhvr additive="base">
                                        <p:cTn id="121"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animBg="1"/>
      <p:bldP spid="62" grpId="0" animBg="1"/>
      <p:bldP spid="63" grpId="0"/>
      <p:bldP spid="64" grpId="0"/>
      <p:bldP spid="65" grpId="0"/>
      <p:bldP spid="67" grpId="0" animBg="1"/>
      <p:bldP spid="68" grpId="0" animBg="1"/>
      <p:bldP spid="69" grpId="0"/>
      <p:bldP spid="70" grpId="0"/>
      <p:bldP spid="71" grpId="0"/>
      <p:bldP spid="73" grpId="0" animBg="1"/>
      <p:bldP spid="74" grpId="0" animBg="1"/>
      <p:bldP spid="75" grpId="0"/>
      <p:bldP spid="76" grpId="0"/>
      <p:bldP spid="77" grpId="0"/>
      <p:bldP spid="79" grpId="0" animBg="1"/>
      <p:bldP spid="80" grpId="0" animBg="1"/>
      <p:bldP spid="81" grpId="0"/>
      <p:bldP spid="82" grpId="0"/>
      <p:bldP spid="83" grpId="0"/>
      <p:bldP spid="85" grpId="0" animBg="1"/>
      <p:bldP spid="8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接连接符 15"/>
          <p:cNvCxnSpPr/>
          <p:nvPr/>
        </p:nvCxnSpPr>
        <p:spPr>
          <a:xfrm>
            <a:off x="2335629" y="0"/>
            <a:ext cx="0" cy="155614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796888" y="0"/>
            <a:ext cx="0" cy="2700997"/>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017238" y="0"/>
            <a:ext cx="0" cy="1909689"/>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同心圆 18"/>
          <p:cNvSpPr/>
          <p:nvPr/>
        </p:nvSpPr>
        <p:spPr>
          <a:xfrm>
            <a:off x="1381125" y="1556385"/>
            <a:ext cx="1929130" cy="1929130"/>
          </a:xfrm>
          <a:prstGeom prst="donut">
            <a:avLst>
              <a:gd name="adj" fmla="val 1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0" name="同心圆 19"/>
          <p:cNvSpPr/>
          <p:nvPr/>
        </p:nvSpPr>
        <p:spPr>
          <a:xfrm>
            <a:off x="3842385" y="2701290"/>
            <a:ext cx="1929130" cy="1929130"/>
          </a:xfrm>
          <a:prstGeom prst="donut">
            <a:avLst>
              <a:gd name="adj" fmla="val 1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1" name="同心圆 20"/>
          <p:cNvSpPr/>
          <p:nvPr/>
        </p:nvSpPr>
        <p:spPr>
          <a:xfrm>
            <a:off x="6062345" y="1909445"/>
            <a:ext cx="1929130" cy="1929130"/>
          </a:xfrm>
          <a:prstGeom prst="donut">
            <a:avLst>
              <a:gd name="adj" fmla="val 1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2" name="空心弧 21"/>
          <p:cNvSpPr/>
          <p:nvPr/>
        </p:nvSpPr>
        <p:spPr>
          <a:xfrm>
            <a:off x="1381125" y="1556385"/>
            <a:ext cx="1929130" cy="1929130"/>
          </a:xfrm>
          <a:prstGeom prst="blockArc">
            <a:avLst>
              <a:gd name="adj1" fmla="val 10795232"/>
              <a:gd name="adj2" fmla="val 512995"/>
              <a:gd name="adj3" fmla="val 1246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3" name="空心弧 22"/>
          <p:cNvSpPr/>
          <p:nvPr/>
        </p:nvSpPr>
        <p:spPr>
          <a:xfrm rot="12289424">
            <a:off x="6075045" y="1920240"/>
            <a:ext cx="1929130" cy="1929130"/>
          </a:xfrm>
          <a:prstGeom prst="blockArc">
            <a:avLst>
              <a:gd name="adj1" fmla="val 10795232"/>
              <a:gd name="adj2" fmla="val 16106589"/>
              <a:gd name="adj3" fmla="val 1259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4" name="空心弧 23"/>
          <p:cNvSpPr/>
          <p:nvPr/>
        </p:nvSpPr>
        <p:spPr>
          <a:xfrm rot="3433786">
            <a:off x="3841750" y="2696210"/>
            <a:ext cx="1929130" cy="1929130"/>
          </a:xfrm>
          <a:prstGeom prst="blockArc">
            <a:avLst>
              <a:gd name="adj1" fmla="val 10795232"/>
              <a:gd name="adj2" fmla="val 20381218"/>
              <a:gd name="adj3" fmla="val 123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pic>
        <p:nvPicPr>
          <p:cNvPr id="2" name="图片 1" descr="称重给煤机 (8)"/>
          <p:cNvPicPr>
            <a:picLocks noChangeAspect="1"/>
          </p:cNvPicPr>
          <p:nvPr/>
        </p:nvPicPr>
        <p:blipFill>
          <a:blip r:embed="rId1"/>
          <a:stretch>
            <a:fillRect/>
          </a:stretch>
        </p:blipFill>
        <p:spPr>
          <a:xfrm>
            <a:off x="4015740" y="2880360"/>
            <a:ext cx="1560830" cy="1560830"/>
          </a:xfrm>
          <a:prstGeom prst="ellipse">
            <a:avLst/>
          </a:prstGeom>
        </p:spPr>
      </p:pic>
      <p:pic>
        <p:nvPicPr>
          <p:cNvPr id="3" name="图片 2" descr="称重给煤机38"/>
          <p:cNvPicPr>
            <a:picLocks noChangeAspect="1"/>
          </p:cNvPicPr>
          <p:nvPr/>
        </p:nvPicPr>
        <p:blipFill>
          <a:blip r:embed="rId2"/>
          <a:stretch>
            <a:fillRect/>
          </a:stretch>
        </p:blipFill>
        <p:spPr>
          <a:xfrm>
            <a:off x="1565275" y="1740535"/>
            <a:ext cx="1560830" cy="1560830"/>
          </a:xfrm>
          <a:prstGeom prst="ellipse">
            <a:avLst/>
          </a:prstGeom>
        </p:spPr>
      </p:pic>
      <p:pic>
        <p:nvPicPr>
          <p:cNvPr id="5" name="图片 4" descr="称重给煤机 (7)"/>
          <p:cNvPicPr>
            <a:picLocks noChangeAspect="1"/>
          </p:cNvPicPr>
          <p:nvPr/>
        </p:nvPicPr>
        <p:blipFill>
          <a:blip r:embed="rId3"/>
          <a:stretch>
            <a:fillRect/>
          </a:stretch>
        </p:blipFill>
        <p:spPr>
          <a:xfrm>
            <a:off x="6236970" y="2089150"/>
            <a:ext cx="1560830" cy="156083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ppt_x"/>
                                          </p:val>
                                        </p:tav>
                                        <p:tav tm="100000">
                                          <p:val>
                                            <p:strVal val="#ppt_x"/>
                                          </p:val>
                                        </p:tav>
                                      </p:tavLst>
                                    </p:anim>
                                    <p:anim calcmode="lin" valueType="num">
                                      <p:cBhvr additive="base">
                                        <p:cTn id="30"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1"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P spid="21" grpId="0" bldLvl="0" animBg="1"/>
      <p:bldP spid="22" grpId="0" bldLvl="0" animBg="1"/>
      <p:bldP spid="23" grpId="0" bldLvl="0" animBg="1"/>
      <p:bldP spid="24"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直接连接符 49"/>
          <p:cNvCxnSpPr/>
          <p:nvPr/>
        </p:nvCxnSpPr>
        <p:spPr>
          <a:xfrm>
            <a:off x="7715833" y="1412545"/>
            <a:ext cx="0" cy="310058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2360930" y="1694815"/>
            <a:ext cx="5043170" cy="2030095"/>
          </a:xfrm>
          <a:prstGeom prst="rect">
            <a:avLst/>
          </a:prstGeom>
          <a:noFill/>
        </p:spPr>
        <p:txBody>
          <a:bodyPr wrap="square" rtlCol="0">
            <a:spAutoFit/>
          </a:bodyPr>
          <a:lstStyle/>
          <a:p>
            <a:pPr>
              <a:lnSpc>
                <a:spcPct val="150000"/>
              </a:lnSpc>
            </a:pPr>
            <a:r>
              <a:rPr sz="1200" dirty="0">
                <a:solidFill>
                  <a:schemeClr val="tx1"/>
                </a:solidFill>
                <a:latin typeface="微软雅黑" panose="020B0503020204020204" pitchFamily="34" charset="-122"/>
                <a:ea typeface="微软雅黑" panose="020B0503020204020204" pitchFamily="34" charset="-122"/>
              </a:rPr>
              <a:t>GLD1500/7.5/B称重给料机是针对大型高产高效矿井生产系统流量大、现行给料机已不能满足煤矿生产要求而研制的新型给煤设备。该产品是在K型往复式给料机的基础上，将往复式运动机构改为输送带式机构，从而将给料运动由滑动摩擦变为滚动摩擦。摩擦系数大为降低，使得电力消耗也显著降低。给料方式由间断给料变为连续给料，肆零零捌捌陆零伍叁柒</a:t>
            </a:r>
            <a:r>
              <a:rPr lang="zh-CN" sz="1200" dirty="0">
                <a:solidFill>
                  <a:schemeClr val="tx1"/>
                </a:solidFill>
                <a:latin typeface="微软雅黑" panose="020B0503020204020204" pitchFamily="34" charset="-122"/>
                <a:ea typeface="微软雅黑" panose="020B0503020204020204" pitchFamily="34" charset="-122"/>
              </a:rPr>
              <a:t>，</a:t>
            </a:r>
            <a:r>
              <a:rPr sz="1200" dirty="0">
                <a:solidFill>
                  <a:schemeClr val="tx1"/>
                </a:solidFill>
                <a:latin typeface="微软雅黑" panose="020B0503020204020204" pitchFamily="34" charset="-122"/>
                <a:ea typeface="微软雅黑" panose="020B0503020204020204" pitchFamily="34" charset="-122"/>
              </a:rPr>
              <a:t>且给料量动态连续可变，使给料系统更能满足高效、节能、环保的要求。</a:t>
            </a:r>
            <a:endParaRPr sz="1200" dirty="0">
              <a:solidFill>
                <a:schemeClr val="tx1"/>
              </a:solidFill>
              <a:latin typeface="微软雅黑" panose="020B0503020204020204" pitchFamily="34" charset="-122"/>
              <a:ea typeface="微软雅黑" panose="020B0503020204020204" pitchFamily="34" charset="-122"/>
            </a:endParaRPr>
          </a:p>
        </p:txBody>
      </p:sp>
      <p:sp>
        <p:nvSpPr>
          <p:cNvPr id="53" name="矩形 52"/>
          <p:cNvSpPr/>
          <p:nvPr/>
        </p:nvSpPr>
        <p:spPr>
          <a:xfrm>
            <a:off x="7100586" y="3952903"/>
            <a:ext cx="760134" cy="3090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54" name="文本框 53"/>
          <p:cNvSpPr txBox="1"/>
          <p:nvPr/>
        </p:nvSpPr>
        <p:spPr>
          <a:xfrm>
            <a:off x="3582035" y="3789045"/>
            <a:ext cx="3637280" cy="407035"/>
          </a:xfrm>
          <a:prstGeom prst="rect">
            <a:avLst/>
          </a:prstGeom>
          <a:noFill/>
        </p:spPr>
        <p:txBody>
          <a:bodyPr wrap="square" rtlCol="0">
            <a:noAutofit/>
          </a:bodyPr>
          <a:lstStyle/>
          <a:p>
            <a:pPr>
              <a:lnSpc>
                <a:spcPct val="150000"/>
              </a:lnSpc>
            </a:pPr>
            <a:r>
              <a:rPr lang="zh-CN" altLang="en-US" sz="1800" dirty="0">
                <a:solidFill>
                  <a:schemeClr val="tx2"/>
                </a:solidFill>
                <a:latin typeface="微软雅黑" panose="020B0503020204020204" pitchFamily="34" charset="-122"/>
                <a:ea typeface="微软雅黑" panose="020B0503020204020204" pitchFamily="34" charset="-122"/>
                <a:sym typeface="+mn-ea"/>
              </a:rPr>
              <a:t>GLD1500/7.5/B称重给料机简介</a:t>
            </a:r>
            <a:endParaRPr lang="zh-CN" altLang="en-US" sz="1800" dirty="0">
              <a:solidFill>
                <a:schemeClr val="tx2"/>
              </a:solidFill>
              <a:latin typeface="微软雅黑" panose="020B0503020204020204" pitchFamily="34" charset="-122"/>
              <a:ea typeface="微软雅黑" panose="020B0503020204020204" pitchFamily="34" charset="-122"/>
            </a:endParaRPr>
          </a:p>
          <a:p>
            <a:pPr>
              <a:lnSpc>
                <a:spcPct val="150000"/>
              </a:lnSpc>
            </a:pPr>
            <a:r>
              <a:rPr lang="id-ID" altLang="zh-CN" sz="18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18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Effect transition="in" filter="fade">
                                      <p:cBhvr>
                                        <p:cTn id="7" dur="750"/>
                                        <p:tgtEl>
                                          <p:spTgt spid="52"/>
                                        </p:tgtEl>
                                      </p:cBhvr>
                                    </p:animEffect>
                                  </p:childTnLst>
                                </p:cTn>
                              </p:par>
                            </p:childTnLst>
                          </p:cTn>
                        </p:par>
                        <p:par>
                          <p:cTn id="8" fill="hold">
                            <p:stCondLst>
                              <p:cond delay="15524"/>
                            </p:stCondLst>
                            <p:childTnLst>
                              <p:par>
                                <p:cTn id="9" presetID="22" presetClass="entr" presetSubtype="1"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up)">
                                      <p:cBhvr>
                                        <p:cTn id="11" dur="750"/>
                                        <p:tgtEl>
                                          <p:spTgt spid="50"/>
                                        </p:tgtEl>
                                      </p:cBhvr>
                                    </p:animEffect>
                                  </p:childTnLst>
                                </p:cTn>
                              </p:par>
                            </p:childTnLst>
                          </p:cTn>
                        </p:par>
                        <p:par>
                          <p:cTn id="12" fill="hold">
                            <p:stCondLst>
                              <p:cond delay="16524"/>
                            </p:stCondLst>
                            <p:childTnLst>
                              <p:par>
                                <p:cTn id="13" presetID="22" presetClass="entr" presetSubtype="2"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right)">
                                      <p:cBhvr>
                                        <p:cTn id="15" dur="500"/>
                                        <p:tgtEl>
                                          <p:spTgt spid="53"/>
                                        </p:tgtEl>
                                      </p:cBhvr>
                                    </p:animEffect>
                                  </p:childTnLst>
                                </p:cTn>
                              </p:par>
                            </p:childTnLst>
                          </p:cTn>
                        </p:par>
                        <p:par>
                          <p:cTn id="16" fill="hold">
                            <p:stCondLst>
                              <p:cond delay="17024"/>
                            </p:stCondLst>
                            <p:childTnLst>
                              <p:par>
                                <p:cTn id="17" presetID="22" presetClass="entr" presetSubtype="2"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right)">
                                      <p:cBhvr>
                                        <p:cTn id="19" dur="12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5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5284153" y="3421097"/>
            <a:ext cx="1993106" cy="576263"/>
          </a:xfrm>
          <a:custGeom>
            <a:avLst/>
            <a:gdLst>
              <a:gd name="connsiteX0" fmla="*/ 0 w 2657849"/>
              <a:gd name="connsiteY0" fmla="*/ 76840 h 768395"/>
              <a:gd name="connsiteX1" fmla="*/ 22506 w 2657849"/>
              <a:gd name="connsiteY1" fmla="*/ 22506 h 768395"/>
              <a:gd name="connsiteX2" fmla="*/ 76840 w 2657849"/>
              <a:gd name="connsiteY2" fmla="*/ 0 h 768395"/>
              <a:gd name="connsiteX3" fmla="*/ 2581009 w 2657849"/>
              <a:gd name="connsiteY3" fmla="*/ 0 h 768395"/>
              <a:gd name="connsiteX4" fmla="*/ 2635343 w 2657849"/>
              <a:gd name="connsiteY4" fmla="*/ 22506 h 768395"/>
              <a:gd name="connsiteX5" fmla="*/ 2657849 w 2657849"/>
              <a:gd name="connsiteY5" fmla="*/ 76840 h 768395"/>
              <a:gd name="connsiteX6" fmla="*/ 2657849 w 2657849"/>
              <a:gd name="connsiteY6" fmla="*/ 691555 h 768395"/>
              <a:gd name="connsiteX7" fmla="*/ 2635343 w 2657849"/>
              <a:gd name="connsiteY7" fmla="*/ 745889 h 768395"/>
              <a:gd name="connsiteX8" fmla="*/ 2581009 w 2657849"/>
              <a:gd name="connsiteY8" fmla="*/ 768395 h 768395"/>
              <a:gd name="connsiteX9" fmla="*/ 76840 w 2657849"/>
              <a:gd name="connsiteY9" fmla="*/ 768395 h 768395"/>
              <a:gd name="connsiteX10" fmla="*/ 22506 w 2657849"/>
              <a:gd name="connsiteY10" fmla="*/ 745889 h 768395"/>
              <a:gd name="connsiteX11" fmla="*/ 0 w 2657849"/>
              <a:gd name="connsiteY11" fmla="*/ 691555 h 768395"/>
              <a:gd name="connsiteX12" fmla="*/ 0 w 2657849"/>
              <a:gd name="connsiteY12" fmla="*/ 76840 h 76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7849" h="768395">
                <a:moveTo>
                  <a:pt x="0" y="76840"/>
                </a:moveTo>
                <a:cubicBezTo>
                  <a:pt x="0" y="56461"/>
                  <a:pt x="8096" y="36916"/>
                  <a:pt x="22506" y="22506"/>
                </a:cubicBezTo>
                <a:cubicBezTo>
                  <a:pt x="36916" y="8096"/>
                  <a:pt x="56461" y="0"/>
                  <a:pt x="76840" y="0"/>
                </a:cubicBezTo>
                <a:lnTo>
                  <a:pt x="2581009" y="0"/>
                </a:lnTo>
                <a:cubicBezTo>
                  <a:pt x="2601388" y="0"/>
                  <a:pt x="2620933" y="8096"/>
                  <a:pt x="2635343" y="22506"/>
                </a:cubicBezTo>
                <a:cubicBezTo>
                  <a:pt x="2649753" y="36916"/>
                  <a:pt x="2657849" y="56461"/>
                  <a:pt x="2657849" y="76840"/>
                </a:cubicBezTo>
                <a:lnTo>
                  <a:pt x="2657849" y="691555"/>
                </a:lnTo>
                <a:cubicBezTo>
                  <a:pt x="2657849" y="711934"/>
                  <a:pt x="2649753" y="731479"/>
                  <a:pt x="2635343" y="745889"/>
                </a:cubicBezTo>
                <a:cubicBezTo>
                  <a:pt x="2620933" y="760299"/>
                  <a:pt x="2601388" y="768395"/>
                  <a:pt x="2581009" y="768395"/>
                </a:cubicBezTo>
                <a:lnTo>
                  <a:pt x="76840" y="768395"/>
                </a:lnTo>
                <a:cubicBezTo>
                  <a:pt x="56461" y="768395"/>
                  <a:pt x="36916" y="760299"/>
                  <a:pt x="22506" y="745889"/>
                </a:cubicBezTo>
                <a:cubicBezTo>
                  <a:pt x="8096" y="731479"/>
                  <a:pt x="0" y="711934"/>
                  <a:pt x="0" y="691555"/>
                </a:cubicBezTo>
                <a:lnTo>
                  <a:pt x="0" y="76840"/>
                </a:ln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68315" tIns="68315" rIns="68315" bIns="68315" spcCol="1270" anchor="ctr"/>
          <a:lstStyle/>
          <a:p>
            <a:pPr algn="ctr"/>
            <a:r>
              <a:rPr lang="zh-CN" altLang="en-US" sz="1600" dirty="0">
                <a:solidFill>
                  <a:schemeClr val="tx2"/>
                </a:solidFill>
                <a:latin typeface="微软雅黑" panose="020B0503020204020204" pitchFamily="34" charset="-122"/>
                <a:ea typeface="微软雅黑" panose="020B0503020204020204" pitchFamily="34" charset="-122"/>
                <a:sym typeface="+mn-ea"/>
              </a:rPr>
              <a:t>称重给煤机</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6" name="任意多边形 5"/>
          <p:cNvSpPr/>
          <p:nvPr/>
        </p:nvSpPr>
        <p:spPr>
          <a:xfrm>
            <a:off x="1643222" y="3421097"/>
            <a:ext cx="1993106" cy="576263"/>
          </a:xfrm>
          <a:custGeom>
            <a:avLst/>
            <a:gdLst>
              <a:gd name="connsiteX0" fmla="*/ 0 w 2657849"/>
              <a:gd name="connsiteY0" fmla="*/ 76840 h 768395"/>
              <a:gd name="connsiteX1" fmla="*/ 22506 w 2657849"/>
              <a:gd name="connsiteY1" fmla="*/ 22506 h 768395"/>
              <a:gd name="connsiteX2" fmla="*/ 76840 w 2657849"/>
              <a:gd name="connsiteY2" fmla="*/ 0 h 768395"/>
              <a:gd name="connsiteX3" fmla="*/ 2581009 w 2657849"/>
              <a:gd name="connsiteY3" fmla="*/ 0 h 768395"/>
              <a:gd name="connsiteX4" fmla="*/ 2635343 w 2657849"/>
              <a:gd name="connsiteY4" fmla="*/ 22506 h 768395"/>
              <a:gd name="connsiteX5" fmla="*/ 2657849 w 2657849"/>
              <a:gd name="connsiteY5" fmla="*/ 76840 h 768395"/>
              <a:gd name="connsiteX6" fmla="*/ 2657849 w 2657849"/>
              <a:gd name="connsiteY6" fmla="*/ 691555 h 768395"/>
              <a:gd name="connsiteX7" fmla="*/ 2635343 w 2657849"/>
              <a:gd name="connsiteY7" fmla="*/ 745889 h 768395"/>
              <a:gd name="connsiteX8" fmla="*/ 2581009 w 2657849"/>
              <a:gd name="connsiteY8" fmla="*/ 768395 h 768395"/>
              <a:gd name="connsiteX9" fmla="*/ 76840 w 2657849"/>
              <a:gd name="connsiteY9" fmla="*/ 768395 h 768395"/>
              <a:gd name="connsiteX10" fmla="*/ 22506 w 2657849"/>
              <a:gd name="connsiteY10" fmla="*/ 745889 h 768395"/>
              <a:gd name="connsiteX11" fmla="*/ 0 w 2657849"/>
              <a:gd name="connsiteY11" fmla="*/ 691555 h 768395"/>
              <a:gd name="connsiteX12" fmla="*/ 0 w 2657849"/>
              <a:gd name="connsiteY12" fmla="*/ 76840 h 76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7849" h="768395">
                <a:moveTo>
                  <a:pt x="0" y="76840"/>
                </a:moveTo>
                <a:cubicBezTo>
                  <a:pt x="0" y="56461"/>
                  <a:pt x="8096" y="36916"/>
                  <a:pt x="22506" y="22506"/>
                </a:cubicBezTo>
                <a:cubicBezTo>
                  <a:pt x="36916" y="8096"/>
                  <a:pt x="56461" y="0"/>
                  <a:pt x="76840" y="0"/>
                </a:cubicBezTo>
                <a:lnTo>
                  <a:pt x="2581009" y="0"/>
                </a:lnTo>
                <a:cubicBezTo>
                  <a:pt x="2601388" y="0"/>
                  <a:pt x="2620933" y="8096"/>
                  <a:pt x="2635343" y="22506"/>
                </a:cubicBezTo>
                <a:cubicBezTo>
                  <a:pt x="2649753" y="36916"/>
                  <a:pt x="2657849" y="56461"/>
                  <a:pt x="2657849" y="76840"/>
                </a:cubicBezTo>
                <a:lnTo>
                  <a:pt x="2657849" y="691555"/>
                </a:lnTo>
                <a:cubicBezTo>
                  <a:pt x="2657849" y="711934"/>
                  <a:pt x="2649753" y="731479"/>
                  <a:pt x="2635343" y="745889"/>
                </a:cubicBezTo>
                <a:cubicBezTo>
                  <a:pt x="2620933" y="760299"/>
                  <a:pt x="2601388" y="768395"/>
                  <a:pt x="2581009" y="768395"/>
                </a:cubicBezTo>
                <a:lnTo>
                  <a:pt x="76840" y="768395"/>
                </a:lnTo>
                <a:cubicBezTo>
                  <a:pt x="56461" y="768395"/>
                  <a:pt x="36916" y="760299"/>
                  <a:pt x="22506" y="745889"/>
                </a:cubicBezTo>
                <a:cubicBezTo>
                  <a:pt x="8096" y="731479"/>
                  <a:pt x="0" y="711934"/>
                  <a:pt x="0" y="691555"/>
                </a:cubicBezTo>
                <a:lnTo>
                  <a:pt x="0" y="76840"/>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68315" tIns="68315" rIns="68315" bIns="68315" spcCol="1270" anchor="ctr"/>
          <a:lstStyle/>
          <a:p>
            <a:pPr algn="ctr"/>
            <a:r>
              <a:rPr lang="zh-CN" altLang="en-US" sz="1600" dirty="0">
                <a:solidFill>
                  <a:schemeClr val="tx2"/>
                </a:solidFill>
                <a:latin typeface="微软雅黑" panose="020B0503020204020204" pitchFamily="34" charset="-122"/>
                <a:ea typeface="微软雅黑" panose="020B0503020204020204" pitchFamily="34" charset="-122"/>
                <a:sym typeface="+mn-ea"/>
              </a:rPr>
              <a:t>GLD1500/7.5/B</a:t>
            </a:r>
            <a:endParaRPr lang="zh-CN" altLang="en-US" sz="1600" dirty="0">
              <a:solidFill>
                <a:schemeClr val="bg1"/>
              </a:solidFill>
              <a:latin typeface="微软雅黑" panose="020B0503020204020204" pitchFamily="34" charset="-122"/>
              <a:ea typeface="微软雅黑" panose="020B0503020204020204" pitchFamily="34" charset="-122"/>
            </a:endParaRPr>
          </a:p>
        </p:txBody>
      </p:sp>
      <p:cxnSp>
        <p:nvCxnSpPr>
          <p:cNvPr id="8" name="直接箭头连接符 7"/>
          <p:cNvCxnSpPr/>
          <p:nvPr/>
        </p:nvCxnSpPr>
        <p:spPr>
          <a:xfrm flipH="1">
            <a:off x="2876709" y="2415018"/>
            <a:ext cx="885825" cy="885825"/>
          </a:xfrm>
          <a:prstGeom prst="straightConnector1">
            <a:avLst/>
          </a:prstGeom>
          <a:ln w="28575">
            <a:solidFill>
              <a:srgbClr val="CBCBCB"/>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5175806" y="2409066"/>
            <a:ext cx="891778" cy="891778"/>
          </a:xfrm>
          <a:prstGeom prst="straightConnector1">
            <a:avLst/>
          </a:prstGeom>
          <a:ln w="28575">
            <a:solidFill>
              <a:srgbClr val="CBCBCB"/>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3723244" y="3711609"/>
            <a:ext cx="1491853" cy="0"/>
          </a:xfrm>
          <a:prstGeom prst="straightConnector1">
            <a:avLst/>
          </a:prstGeom>
          <a:ln w="28575">
            <a:solidFill>
              <a:srgbClr val="CBCBCB"/>
            </a:solidFill>
            <a:headEnd type="arrow"/>
            <a:tailEnd type="arrow"/>
          </a:ln>
        </p:spPr>
        <p:style>
          <a:lnRef idx="1">
            <a:schemeClr val="accent1"/>
          </a:lnRef>
          <a:fillRef idx="0">
            <a:schemeClr val="accent1"/>
          </a:fillRef>
          <a:effectRef idx="0">
            <a:schemeClr val="accent1"/>
          </a:effectRef>
          <a:fontRef idx="minor">
            <a:schemeClr val="tx1"/>
          </a:fontRef>
        </p:style>
      </p:cxnSp>
      <p:pic>
        <p:nvPicPr>
          <p:cNvPr id="2" name="图片 1" descr="称重给煤机 (3)"/>
          <p:cNvPicPr>
            <a:picLocks noChangeAspect="1"/>
          </p:cNvPicPr>
          <p:nvPr/>
        </p:nvPicPr>
        <p:blipFill>
          <a:blip r:embed="rId1"/>
          <a:stretch>
            <a:fillRect/>
          </a:stretch>
        </p:blipFill>
        <p:spPr>
          <a:xfrm>
            <a:off x="3626485" y="973455"/>
            <a:ext cx="1731010" cy="173101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2820035" y="233680"/>
            <a:ext cx="3746500" cy="337185"/>
          </a:xfrm>
          <a:prstGeom prst="rect">
            <a:avLst/>
          </a:prstGeom>
          <a:noFill/>
        </p:spPr>
        <p:txBody>
          <a:bodyPr wrap="square" rtlCol="0">
            <a:spAutoFit/>
          </a:bodyPr>
          <a:lstStyle/>
          <a:p>
            <a:pPr algn="l"/>
            <a:r>
              <a:rPr lang="zh-CN" altLang="en-US" sz="1600" dirty="0">
                <a:solidFill>
                  <a:schemeClr val="tx2"/>
                </a:solidFill>
                <a:latin typeface="微软雅黑" panose="020B0503020204020204" pitchFamily="34" charset="-122"/>
                <a:ea typeface="微软雅黑" panose="020B0503020204020204" pitchFamily="34" charset="-122"/>
                <a:sym typeface="+mn-ea"/>
              </a:rPr>
              <a:t>GLD1500/7.5/B</a:t>
            </a:r>
            <a:r>
              <a:rPr lang="zh-CN" altLang="en-US" sz="1600" dirty="0">
                <a:solidFill>
                  <a:schemeClr val="tx2"/>
                </a:solidFill>
                <a:latin typeface="微软雅黑" panose="020B0503020204020204" pitchFamily="34" charset="-122"/>
                <a:ea typeface="微软雅黑" panose="020B0503020204020204" pitchFamily="34" charset="-122"/>
                <a:sym typeface="+mn-ea"/>
              </a:rPr>
              <a:t>称重给煤机主要特点</a:t>
            </a: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3" name="MH_Other_1"/>
          <p:cNvSpPr/>
          <p:nvPr>
            <p:custDataLst>
              <p:tags r:id="rId1"/>
            </p:custDataLst>
          </p:nvPr>
        </p:nvSpPr>
        <p:spPr>
          <a:xfrm rot="21600000">
            <a:off x="4467444" y="1432784"/>
            <a:ext cx="694149" cy="694149"/>
          </a:xfrm>
          <a:custGeom>
            <a:avLst/>
            <a:gdLst>
              <a:gd name="connsiteX0" fmla="*/ 465960 w 925532"/>
              <a:gd name="connsiteY0" fmla="*/ 182093 h 925532"/>
              <a:gd name="connsiteX1" fmla="*/ 830144 w 925532"/>
              <a:gd name="connsiteY1" fmla="*/ 182133 h 925532"/>
              <a:gd name="connsiteX2" fmla="*/ 875777 w 925532"/>
              <a:gd name="connsiteY2" fmla="*/ 253776 h 925532"/>
              <a:gd name="connsiteX3" fmla="*/ 869008 w 925532"/>
              <a:gd name="connsiteY3" fmla="*/ 684569 h 925532"/>
              <a:gd name="connsiteX4" fmla="*/ 839619 w 925532"/>
              <a:gd name="connsiteY4" fmla="*/ 727326 h 925532"/>
              <a:gd name="connsiteX5" fmla="*/ 465897 w 925532"/>
              <a:gd name="connsiteY5" fmla="*/ 727284 h 925532"/>
              <a:gd name="connsiteX6" fmla="*/ 273152 w 925532"/>
              <a:gd name="connsiteY6" fmla="*/ 647422 h 925532"/>
              <a:gd name="connsiteX7" fmla="*/ 193333 w 925532"/>
              <a:gd name="connsiteY7" fmla="*/ 454656 h 925532"/>
              <a:gd name="connsiteX8" fmla="*/ 465960 w 925532"/>
              <a:gd name="connsiteY8" fmla="*/ 182093 h 925532"/>
              <a:gd name="connsiteX9" fmla="*/ 424515 w 925532"/>
              <a:gd name="connsiteY9" fmla="*/ 1594 h 925532"/>
              <a:gd name="connsiteX10" fmla="*/ 761817 w 925532"/>
              <a:gd name="connsiteY10" fmla="*/ 109621 h 925532"/>
              <a:gd name="connsiteX11" fmla="*/ 813561 w 925532"/>
              <a:gd name="connsiteY11" fmla="*/ 163229 h 925532"/>
              <a:gd name="connsiteX12" fmla="*/ 461530 w 925532"/>
              <a:gd name="connsiteY12" fmla="*/ 163189 h 925532"/>
              <a:gd name="connsiteX13" fmla="*/ 170000 w 925532"/>
              <a:gd name="connsiteY13" fmla="*/ 454653 h 925532"/>
              <a:gd name="connsiteX14" fmla="*/ 169998 w 925532"/>
              <a:gd name="connsiteY14" fmla="*/ 454653 h 925532"/>
              <a:gd name="connsiteX15" fmla="*/ 461463 w 925532"/>
              <a:gd name="connsiteY15" fmla="*/ 746184 h 925532"/>
              <a:gd name="connsiteX16" fmla="*/ 826629 w 925532"/>
              <a:gd name="connsiteY16" fmla="*/ 746226 h 925532"/>
              <a:gd name="connsiteX17" fmla="*/ 815913 w 925532"/>
              <a:gd name="connsiteY17" fmla="*/ 761817 h 925532"/>
              <a:gd name="connsiteX18" fmla="*/ 163717 w 925532"/>
              <a:gd name="connsiteY18" fmla="*/ 815913 h 925532"/>
              <a:gd name="connsiteX19" fmla="*/ 109620 w 925532"/>
              <a:gd name="connsiteY19" fmla="*/ 163717 h 925532"/>
              <a:gd name="connsiteX20" fmla="*/ 424515 w 925532"/>
              <a:gd name="connsiteY20" fmla="*/ 1594 h 925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25532" h="925532">
                <a:moveTo>
                  <a:pt x="465960" y="182093"/>
                </a:moveTo>
                <a:lnTo>
                  <a:pt x="830144" y="182133"/>
                </a:lnTo>
                <a:lnTo>
                  <a:pt x="875777" y="253776"/>
                </a:lnTo>
                <a:cubicBezTo>
                  <a:pt x="943569" y="387894"/>
                  <a:pt x="942824" y="549707"/>
                  <a:pt x="869008" y="684569"/>
                </a:cubicBezTo>
                <a:lnTo>
                  <a:pt x="839619" y="727326"/>
                </a:lnTo>
                <a:lnTo>
                  <a:pt x="465897" y="727284"/>
                </a:lnTo>
                <a:cubicBezTo>
                  <a:pt x="390622" y="727276"/>
                  <a:pt x="322477" y="696757"/>
                  <a:pt x="273152" y="647422"/>
                </a:cubicBezTo>
                <a:cubicBezTo>
                  <a:pt x="223827" y="598085"/>
                  <a:pt x="193324" y="529933"/>
                  <a:pt x="193333" y="454656"/>
                </a:cubicBezTo>
                <a:cubicBezTo>
                  <a:pt x="193349" y="304105"/>
                  <a:pt x="315409" y="182074"/>
                  <a:pt x="465960" y="182093"/>
                </a:cubicBezTo>
                <a:close/>
                <a:moveTo>
                  <a:pt x="424515" y="1594"/>
                </a:moveTo>
                <a:cubicBezTo>
                  <a:pt x="542539" y="-8195"/>
                  <a:pt x="664298" y="27040"/>
                  <a:pt x="761817" y="109621"/>
                </a:cubicBezTo>
                <a:lnTo>
                  <a:pt x="813561" y="163229"/>
                </a:lnTo>
                <a:lnTo>
                  <a:pt x="461530" y="163189"/>
                </a:lnTo>
                <a:cubicBezTo>
                  <a:pt x="300541" y="163170"/>
                  <a:pt x="170017" y="293663"/>
                  <a:pt x="170000" y="454653"/>
                </a:cubicBezTo>
                <a:lnTo>
                  <a:pt x="169998" y="454653"/>
                </a:lnTo>
                <a:cubicBezTo>
                  <a:pt x="169980" y="615642"/>
                  <a:pt x="300473" y="746166"/>
                  <a:pt x="461463" y="746184"/>
                </a:cubicBezTo>
                <a:lnTo>
                  <a:pt x="826629" y="746226"/>
                </a:lnTo>
                <a:lnTo>
                  <a:pt x="815913" y="761817"/>
                </a:lnTo>
                <a:cubicBezTo>
                  <a:pt x="650752" y="956855"/>
                  <a:pt x="358754" y="981074"/>
                  <a:pt x="163717" y="815913"/>
                </a:cubicBezTo>
                <a:cubicBezTo>
                  <a:pt x="-31321" y="650751"/>
                  <a:pt x="-55542" y="358754"/>
                  <a:pt x="109620" y="163717"/>
                </a:cubicBezTo>
                <a:cubicBezTo>
                  <a:pt x="192199" y="66197"/>
                  <a:pt x="306491" y="11383"/>
                  <a:pt x="424515" y="159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A</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5" name="MH_SubTitle_1"/>
          <p:cNvSpPr/>
          <p:nvPr>
            <p:custDataLst>
              <p:tags r:id="rId2"/>
            </p:custDataLst>
          </p:nvPr>
        </p:nvSpPr>
        <p:spPr>
          <a:xfrm rot="21600000">
            <a:off x="5077710" y="986665"/>
            <a:ext cx="1488842" cy="586139"/>
          </a:xfrm>
          <a:custGeom>
            <a:avLst/>
            <a:gdLst>
              <a:gd name="connsiteX0" fmla="*/ 1595507 w 1985123"/>
              <a:gd name="connsiteY0" fmla="*/ 2 h 781519"/>
              <a:gd name="connsiteX1" fmla="*/ 1977044 w 1985123"/>
              <a:gd name="connsiteY1" fmla="*/ 309683 h 781519"/>
              <a:gd name="connsiteX2" fmla="*/ 1985123 w 1985123"/>
              <a:gd name="connsiteY2" fmla="*/ 388052 h 781519"/>
              <a:gd name="connsiteX3" fmla="*/ 1977407 w 1985123"/>
              <a:gd name="connsiteY3" fmla="*/ 466453 h 781519"/>
              <a:gd name="connsiteX4" fmla="*/ 1597281 w 1985123"/>
              <a:gd name="connsiteY4" fmla="*/ 777875 h 781519"/>
              <a:gd name="connsiteX5" fmla="*/ 1475 w 1985123"/>
              <a:gd name="connsiteY5" fmla="*/ 781519 h 781519"/>
              <a:gd name="connsiteX6" fmla="*/ 0 w 1985123"/>
              <a:gd name="connsiteY6" fmla="*/ 756307 h 781519"/>
              <a:gd name="connsiteX7" fmla="*/ 1591310 w 1985123"/>
              <a:gd name="connsiteY7" fmla="*/ 752673 h 781519"/>
              <a:gd name="connsiteX8" fmla="*/ 1954009 w 1985123"/>
              <a:gd name="connsiteY8" fmla="*/ 388121 h 781519"/>
              <a:gd name="connsiteX9" fmla="*/ 1589653 w 1985123"/>
              <a:gd name="connsiteY9" fmla="*/ 25233 h 781519"/>
              <a:gd name="connsiteX10" fmla="*/ 436077 w 1985123"/>
              <a:gd name="connsiteY10" fmla="*/ 27871 h 781519"/>
              <a:gd name="connsiteX11" fmla="*/ 419937 w 1985123"/>
              <a:gd name="connsiteY11" fmla="*/ 2688 h 78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5123" h="781519">
                <a:moveTo>
                  <a:pt x="1595507" y="2"/>
                </a:moveTo>
                <a:cubicBezTo>
                  <a:pt x="1783358" y="-425"/>
                  <a:pt x="1940394" y="132536"/>
                  <a:pt x="1977044" y="309683"/>
                </a:cubicBezTo>
                <a:lnTo>
                  <a:pt x="1985123" y="388052"/>
                </a:lnTo>
                <a:lnTo>
                  <a:pt x="1977407" y="466453"/>
                </a:lnTo>
                <a:cubicBezTo>
                  <a:pt x="1941567" y="643770"/>
                  <a:pt x="1785137" y="777446"/>
                  <a:pt x="1597281" y="777875"/>
                </a:cubicBezTo>
                <a:lnTo>
                  <a:pt x="1475" y="781519"/>
                </a:lnTo>
                <a:lnTo>
                  <a:pt x="0" y="756307"/>
                </a:lnTo>
                <a:lnTo>
                  <a:pt x="1591310" y="752673"/>
                </a:lnTo>
                <a:cubicBezTo>
                  <a:pt x="1792084" y="752214"/>
                  <a:pt x="1954466" y="588998"/>
                  <a:pt x="1954009" y="388121"/>
                </a:cubicBezTo>
                <a:cubicBezTo>
                  <a:pt x="1953549" y="187245"/>
                  <a:pt x="1790419" y="24779"/>
                  <a:pt x="1589653" y="25233"/>
                </a:cubicBezTo>
                <a:lnTo>
                  <a:pt x="436077" y="27871"/>
                </a:lnTo>
                <a:lnTo>
                  <a:pt x="419937" y="2688"/>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称重给煤机</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6" name="MH_Other_2"/>
          <p:cNvSpPr/>
          <p:nvPr>
            <p:custDataLst>
              <p:tags r:id="rId3"/>
            </p:custDataLst>
          </p:nvPr>
        </p:nvSpPr>
        <p:spPr>
          <a:xfrm rot="21600000">
            <a:off x="3979257" y="2177070"/>
            <a:ext cx="704618" cy="704409"/>
          </a:xfrm>
          <a:custGeom>
            <a:avLst/>
            <a:gdLst>
              <a:gd name="connsiteX0" fmla="*/ 465381 w 939490"/>
              <a:gd name="connsiteY0" fmla="*/ 184805 h 939212"/>
              <a:gd name="connsiteX1" fmla="*/ 743208 w 939490"/>
              <a:gd name="connsiteY1" fmla="*/ 459787 h 939212"/>
              <a:gd name="connsiteX2" fmla="*/ 662956 w 939490"/>
              <a:gd name="connsiteY2" fmla="*/ 655865 h 939212"/>
              <a:gd name="connsiteX3" fmla="*/ 467626 w 939490"/>
              <a:gd name="connsiteY3" fmla="*/ 738049 h 939212"/>
              <a:gd name="connsiteX4" fmla="*/ 88269 w 939490"/>
              <a:gd name="connsiteY4" fmla="*/ 740294 h 939212"/>
              <a:gd name="connsiteX5" fmla="*/ 58269 w 939490"/>
              <a:gd name="connsiteY5" fmla="*/ 697082 h 939212"/>
              <a:gd name="connsiteX6" fmla="*/ 49670 w 939490"/>
              <a:gd name="connsiteY6" fmla="*/ 259967 h 939212"/>
              <a:gd name="connsiteX7" fmla="*/ 95706 w 939490"/>
              <a:gd name="connsiteY7" fmla="*/ 186994 h 939212"/>
              <a:gd name="connsiteX8" fmla="*/ 506729 w 939490"/>
              <a:gd name="connsiteY8" fmla="*/ 1398 h 939212"/>
              <a:gd name="connsiteX9" fmla="*/ 827022 w 939490"/>
              <a:gd name="connsiteY9" fmla="*/ 164053 h 939212"/>
              <a:gd name="connsiteX10" fmla="*/ 774717 w 939490"/>
              <a:gd name="connsiteY10" fmla="*/ 826202 h 939212"/>
              <a:gd name="connsiteX11" fmla="*/ 112472 w 939490"/>
              <a:gd name="connsiteY11" fmla="*/ 775154 h 939212"/>
              <a:gd name="connsiteX12" fmla="*/ 101532 w 939490"/>
              <a:gd name="connsiteY12" fmla="*/ 759396 h 939212"/>
              <a:gd name="connsiteX13" fmla="*/ 472204 w 939490"/>
              <a:gd name="connsiteY13" fmla="*/ 757201 h 939212"/>
              <a:gd name="connsiteX14" fmla="*/ 766895 w 939490"/>
              <a:gd name="connsiteY14" fmla="*/ 459645 h 939212"/>
              <a:gd name="connsiteX15" fmla="*/ 766890 w 939490"/>
              <a:gd name="connsiteY15" fmla="*/ 459645 h 939212"/>
              <a:gd name="connsiteX16" fmla="*/ 469801 w 939490"/>
              <a:gd name="connsiteY16" fmla="*/ 165595 h 939212"/>
              <a:gd name="connsiteX17" fmla="*/ 112464 w 939490"/>
              <a:gd name="connsiteY17" fmla="*/ 167716 h 939212"/>
              <a:gd name="connsiteX18" fmla="*/ 164777 w 939490"/>
              <a:gd name="connsiteY18" fmla="*/ 113007 h 939212"/>
              <a:gd name="connsiteX19" fmla="*/ 506729 w 939490"/>
              <a:gd name="connsiteY19" fmla="*/ 1398 h 939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9490" h="939212">
                <a:moveTo>
                  <a:pt x="465381" y="184805"/>
                </a:moveTo>
                <a:cubicBezTo>
                  <a:pt x="618201" y="183897"/>
                  <a:pt x="742589" y="307012"/>
                  <a:pt x="743208" y="459787"/>
                </a:cubicBezTo>
                <a:cubicBezTo>
                  <a:pt x="743517" y="536173"/>
                  <a:pt x="712828" y="605512"/>
                  <a:pt x="662956" y="655865"/>
                </a:cubicBezTo>
                <a:cubicBezTo>
                  <a:pt x="613089" y="706219"/>
                  <a:pt x="544034" y="737596"/>
                  <a:pt x="467626" y="738049"/>
                </a:cubicBezTo>
                <a:lnTo>
                  <a:pt x="88269" y="740294"/>
                </a:lnTo>
                <a:lnTo>
                  <a:pt x="58269" y="697082"/>
                </a:lnTo>
                <a:cubicBezTo>
                  <a:pt x="-17200" y="560663"/>
                  <a:pt x="-18605" y="396466"/>
                  <a:pt x="49670" y="259967"/>
                </a:cubicBezTo>
                <a:lnTo>
                  <a:pt x="95706" y="186994"/>
                </a:lnTo>
                <a:close/>
                <a:moveTo>
                  <a:pt x="506729" y="1398"/>
                </a:moveTo>
                <a:cubicBezTo>
                  <a:pt x="626572" y="10630"/>
                  <a:pt x="742804" y="65583"/>
                  <a:pt x="827022" y="164053"/>
                </a:cubicBezTo>
                <a:cubicBezTo>
                  <a:pt x="995450" y="360996"/>
                  <a:pt x="972033" y="657448"/>
                  <a:pt x="774717" y="826202"/>
                </a:cubicBezTo>
                <a:cubicBezTo>
                  <a:pt x="577401" y="994954"/>
                  <a:pt x="280902" y="972100"/>
                  <a:pt x="112472" y="775154"/>
                </a:cubicBezTo>
                <a:lnTo>
                  <a:pt x="101532" y="759396"/>
                </a:lnTo>
                <a:lnTo>
                  <a:pt x="472204" y="757201"/>
                </a:lnTo>
                <a:cubicBezTo>
                  <a:pt x="635618" y="756233"/>
                  <a:pt x="767559" y="623010"/>
                  <a:pt x="766895" y="459645"/>
                </a:cubicBezTo>
                <a:lnTo>
                  <a:pt x="766890" y="459645"/>
                </a:lnTo>
                <a:cubicBezTo>
                  <a:pt x="766232" y="296278"/>
                  <a:pt x="633221" y="164629"/>
                  <a:pt x="469801" y="165595"/>
                </a:cubicBezTo>
                <a:lnTo>
                  <a:pt x="112464" y="167716"/>
                </a:lnTo>
                <a:lnTo>
                  <a:pt x="164777" y="113007"/>
                </a:lnTo>
                <a:cubicBezTo>
                  <a:pt x="263432" y="28632"/>
                  <a:pt x="386884" y="-7840"/>
                  <a:pt x="506729" y="139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B</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7" name="MH_SubTitle_2"/>
          <p:cNvSpPr/>
          <p:nvPr>
            <p:custDataLst>
              <p:tags r:id="rId4"/>
            </p:custDataLst>
          </p:nvPr>
        </p:nvSpPr>
        <p:spPr>
          <a:xfrm rot="21600000">
            <a:off x="2550511" y="1730470"/>
            <a:ext cx="1513865" cy="593876"/>
          </a:xfrm>
          <a:custGeom>
            <a:avLst/>
            <a:gdLst>
              <a:gd name="connsiteX0" fmla="*/ 1588141 w 2018486"/>
              <a:gd name="connsiteY0" fmla="*/ 0 h 791835"/>
              <a:gd name="connsiteX1" fmla="*/ 1571877 w 2018486"/>
              <a:gd name="connsiteY1" fmla="*/ 25609 h 791835"/>
              <a:gd name="connsiteX2" fmla="*/ 399963 w 2018486"/>
              <a:gd name="connsiteY2" fmla="*/ 28650 h 791835"/>
              <a:gd name="connsiteX3" fmla="*/ 31615 w 2018486"/>
              <a:gd name="connsiteY3" fmla="*/ 398407 h 791835"/>
              <a:gd name="connsiteX4" fmla="*/ 401876 w 2018486"/>
              <a:gd name="connsiteY4" fmla="*/ 766249 h 791835"/>
              <a:gd name="connsiteX5" fmla="*/ 2018486 w 2018486"/>
              <a:gd name="connsiteY5" fmla="*/ 762051 h 791835"/>
              <a:gd name="connsiteX6" fmla="*/ 2017111 w 2018486"/>
              <a:gd name="connsiteY6" fmla="*/ 787629 h 791835"/>
              <a:gd name="connsiteX7" fmla="*/ 395935 w 2018486"/>
              <a:gd name="connsiteY7" fmla="*/ 791834 h 791835"/>
              <a:gd name="connsiteX8" fmla="*/ 2 w 2018486"/>
              <a:gd name="connsiteY8" fmla="*/ 398485 h 791835"/>
              <a:gd name="connsiteX9" fmla="*/ 393892 w 2018486"/>
              <a:gd name="connsiteY9" fmla="*/ 3093 h 79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8486" h="791835">
                <a:moveTo>
                  <a:pt x="1588141" y="0"/>
                </a:moveTo>
                <a:lnTo>
                  <a:pt x="1571877" y="25609"/>
                </a:lnTo>
                <a:lnTo>
                  <a:pt x="399963" y="28650"/>
                </a:lnTo>
                <a:cubicBezTo>
                  <a:pt x="196003" y="29178"/>
                  <a:pt x="31089" y="194721"/>
                  <a:pt x="31615" y="398407"/>
                </a:cubicBezTo>
                <a:cubicBezTo>
                  <a:pt x="32144" y="602086"/>
                  <a:pt x="197915" y="766778"/>
                  <a:pt x="401876" y="766249"/>
                </a:cubicBezTo>
                <a:lnTo>
                  <a:pt x="2018486" y="762051"/>
                </a:lnTo>
                <a:lnTo>
                  <a:pt x="2017111" y="787629"/>
                </a:lnTo>
                <a:lnTo>
                  <a:pt x="395935" y="791834"/>
                </a:lnTo>
                <a:cubicBezTo>
                  <a:pt x="177835" y="792399"/>
                  <a:pt x="566" y="616292"/>
                  <a:pt x="2" y="398485"/>
                </a:cubicBezTo>
                <a:cubicBezTo>
                  <a:pt x="-563" y="180681"/>
                  <a:pt x="175787" y="3659"/>
                  <a:pt x="393892" y="3093"/>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200" dirty="0">
                <a:solidFill>
                  <a:schemeClr val="accent2"/>
                </a:solidFill>
                <a:latin typeface="微软雅黑" panose="020B0503020204020204" pitchFamily="34" charset="-122"/>
                <a:ea typeface="微软雅黑" panose="020B0503020204020204" pitchFamily="34" charset="-122"/>
              </a:rPr>
              <a:t>称重给煤机</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8" name="MH_Other_1"/>
          <p:cNvSpPr/>
          <p:nvPr>
            <p:custDataLst>
              <p:tags r:id="rId5"/>
            </p:custDataLst>
          </p:nvPr>
        </p:nvSpPr>
        <p:spPr>
          <a:xfrm rot="21600000">
            <a:off x="4467451" y="2940114"/>
            <a:ext cx="694148" cy="694151"/>
          </a:xfrm>
          <a:custGeom>
            <a:avLst/>
            <a:gdLst>
              <a:gd name="connsiteX0" fmla="*/ 465963 w 925531"/>
              <a:gd name="connsiteY0" fmla="*/ 182094 h 925534"/>
              <a:gd name="connsiteX1" fmla="*/ 830139 w 925531"/>
              <a:gd name="connsiteY1" fmla="*/ 182133 h 925534"/>
              <a:gd name="connsiteX2" fmla="*/ 875778 w 925531"/>
              <a:gd name="connsiteY2" fmla="*/ 253776 h 925534"/>
              <a:gd name="connsiteX3" fmla="*/ 869005 w 925531"/>
              <a:gd name="connsiteY3" fmla="*/ 684570 h 925534"/>
              <a:gd name="connsiteX4" fmla="*/ 839616 w 925531"/>
              <a:gd name="connsiteY4" fmla="*/ 727327 h 925534"/>
              <a:gd name="connsiteX5" fmla="*/ 465895 w 925531"/>
              <a:gd name="connsiteY5" fmla="*/ 727286 h 925534"/>
              <a:gd name="connsiteX6" fmla="*/ 273154 w 925531"/>
              <a:gd name="connsiteY6" fmla="*/ 647424 h 925534"/>
              <a:gd name="connsiteX7" fmla="*/ 193337 w 925531"/>
              <a:gd name="connsiteY7" fmla="*/ 454658 h 925534"/>
              <a:gd name="connsiteX8" fmla="*/ 465963 w 925531"/>
              <a:gd name="connsiteY8" fmla="*/ 182094 h 925534"/>
              <a:gd name="connsiteX9" fmla="*/ 424518 w 925531"/>
              <a:gd name="connsiteY9" fmla="*/ 1594 h 925534"/>
              <a:gd name="connsiteX10" fmla="*/ 761817 w 925531"/>
              <a:gd name="connsiteY10" fmla="*/ 109623 h 925534"/>
              <a:gd name="connsiteX11" fmla="*/ 813559 w 925531"/>
              <a:gd name="connsiteY11" fmla="*/ 163236 h 925534"/>
              <a:gd name="connsiteX12" fmla="*/ 461529 w 925531"/>
              <a:gd name="connsiteY12" fmla="*/ 163190 h 925534"/>
              <a:gd name="connsiteX13" fmla="*/ 175930 w 925531"/>
              <a:gd name="connsiteY13" fmla="*/ 395908 h 925534"/>
              <a:gd name="connsiteX14" fmla="*/ 169999 w 925531"/>
              <a:gd name="connsiteY14" fmla="*/ 454657 h 925534"/>
              <a:gd name="connsiteX15" fmla="*/ 175915 w 925531"/>
              <a:gd name="connsiteY15" fmla="*/ 513405 h 925534"/>
              <a:gd name="connsiteX16" fmla="*/ 461462 w 925531"/>
              <a:gd name="connsiteY16" fmla="*/ 746186 h 925534"/>
              <a:gd name="connsiteX17" fmla="*/ 826631 w 925531"/>
              <a:gd name="connsiteY17" fmla="*/ 746228 h 925534"/>
              <a:gd name="connsiteX18" fmla="*/ 815914 w 925531"/>
              <a:gd name="connsiteY18" fmla="*/ 761820 h 925534"/>
              <a:gd name="connsiteX19" fmla="*/ 163716 w 925531"/>
              <a:gd name="connsiteY19" fmla="*/ 815914 h 925534"/>
              <a:gd name="connsiteX20" fmla="*/ 109622 w 925531"/>
              <a:gd name="connsiteY20" fmla="*/ 163718 h 925534"/>
              <a:gd name="connsiteX21" fmla="*/ 424518 w 925531"/>
              <a:gd name="connsiteY21" fmla="*/ 1594 h 92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25531" h="925534">
                <a:moveTo>
                  <a:pt x="465963" y="182094"/>
                </a:moveTo>
                <a:lnTo>
                  <a:pt x="830139" y="182133"/>
                </a:lnTo>
                <a:lnTo>
                  <a:pt x="875778" y="253776"/>
                </a:lnTo>
                <a:cubicBezTo>
                  <a:pt x="943567" y="387894"/>
                  <a:pt x="942824" y="549710"/>
                  <a:pt x="869005" y="684570"/>
                </a:cubicBezTo>
                <a:lnTo>
                  <a:pt x="839616" y="727327"/>
                </a:lnTo>
                <a:lnTo>
                  <a:pt x="465895" y="727286"/>
                </a:lnTo>
                <a:cubicBezTo>
                  <a:pt x="390625" y="727274"/>
                  <a:pt x="322477" y="696761"/>
                  <a:pt x="273154" y="647424"/>
                </a:cubicBezTo>
                <a:cubicBezTo>
                  <a:pt x="223826" y="598089"/>
                  <a:pt x="193330" y="529935"/>
                  <a:pt x="193337" y="454658"/>
                </a:cubicBezTo>
                <a:cubicBezTo>
                  <a:pt x="193351" y="304107"/>
                  <a:pt x="315408" y="182074"/>
                  <a:pt x="465963" y="182094"/>
                </a:cubicBezTo>
                <a:close/>
                <a:moveTo>
                  <a:pt x="424518" y="1594"/>
                </a:moveTo>
                <a:cubicBezTo>
                  <a:pt x="542537" y="-8195"/>
                  <a:pt x="664302" y="27044"/>
                  <a:pt x="761817" y="109623"/>
                </a:cubicBezTo>
                <a:lnTo>
                  <a:pt x="813559" y="163236"/>
                </a:lnTo>
                <a:lnTo>
                  <a:pt x="461529" y="163190"/>
                </a:lnTo>
                <a:cubicBezTo>
                  <a:pt x="320663" y="163174"/>
                  <a:pt x="203120" y="263079"/>
                  <a:pt x="175930" y="395908"/>
                </a:cubicBezTo>
                <a:lnTo>
                  <a:pt x="169999" y="454657"/>
                </a:lnTo>
                <a:lnTo>
                  <a:pt x="175915" y="513405"/>
                </a:lnTo>
                <a:cubicBezTo>
                  <a:pt x="203079" y="646238"/>
                  <a:pt x="320594" y="746169"/>
                  <a:pt x="461462" y="746186"/>
                </a:cubicBezTo>
                <a:lnTo>
                  <a:pt x="826631" y="746228"/>
                </a:lnTo>
                <a:lnTo>
                  <a:pt x="815914" y="761820"/>
                </a:lnTo>
                <a:cubicBezTo>
                  <a:pt x="650754" y="956858"/>
                  <a:pt x="358752" y="981075"/>
                  <a:pt x="163716" y="815914"/>
                </a:cubicBezTo>
                <a:cubicBezTo>
                  <a:pt x="-31321" y="650753"/>
                  <a:pt x="-55541" y="358757"/>
                  <a:pt x="109622" y="163718"/>
                </a:cubicBezTo>
                <a:cubicBezTo>
                  <a:pt x="192200" y="66201"/>
                  <a:pt x="306492" y="11384"/>
                  <a:pt x="424518" y="159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C</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 name="MH_SubTitle_1"/>
          <p:cNvSpPr/>
          <p:nvPr>
            <p:custDataLst>
              <p:tags r:id="rId6"/>
            </p:custDataLst>
          </p:nvPr>
        </p:nvSpPr>
        <p:spPr>
          <a:xfrm rot="21600000">
            <a:off x="5077714" y="2494001"/>
            <a:ext cx="1488842" cy="586143"/>
          </a:xfrm>
          <a:custGeom>
            <a:avLst/>
            <a:gdLst>
              <a:gd name="connsiteX0" fmla="*/ 1595504 w 1985123"/>
              <a:gd name="connsiteY0" fmla="*/ 2 h 781524"/>
              <a:gd name="connsiteX1" fmla="*/ 1977046 w 1985123"/>
              <a:gd name="connsiteY1" fmla="*/ 309685 h 781524"/>
              <a:gd name="connsiteX2" fmla="*/ 1985123 w 1985123"/>
              <a:gd name="connsiteY2" fmla="*/ 388052 h 781524"/>
              <a:gd name="connsiteX3" fmla="*/ 1977406 w 1985123"/>
              <a:gd name="connsiteY3" fmla="*/ 466450 h 781524"/>
              <a:gd name="connsiteX4" fmla="*/ 1597279 w 1985123"/>
              <a:gd name="connsiteY4" fmla="*/ 777880 h 781524"/>
              <a:gd name="connsiteX5" fmla="*/ 1472 w 1985123"/>
              <a:gd name="connsiteY5" fmla="*/ 781524 h 781524"/>
              <a:gd name="connsiteX6" fmla="*/ 0 w 1985123"/>
              <a:gd name="connsiteY6" fmla="*/ 756303 h 781524"/>
              <a:gd name="connsiteX7" fmla="*/ 1591309 w 1985123"/>
              <a:gd name="connsiteY7" fmla="*/ 752675 h 781524"/>
              <a:gd name="connsiteX8" fmla="*/ 1954004 w 1985123"/>
              <a:gd name="connsiteY8" fmla="*/ 388124 h 781524"/>
              <a:gd name="connsiteX9" fmla="*/ 1589647 w 1985123"/>
              <a:gd name="connsiteY9" fmla="*/ 25236 h 781524"/>
              <a:gd name="connsiteX10" fmla="*/ 436072 w 1985123"/>
              <a:gd name="connsiteY10" fmla="*/ 27875 h 781524"/>
              <a:gd name="connsiteX11" fmla="*/ 419935 w 1985123"/>
              <a:gd name="connsiteY11" fmla="*/ 2689 h 78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5123" h="781524">
                <a:moveTo>
                  <a:pt x="1595504" y="2"/>
                </a:moveTo>
                <a:cubicBezTo>
                  <a:pt x="1783354" y="-425"/>
                  <a:pt x="1940392" y="132538"/>
                  <a:pt x="1977046" y="309685"/>
                </a:cubicBezTo>
                <a:lnTo>
                  <a:pt x="1985123" y="388052"/>
                </a:lnTo>
                <a:lnTo>
                  <a:pt x="1977406" y="466450"/>
                </a:lnTo>
                <a:cubicBezTo>
                  <a:pt x="1941563" y="643769"/>
                  <a:pt x="1785133" y="777446"/>
                  <a:pt x="1597279" y="777880"/>
                </a:cubicBezTo>
                <a:lnTo>
                  <a:pt x="1472" y="781524"/>
                </a:lnTo>
                <a:lnTo>
                  <a:pt x="0" y="756303"/>
                </a:lnTo>
                <a:lnTo>
                  <a:pt x="1591309" y="752675"/>
                </a:lnTo>
                <a:cubicBezTo>
                  <a:pt x="1792080" y="752212"/>
                  <a:pt x="1954467" y="589003"/>
                  <a:pt x="1954004" y="388124"/>
                </a:cubicBezTo>
                <a:cubicBezTo>
                  <a:pt x="1953543" y="187250"/>
                  <a:pt x="1790421" y="24778"/>
                  <a:pt x="1589647" y="25236"/>
                </a:cubicBezTo>
                <a:lnTo>
                  <a:pt x="436072" y="27875"/>
                </a:lnTo>
                <a:lnTo>
                  <a:pt x="419935" y="2689"/>
                </a:ln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200" dirty="0">
                <a:solidFill>
                  <a:schemeClr val="accent3"/>
                </a:solidFill>
                <a:latin typeface="微软雅黑" panose="020B0503020204020204" pitchFamily="34" charset="-122"/>
                <a:ea typeface="微软雅黑" panose="020B0503020204020204" pitchFamily="34" charset="-122"/>
              </a:rPr>
              <a:t>技术特点</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10" name="MH_Other_2"/>
          <p:cNvSpPr/>
          <p:nvPr>
            <p:custDataLst>
              <p:tags r:id="rId7"/>
            </p:custDataLst>
          </p:nvPr>
        </p:nvSpPr>
        <p:spPr>
          <a:xfrm rot="21600000">
            <a:off x="3979256" y="3684400"/>
            <a:ext cx="704622" cy="704411"/>
          </a:xfrm>
          <a:custGeom>
            <a:avLst/>
            <a:gdLst>
              <a:gd name="connsiteX0" fmla="*/ 465386 w 939496"/>
              <a:gd name="connsiteY0" fmla="*/ 184807 h 939215"/>
              <a:gd name="connsiteX1" fmla="*/ 743210 w 939496"/>
              <a:gd name="connsiteY1" fmla="*/ 459788 h 939215"/>
              <a:gd name="connsiteX2" fmla="*/ 662960 w 939496"/>
              <a:gd name="connsiteY2" fmla="*/ 655870 h 939215"/>
              <a:gd name="connsiteX3" fmla="*/ 467630 w 939496"/>
              <a:gd name="connsiteY3" fmla="*/ 738051 h 939215"/>
              <a:gd name="connsiteX4" fmla="*/ 88271 w 939496"/>
              <a:gd name="connsiteY4" fmla="*/ 740296 h 939215"/>
              <a:gd name="connsiteX5" fmla="*/ 58270 w 939496"/>
              <a:gd name="connsiteY5" fmla="*/ 697083 h 939215"/>
              <a:gd name="connsiteX6" fmla="*/ 49675 w 939496"/>
              <a:gd name="connsiteY6" fmla="*/ 259967 h 939215"/>
              <a:gd name="connsiteX7" fmla="*/ 95713 w 939496"/>
              <a:gd name="connsiteY7" fmla="*/ 186998 h 939215"/>
              <a:gd name="connsiteX8" fmla="*/ 506736 w 939496"/>
              <a:gd name="connsiteY8" fmla="*/ 1398 h 939215"/>
              <a:gd name="connsiteX9" fmla="*/ 827024 w 939496"/>
              <a:gd name="connsiteY9" fmla="*/ 164059 h 939215"/>
              <a:gd name="connsiteX10" fmla="*/ 774722 w 939496"/>
              <a:gd name="connsiteY10" fmla="*/ 826205 h 939215"/>
              <a:gd name="connsiteX11" fmla="*/ 112475 w 939496"/>
              <a:gd name="connsiteY11" fmla="*/ 775156 h 939215"/>
              <a:gd name="connsiteX12" fmla="*/ 101534 w 939496"/>
              <a:gd name="connsiteY12" fmla="*/ 759400 h 939215"/>
              <a:gd name="connsiteX13" fmla="*/ 472208 w 939496"/>
              <a:gd name="connsiteY13" fmla="*/ 757206 h 939215"/>
              <a:gd name="connsiteX14" fmla="*/ 766903 w 939496"/>
              <a:gd name="connsiteY14" fmla="*/ 459644 h 939215"/>
              <a:gd name="connsiteX15" fmla="*/ 766898 w 939496"/>
              <a:gd name="connsiteY15" fmla="*/ 459643 h 939215"/>
              <a:gd name="connsiteX16" fmla="*/ 469810 w 939496"/>
              <a:gd name="connsiteY16" fmla="*/ 165598 h 939215"/>
              <a:gd name="connsiteX17" fmla="*/ 112471 w 939496"/>
              <a:gd name="connsiteY17" fmla="*/ 167717 h 939215"/>
              <a:gd name="connsiteX18" fmla="*/ 164780 w 939496"/>
              <a:gd name="connsiteY18" fmla="*/ 113010 h 939215"/>
              <a:gd name="connsiteX19" fmla="*/ 506736 w 939496"/>
              <a:gd name="connsiteY19" fmla="*/ 1398 h 939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9496" h="939215">
                <a:moveTo>
                  <a:pt x="465386" y="184807"/>
                </a:moveTo>
                <a:cubicBezTo>
                  <a:pt x="618208" y="183901"/>
                  <a:pt x="742595" y="307012"/>
                  <a:pt x="743210" y="459788"/>
                </a:cubicBezTo>
                <a:cubicBezTo>
                  <a:pt x="743522" y="536171"/>
                  <a:pt x="712832" y="605514"/>
                  <a:pt x="662960" y="655870"/>
                </a:cubicBezTo>
                <a:cubicBezTo>
                  <a:pt x="613088" y="706223"/>
                  <a:pt x="544042" y="737600"/>
                  <a:pt x="467630" y="738051"/>
                </a:cubicBezTo>
                <a:lnTo>
                  <a:pt x="88271" y="740296"/>
                </a:lnTo>
                <a:lnTo>
                  <a:pt x="58270" y="697083"/>
                </a:lnTo>
                <a:cubicBezTo>
                  <a:pt x="-17201" y="560661"/>
                  <a:pt x="-18605" y="396466"/>
                  <a:pt x="49675" y="259967"/>
                </a:cubicBezTo>
                <a:lnTo>
                  <a:pt x="95713" y="186998"/>
                </a:lnTo>
                <a:close/>
                <a:moveTo>
                  <a:pt x="506736" y="1398"/>
                </a:moveTo>
                <a:cubicBezTo>
                  <a:pt x="626576" y="10637"/>
                  <a:pt x="742808" y="65584"/>
                  <a:pt x="827024" y="164059"/>
                </a:cubicBezTo>
                <a:cubicBezTo>
                  <a:pt x="995457" y="361002"/>
                  <a:pt x="972038" y="657454"/>
                  <a:pt x="774722" y="826205"/>
                </a:cubicBezTo>
                <a:cubicBezTo>
                  <a:pt x="577405" y="994959"/>
                  <a:pt x="280906" y="972100"/>
                  <a:pt x="112475" y="775156"/>
                </a:cubicBezTo>
                <a:lnTo>
                  <a:pt x="101534" y="759400"/>
                </a:lnTo>
                <a:lnTo>
                  <a:pt x="472208" y="757206"/>
                </a:lnTo>
                <a:cubicBezTo>
                  <a:pt x="635622" y="756234"/>
                  <a:pt x="767563" y="623012"/>
                  <a:pt x="766903" y="459644"/>
                </a:cubicBezTo>
                <a:lnTo>
                  <a:pt x="766898" y="459643"/>
                </a:lnTo>
                <a:cubicBezTo>
                  <a:pt x="766232" y="296277"/>
                  <a:pt x="633225" y="164629"/>
                  <a:pt x="469810" y="165598"/>
                </a:cubicBezTo>
                <a:lnTo>
                  <a:pt x="112471" y="167717"/>
                </a:lnTo>
                <a:lnTo>
                  <a:pt x="164780" y="113010"/>
                </a:lnTo>
                <a:cubicBezTo>
                  <a:pt x="263436" y="28636"/>
                  <a:pt x="386888" y="-7838"/>
                  <a:pt x="506736" y="139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D</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1" name="MH_SubTitle_2"/>
          <p:cNvSpPr/>
          <p:nvPr>
            <p:custDataLst>
              <p:tags r:id="rId8"/>
            </p:custDataLst>
          </p:nvPr>
        </p:nvSpPr>
        <p:spPr>
          <a:xfrm rot="21600000">
            <a:off x="2550514" y="3237797"/>
            <a:ext cx="1513862" cy="593882"/>
          </a:xfrm>
          <a:custGeom>
            <a:avLst/>
            <a:gdLst>
              <a:gd name="connsiteX0" fmla="*/ 1588140 w 2018482"/>
              <a:gd name="connsiteY0" fmla="*/ 0 h 791843"/>
              <a:gd name="connsiteX1" fmla="*/ 1571873 w 2018482"/>
              <a:gd name="connsiteY1" fmla="*/ 25617 h 791843"/>
              <a:gd name="connsiteX2" fmla="*/ 399959 w 2018482"/>
              <a:gd name="connsiteY2" fmla="*/ 28657 h 791843"/>
              <a:gd name="connsiteX3" fmla="*/ 31611 w 2018482"/>
              <a:gd name="connsiteY3" fmla="*/ 398411 h 791843"/>
              <a:gd name="connsiteX4" fmla="*/ 401875 w 2018482"/>
              <a:gd name="connsiteY4" fmla="*/ 766253 h 791843"/>
              <a:gd name="connsiteX5" fmla="*/ 2018482 w 2018482"/>
              <a:gd name="connsiteY5" fmla="*/ 762062 h 791843"/>
              <a:gd name="connsiteX6" fmla="*/ 2017109 w 2018482"/>
              <a:gd name="connsiteY6" fmla="*/ 787637 h 791843"/>
              <a:gd name="connsiteX7" fmla="*/ 395937 w 2018482"/>
              <a:gd name="connsiteY7" fmla="*/ 791842 h 791843"/>
              <a:gd name="connsiteX8" fmla="*/ 2 w 2018482"/>
              <a:gd name="connsiteY8" fmla="*/ 398492 h 791843"/>
              <a:gd name="connsiteX9" fmla="*/ 393889 w 2018482"/>
              <a:gd name="connsiteY9" fmla="*/ 3100 h 79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8482" h="791843">
                <a:moveTo>
                  <a:pt x="1588140" y="0"/>
                </a:moveTo>
                <a:lnTo>
                  <a:pt x="1571873" y="25617"/>
                </a:lnTo>
                <a:lnTo>
                  <a:pt x="399959" y="28657"/>
                </a:lnTo>
                <a:cubicBezTo>
                  <a:pt x="196003" y="29186"/>
                  <a:pt x="31083" y="194729"/>
                  <a:pt x="31611" y="398411"/>
                </a:cubicBezTo>
                <a:cubicBezTo>
                  <a:pt x="32139" y="602091"/>
                  <a:pt x="197916" y="766783"/>
                  <a:pt x="401875" y="766253"/>
                </a:cubicBezTo>
                <a:lnTo>
                  <a:pt x="2018482" y="762062"/>
                </a:lnTo>
                <a:lnTo>
                  <a:pt x="2017109" y="787637"/>
                </a:lnTo>
                <a:lnTo>
                  <a:pt x="395937" y="791842"/>
                </a:lnTo>
                <a:cubicBezTo>
                  <a:pt x="177827" y="792404"/>
                  <a:pt x="563" y="616299"/>
                  <a:pt x="2" y="398492"/>
                </a:cubicBezTo>
                <a:cubicBezTo>
                  <a:pt x="-562" y="180691"/>
                  <a:pt x="175784" y="3666"/>
                  <a:pt x="393889" y="310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200" dirty="0">
                <a:solidFill>
                  <a:schemeClr val="accent4"/>
                </a:solidFill>
                <a:latin typeface="微软雅黑" panose="020B0503020204020204" pitchFamily="34" charset="-122"/>
                <a:ea typeface="微软雅黑" panose="020B0503020204020204" pitchFamily="34" charset="-122"/>
              </a:rPr>
              <a:t>主要特点</a:t>
            </a:r>
            <a:endParaRPr lang="zh-CN" altLang="en-US" sz="1200" dirty="0">
              <a:solidFill>
                <a:schemeClr val="accent4"/>
              </a:solidFill>
              <a:latin typeface="微软雅黑" panose="020B0503020204020204" pitchFamily="34" charset="-122"/>
              <a:ea typeface="微软雅黑" panose="020B0503020204020204" pitchFamily="34" charset="-122"/>
            </a:endParaRPr>
          </a:p>
        </p:txBody>
      </p:sp>
      <p:sp>
        <p:nvSpPr>
          <p:cNvPr id="12" name="文本框 11"/>
          <p:cNvSpPr txBox="1"/>
          <p:nvPr>
            <p:custDataLst>
              <p:tags r:id="rId9"/>
            </p:custDataLst>
          </p:nvPr>
        </p:nvSpPr>
        <p:spPr>
          <a:xfrm>
            <a:off x="5460365" y="1623060"/>
            <a:ext cx="2872740" cy="645160"/>
          </a:xfrm>
          <a:prstGeom prst="rect">
            <a:avLst/>
          </a:prstGeom>
          <a:noFill/>
        </p:spPr>
        <p:txBody>
          <a:bodyPr wrap="square" rtlCol="0">
            <a:spAutoFit/>
          </a:bodyPr>
          <a:lstStyle/>
          <a:p>
            <a:pPr defTabSz="912495">
              <a:lnSpc>
                <a:spcPct val="150000"/>
              </a:lnSpc>
              <a:spcBef>
                <a:spcPct val="20000"/>
              </a:spcBef>
              <a:defRPr/>
            </a:pPr>
            <a:r>
              <a:rPr lang="zh-CN" altLang="en-US" sz="1200"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1. 给料量大，体积小、重量轻，便于井下运输和安装，可大大减少井巷工程量；</a:t>
            </a:r>
            <a:r>
              <a:rPr lang="zh-CN" altLang="en-US" sz="1200" dirty="0">
                <a:solidFill>
                  <a:schemeClr val="tx1"/>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 </a:t>
            </a:r>
            <a:endParaRPr lang="zh-CN" altLang="en-US" sz="1200" dirty="0">
              <a:solidFill>
                <a:schemeClr val="tx1"/>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p:txBody>
      </p:sp>
      <p:sp>
        <p:nvSpPr>
          <p:cNvPr id="13" name="文本框 12"/>
          <p:cNvSpPr txBox="1"/>
          <p:nvPr>
            <p:custDataLst>
              <p:tags r:id="rId10"/>
            </p:custDataLst>
          </p:nvPr>
        </p:nvSpPr>
        <p:spPr>
          <a:xfrm>
            <a:off x="5460365" y="3124200"/>
            <a:ext cx="2873375" cy="645160"/>
          </a:xfrm>
          <a:prstGeom prst="rect">
            <a:avLst/>
          </a:prstGeom>
          <a:noFill/>
        </p:spPr>
        <p:txBody>
          <a:bodyPr wrap="square" rtlCol="0">
            <a:spAutoFit/>
          </a:bodyPr>
          <a:lstStyle/>
          <a:p>
            <a:pPr defTabSz="912495">
              <a:lnSpc>
                <a:spcPct val="150000"/>
              </a:lnSpc>
              <a:spcBef>
                <a:spcPct val="20000"/>
              </a:spcBef>
              <a:defRPr/>
            </a:pPr>
            <a:r>
              <a:rPr lang="zh-CN" altLang="en-US" sz="1200"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3. 运动部分工作阻力小，功耗低，运动部件的工作寿命长； </a:t>
            </a:r>
            <a:endParaRPr lang="zh-CN" altLang="en-US" sz="1200"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p:txBody>
      </p:sp>
      <p:sp>
        <p:nvSpPr>
          <p:cNvPr id="14" name="文本框 13"/>
          <p:cNvSpPr txBox="1"/>
          <p:nvPr>
            <p:custDataLst>
              <p:tags r:id="rId11"/>
            </p:custDataLst>
          </p:nvPr>
        </p:nvSpPr>
        <p:spPr>
          <a:xfrm>
            <a:off x="1150620" y="2396490"/>
            <a:ext cx="2675890" cy="645160"/>
          </a:xfrm>
          <a:prstGeom prst="rect">
            <a:avLst/>
          </a:prstGeom>
          <a:noFill/>
        </p:spPr>
        <p:txBody>
          <a:bodyPr wrap="square" rtlCol="0">
            <a:spAutoFit/>
          </a:bodyPr>
          <a:lstStyle/>
          <a:p>
            <a:pPr defTabSz="912495">
              <a:lnSpc>
                <a:spcPct val="150000"/>
              </a:lnSpc>
              <a:spcBef>
                <a:spcPct val="20000"/>
              </a:spcBef>
              <a:defRPr/>
            </a:pPr>
            <a:r>
              <a:rPr lang="zh-CN" altLang="en-US" sz="1200"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2. 给料量调节范围大，肆零零捌捌陆零伍叁柒，调节方便（无级调速）；</a:t>
            </a:r>
            <a:endParaRPr lang="zh-CN" altLang="en-US" sz="1200"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p:txBody>
      </p:sp>
      <p:sp>
        <p:nvSpPr>
          <p:cNvPr id="15" name="文本框 14"/>
          <p:cNvSpPr txBox="1"/>
          <p:nvPr>
            <p:custDataLst>
              <p:tags r:id="rId12"/>
            </p:custDataLst>
          </p:nvPr>
        </p:nvSpPr>
        <p:spPr>
          <a:xfrm>
            <a:off x="1097280" y="3898265"/>
            <a:ext cx="2729230" cy="681990"/>
          </a:xfrm>
          <a:prstGeom prst="rect">
            <a:avLst/>
          </a:prstGeom>
          <a:noFill/>
        </p:spPr>
        <p:txBody>
          <a:bodyPr wrap="square" rtlCol="0">
            <a:spAutoFit/>
          </a:bodyPr>
          <a:lstStyle/>
          <a:p>
            <a:pPr defTabSz="912495">
              <a:lnSpc>
                <a:spcPct val="150000"/>
              </a:lnSpc>
              <a:spcBef>
                <a:spcPct val="20000"/>
              </a:spcBef>
              <a:defRPr/>
            </a:pPr>
            <a:r>
              <a:rPr lang="zh-CN" altLang="en-US" sz="1200"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4．运行平稳，噪音小，保护环境； </a:t>
            </a:r>
            <a:endParaRPr lang="zh-CN" altLang="en-US" sz="1200"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a:p>
            <a:pPr defTabSz="912495">
              <a:lnSpc>
                <a:spcPct val="150000"/>
              </a:lnSpc>
              <a:spcBef>
                <a:spcPct val="20000"/>
              </a:spcBef>
              <a:defRPr/>
            </a:pPr>
            <a:r>
              <a:rPr lang="zh-CN" altLang="en-US" sz="1200"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5、零部件通用性强，安装维修方便。</a:t>
            </a:r>
            <a:endParaRPr lang="zh-CN" altLang="en-US" sz="1200"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750"/>
                                        <p:tgtEl>
                                          <p:spTgt spid="3"/>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50"/>
                                        <p:tgtEl>
                                          <p:spTgt spid="5"/>
                                        </p:tgtEl>
                                      </p:cBhvr>
                                    </p:animEffect>
                                  </p:childTnLst>
                                </p:cTn>
                              </p:par>
                            </p:childTnLst>
                          </p:cTn>
                        </p:par>
                        <p:par>
                          <p:cTn id="12" fill="hold">
                            <p:stCondLst>
                              <p:cond delay="2000"/>
                            </p:stCondLst>
                            <p:childTnLst>
                              <p:par>
                                <p:cTn id="13" presetID="2" presetClass="entr" presetSubtype="2" restart="never" repeatDur="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4" presetClass="entr" presetSubtype="10" restart="never" repeatDur="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750"/>
                                        <p:tgtEl>
                                          <p:spTgt spid="6"/>
                                        </p:tgtEl>
                                      </p:cBhvr>
                                    </p:animEffect>
                                  </p:childTnLst>
                                </p:cTn>
                              </p:par>
                            </p:childTnLst>
                          </p:cTn>
                        </p:par>
                        <p:par>
                          <p:cTn id="21" fill="hold">
                            <p:stCondLst>
                              <p:cond delay="3500"/>
                            </p:stCondLst>
                            <p:childTnLst>
                              <p:par>
                                <p:cTn id="22" presetID="22" presetClass="entr" presetSubtype="2" restart="never" repeatDur="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right)">
                                      <p:cBhvr>
                                        <p:cTn id="24" dur="750"/>
                                        <p:tgtEl>
                                          <p:spTgt spid="7"/>
                                        </p:tgtEl>
                                      </p:cBhvr>
                                    </p:animEffect>
                                  </p:childTnLst>
                                </p:cTn>
                              </p:par>
                            </p:childTnLst>
                          </p:cTn>
                        </p:par>
                        <p:par>
                          <p:cTn id="25" fill="hold">
                            <p:stCondLst>
                              <p:cond delay="4500"/>
                            </p:stCondLst>
                            <p:childTnLst>
                              <p:par>
                                <p:cTn id="26" presetID="2" presetClass="entr" presetSubtype="8" restart="never" repeatDur="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0-#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childTnLst>
                          </p:cTn>
                        </p:par>
                        <p:par>
                          <p:cTn id="30" fill="hold">
                            <p:stCondLst>
                              <p:cond delay="5000"/>
                            </p:stCondLst>
                            <p:childTnLst>
                              <p:par>
                                <p:cTn id="31" presetID="14" presetClass="entr" presetSubtype="10" restart="never" repeatDur="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randombar(horizontal)">
                                      <p:cBhvr>
                                        <p:cTn id="33" dur="750"/>
                                        <p:tgtEl>
                                          <p:spTgt spid="8"/>
                                        </p:tgtEl>
                                      </p:cBhvr>
                                    </p:animEffect>
                                  </p:childTnLst>
                                </p:cTn>
                              </p:par>
                            </p:childTnLst>
                          </p:cTn>
                        </p:par>
                        <p:par>
                          <p:cTn id="34" fill="hold">
                            <p:stCondLst>
                              <p:cond delay="6000"/>
                            </p:stCondLst>
                            <p:childTnLst>
                              <p:par>
                                <p:cTn id="35" presetID="22" presetClass="entr" presetSubtype="8" restart="never" repeatDur="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750"/>
                                        <p:tgtEl>
                                          <p:spTgt spid="9"/>
                                        </p:tgtEl>
                                      </p:cBhvr>
                                    </p:animEffect>
                                  </p:childTnLst>
                                </p:cTn>
                              </p:par>
                            </p:childTnLst>
                          </p:cTn>
                        </p:par>
                        <p:par>
                          <p:cTn id="38" fill="hold">
                            <p:stCondLst>
                              <p:cond delay="7000"/>
                            </p:stCondLst>
                            <p:childTnLst>
                              <p:par>
                                <p:cTn id="39" presetID="2" presetClass="entr" presetSubtype="2" restart="never" repeatDur="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1+#ppt_w/2"/>
                                          </p:val>
                                        </p:tav>
                                        <p:tav tm="100000">
                                          <p:val>
                                            <p:strVal val="#ppt_x"/>
                                          </p:val>
                                        </p:tav>
                                      </p:tavLst>
                                    </p:anim>
                                    <p:anim calcmode="lin" valueType="num">
                                      <p:cBhvr additive="base">
                                        <p:cTn id="42" dur="5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7500"/>
                            </p:stCondLst>
                            <p:childTnLst>
                              <p:par>
                                <p:cTn id="44" presetID="14" presetClass="entr" presetSubtype="10" restart="never" repeatDur="0"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randombar(horizontal)">
                                      <p:cBhvr>
                                        <p:cTn id="46" dur="750"/>
                                        <p:tgtEl>
                                          <p:spTgt spid="10"/>
                                        </p:tgtEl>
                                      </p:cBhvr>
                                    </p:animEffect>
                                  </p:childTnLst>
                                </p:cTn>
                              </p:par>
                            </p:childTnLst>
                          </p:cTn>
                        </p:par>
                        <p:par>
                          <p:cTn id="47" fill="hold">
                            <p:stCondLst>
                              <p:cond delay="8500"/>
                            </p:stCondLst>
                            <p:childTnLst>
                              <p:par>
                                <p:cTn id="48" presetID="22" presetClass="entr" presetSubtype="2" restart="never" repeatDur="0"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right)">
                                      <p:cBhvr>
                                        <p:cTn id="50" dur="750"/>
                                        <p:tgtEl>
                                          <p:spTgt spid="11"/>
                                        </p:tgtEl>
                                      </p:cBhvr>
                                    </p:animEffect>
                                  </p:childTnLst>
                                </p:cTn>
                              </p:par>
                            </p:childTnLst>
                          </p:cTn>
                        </p:par>
                        <p:par>
                          <p:cTn id="51" fill="hold">
                            <p:stCondLst>
                              <p:cond delay="9500"/>
                            </p:stCondLst>
                            <p:childTnLst>
                              <p:par>
                                <p:cTn id="52" presetID="2" presetClass="entr" presetSubtype="8" restart="never" repeatDur="0"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0-#ppt_w/2"/>
                                          </p:val>
                                        </p:tav>
                                        <p:tav tm="100000">
                                          <p:val>
                                            <p:strVal val="#ppt_x"/>
                                          </p:val>
                                        </p:tav>
                                      </p:tavLst>
                                    </p:anim>
                                    <p:anim calcmode="lin" valueType="num">
                                      <p:cBhvr additive="base">
                                        <p:cTn id="55"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2827655" y="495300"/>
            <a:ext cx="3568065" cy="337185"/>
          </a:xfrm>
          <a:prstGeom prst="rect">
            <a:avLst/>
          </a:prstGeom>
          <a:noFill/>
        </p:spPr>
        <p:txBody>
          <a:bodyPr wrap="square" rtlCol="0">
            <a:spAutoFit/>
          </a:bodyPr>
          <a:lstStyle/>
          <a:p>
            <a:pPr algn="l"/>
            <a:r>
              <a:rPr lang="zh-CN" altLang="en-US" sz="1600" dirty="0">
                <a:solidFill>
                  <a:schemeClr val="tx2"/>
                </a:solidFill>
                <a:latin typeface="微软雅黑" panose="020B0503020204020204" pitchFamily="34" charset="-122"/>
                <a:ea typeface="微软雅黑" panose="020B0503020204020204" pitchFamily="34" charset="-122"/>
                <a:sym typeface="+mn-ea"/>
              </a:rPr>
              <a:t>GLD1500/7.5/B称重给煤机安装维修</a:t>
            </a: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3" name="圆角矩形 2"/>
          <p:cNvSpPr/>
          <p:nvPr>
            <p:custDataLst>
              <p:tags r:id="rId1"/>
            </p:custDataLst>
          </p:nvPr>
        </p:nvSpPr>
        <p:spPr>
          <a:xfrm>
            <a:off x="827584" y="1736660"/>
            <a:ext cx="1728192" cy="2557948"/>
          </a:xfrm>
          <a:prstGeom prst="roundRect">
            <a:avLst>
              <a:gd name="adj" fmla="val 3230"/>
            </a:avLst>
          </a:prstGeom>
          <a:noFill/>
          <a:ln w="19050">
            <a:solidFill>
              <a:schemeClr val="accent1"/>
            </a:solidFill>
          </a:ln>
        </p:spPr>
        <p:txBody>
          <a:bodyPr rtlCol="0" anchor="ctr"/>
          <a:lstStyle/>
          <a:p>
            <a:pPr algn="ctr"/>
            <a:endParaRPr lang="zh-CN" altLang="en-US" sz="1600">
              <a:solidFill>
                <a:schemeClr val="tx2"/>
              </a:solidFill>
              <a:latin typeface="微软雅黑" panose="020B0503020204020204" pitchFamily="34" charset="-122"/>
              <a:ea typeface="微软雅黑" panose="020B0503020204020204" pitchFamily="34" charset="-122"/>
            </a:endParaRPr>
          </a:p>
        </p:txBody>
      </p:sp>
      <p:cxnSp>
        <p:nvCxnSpPr>
          <p:cNvPr id="5" name="直接箭头连接符 4"/>
          <p:cNvCxnSpPr/>
          <p:nvPr>
            <p:custDataLst>
              <p:tags r:id="rId2"/>
            </p:custDataLst>
          </p:nvPr>
        </p:nvCxnSpPr>
        <p:spPr>
          <a:xfrm>
            <a:off x="1007155" y="2473829"/>
            <a:ext cx="1370571" cy="0"/>
          </a:xfrm>
          <a:prstGeom prst="straightConnector1">
            <a:avLst/>
          </a:prstGeom>
          <a:noFill/>
          <a:ln w="19050">
            <a:solidFill>
              <a:schemeClr val="accent1"/>
            </a:solidFill>
            <a:headEnd type="oval" w="med" len="med"/>
            <a:tailEnd type="oval" w="med" len="med"/>
          </a:ln>
        </p:spPr>
      </p:cxnSp>
      <p:sp>
        <p:nvSpPr>
          <p:cNvPr id="7" name="矩形 6"/>
          <p:cNvSpPr/>
          <p:nvPr>
            <p:custDataLst>
              <p:tags r:id="rId3"/>
            </p:custDataLst>
          </p:nvPr>
        </p:nvSpPr>
        <p:spPr>
          <a:xfrm>
            <a:off x="904875" y="2543810"/>
            <a:ext cx="1593215" cy="1753235"/>
          </a:xfrm>
          <a:prstGeom prst="rect">
            <a:avLst/>
          </a:prstGeom>
        </p:spPr>
        <p:txBody>
          <a:bodyPr wrap="square">
            <a:spAutoFit/>
          </a:bodyPr>
          <a:lstStyle/>
          <a:p>
            <a:pPr defTabSz="912495">
              <a:lnSpc>
                <a:spcPct val="150000"/>
              </a:lnSpc>
              <a:spcBef>
                <a:spcPct val="20000"/>
              </a:spcBef>
              <a:defRPr/>
            </a:pPr>
            <a:r>
              <a:rPr sz="1200"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给料机可现场分体安装，也可整体安装。分体安装时，先将漏斗架安装在煤仓口，再安装箱体，然后安装底架等其它部件。</a:t>
            </a:r>
            <a:endParaRPr sz="1200"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p:txBody>
      </p:sp>
      <p:sp>
        <p:nvSpPr>
          <p:cNvPr id="9" name="圆角矩形 8"/>
          <p:cNvSpPr/>
          <p:nvPr>
            <p:custDataLst>
              <p:tags r:id="rId4"/>
            </p:custDataLst>
          </p:nvPr>
        </p:nvSpPr>
        <p:spPr>
          <a:xfrm>
            <a:off x="2747797" y="1736660"/>
            <a:ext cx="1728192" cy="2557948"/>
          </a:xfrm>
          <a:prstGeom prst="roundRect">
            <a:avLst>
              <a:gd name="adj" fmla="val 3230"/>
            </a:avLst>
          </a:prstGeom>
          <a:noFill/>
          <a:ln w="19050">
            <a:solidFill>
              <a:schemeClr val="accent2"/>
            </a:solidFill>
          </a:ln>
        </p:spPr>
        <p:txBody>
          <a:bodyPr rtlCol="0" anchor="ctr"/>
          <a:lstStyle/>
          <a:p>
            <a:pPr algn="ctr"/>
            <a:endParaRPr lang="zh-CN" altLang="en-US" sz="1600">
              <a:solidFill>
                <a:schemeClr val="tx2"/>
              </a:solidFill>
              <a:latin typeface="微软雅黑" panose="020B0503020204020204" pitchFamily="34" charset="-122"/>
              <a:ea typeface="微软雅黑" panose="020B0503020204020204" pitchFamily="34" charset="-122"/>
            </a:endParaRPr>
          </a:p>
        </p:txBody>
      </p:sp>
      <p:sp>
        <p:nvSpPr>
          <p:cNvPr id="10" name="圆角矩形 9"/>
          <p:cNvSpPr/>
          <p:nvPr>
            <p:custDataLst>
              <p:tags r:id="rId5"/>
            </p:custDataLst>
          </p:nvPr>
        </p:nvSpPr>
        <p:spPr>
          <a:xfrm>
            <a:off x="4668011" y="1736660"/>
            <a:ext cx="1728192" cy="2557948"/>
          </a:xfrm>
          <a:prstGeom prst="roundRect">
            <a:avLst>
              <a:gd name="adj" fmla="val 3230"/>
            </a:avLst>
          </a:prstGeom>
          <a:noFill/>
          <a:ln w="19050">
            <a:solidFill>
              <a:schemeClr val="accent3"/>
            </a:solidFill>
          </a:ln>
        </p:spPr>
        <p:txBody>
          <a:bodyPr rtlCol="0" anchor="ctr"/>
          <a:lstStyle/>
          <a:p>
            <a:pPr algn="ctr"/>
            <a:endParaRPr lang="zh-CN" altLang="en-US" sz="1600">
              <a:solidFill>
                <a:schemeClr val="tx2"/>
              </a:solidFill>
              <a:latin typeface="微软雅黑" panose="020B0503020204020204" pitchFamily="34" charset="-122"/>
              <a:ea typeface="微软雅黑" panose="020B0503020204020204" pitchFamily="34" charset="-122"/>
            </a:endParaRPr>
          </a:p>
        </p:txBody>
      </p:sp>
      <p:sp>
        <p:nvSpPr>
          <p:cNvPr id="11" name="圆角矩形 10"/>
          <p:cNvSpPr/>
          <p:nvPr>
            <p:custDataLst>
              <p:tags r:id="rId6"/>
            </p:custDataLst>
          </p:nvPr>
        </p:nvSpPr>
        <p:spPr>
          <a:xfrm>
            <a:off x="6588224" y="1736660"/>
            <a:ext cx="1728192" cy="2557948"/>
          </a:xfrm>
          <a:prstGeom prst="roundRect">
            <a:avLst>
              <a:gd name="adj" fmla="val 3230"/>
            </a:avLst>
          </a:prstGeom>
          <a:noFill/>
          <a:ln w="19050">
            <a:solidFill>
              <a:schemeClr val="accent4"/>
            </a:solidFill>
          </a:ln>
        </p:spPr>
        <p:txBody>
          <a:bodyPr rtlCol="0" anchor="ctr"/>
          <a:lstStyle/>
          <a:p>
            <a:pPr algn="ctr"/>
            <a:endParaRPr lang="zh-CN" altLang="en-US" sz="1600">
              <a:solidFill>
                <a:schemeClr val="tx2"/>
              </a:solidFill>
              <a:latin typeface="微软雅黑" panose="020B0503020204020204" pitchFamily="34" charset="-122"/>
              <a:ea typeface="微软雅黑" panose="020B0503020204020204" pitchFamily="34" charset="-122"/>
            </a:endParaRPr>
          </a:p>
        </p:txBody>
      </p:sp>
      <p:sp>
        <p:nvSpPr>
          <p:cNvPr id="12" name="椭圆 11"/>
          <p:cNvSpPr/>
          <p:nvPr>
            <p:custDataLst>
              <p:tags r:id="rId7"/>
            </p:custDataLst>
          </p:nvPr>
        </p:nvSpPr>
        <p:spPr>
          <a:xfrm>
            <a:off x="1291875" y="1351805"/>
            <a:ext cx="799609" cy="784348"/>
          </a:xfrm>
          <a:prstGeom prst="ellipse">
            <a:avLst/>
          </a:prstGeom>
          <a:solidFill>
            <a:schemeClr val="accent1"/>
          </a:solidFill>
          <a:ln>
            <a:noFill/>
          </a:ln>
        </p:spPr>
        <p:txBody>
          <a:bodyPr vert="horz" wrap="square" lIns="91440" tIns="45720" rIns="91440" bIns="45720" numCol="1" anchor="t" anchorCtr="0" compatLnSpc="1"/>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3" name="椭圆 12"/>
          <p:cNvSpPr/>
          <p:nvPr>
            <p:custDataLst>
              <p:tags r:id="rId8"/>
            </p:custDataLst>
          </p:nvPr>
        </p:nvSpPr>
        <p:spPr>
          <a:xfrm>
            <a:off x="3212090" y="1351805"/>
            <a:ext cx="799609" cy="784348"/>
          </a:xfrm>
          <a:prstGeom prst="ellipse">
            <a:avLst/>
          </a:prstGeom>
          <a:solidFill>
            <a:schemeClr val="accent2"/>
          </a:solidFill>
          <a:ln>
            <a:noFill/>
          </a:ln>
        </p:spPr>
        <p:txBody>
          <a:bodyPr vert="horz" wrap="square" lIns="91440" tIns="45720" rIns="91440" bIns="45720" numCol="1" anchor="t" anchorCtr="0" compatLnSpc="1"/>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4" name="椭圆 13"/>
          <p:cNvSpPr/>
          <p:nvPr>
            <p:custDataLst>
              <p:tags r:id="rId9"/>
            </p:custDataLst>
          </p:nvPr>
        </p:nvSpPr>
        <p:spPr>
          <a:xfrm>
            <a:off x="5132302" y="1351805"/>
            <a:ext cx="799609" cy="784348"/>
          </a:xfrm>
          <a:prstGeom prst="ellipse">
            <a:avLst/>
          </a:prstGeom>
          <a:solidFill>
            <a:schemeClr val="accent3"/>
          </a:solidFill>
          <a:ln>
            <a:noFill/>
          </a:ln>
        </p:spPr>
        <p:txBody>
          <a:bodyPr vert="horz" wrap="square" lIns="91440" tIns="45720" rIns="91440" bIns="45720" numCol="1" anchor="t" anchorCtr="0" compatLnSpc="1"/>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5" name="椭圆 14"/>
          <p:cNvSpPr/>
          <p:nvPr>
            <p:custDataLst>
              <p:tags r:id="rId10"/>
            </p:custDataLst>
          </p:nvPr>
        </p:nvSpPr>
        <p:spPr>
          <a:xfrm>
            <a:off x="7052516" y="1351805"/>
            <a:ext cx="799609" cy="784348"/>
          </a:xfrm>
          <a:prstGeom prst="ellipse">
            <a:avLst/>
          </a:prstGeom>
          <a:solidFill>
            <a:schemeClr val="accent4"/>
          </a:solidFill>
          <a:ln>
            <a:noFill/>
          </a:ln>
        </p:spPr>
        <p:txBody>
          <a:bodyPr vert="horz" wrap="square" lIns="91440" tIns="45720" rIns="91440" bIns="45720" numCol="1" anchor="t" anchorCtr="0" compatLnSpc="1"/>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custDataLst>
              <p:tags r:id="rId11"/>
            </p:custDataLst>
          </p:nvPr>
        </p:nvSpPr>
        <p:spPr>
          <a:xfrm>
            <a:off x="1418206" y="1513144"/>
            <a:ext cx="546946" cy="461665"/>
          </a:xfrm>
          <a:prstGeom prst="rect">
            <a:avLst/>
          </a:prstGeom>
        </p:spPr>
        <p:txBody>
          <a:bodyPr wrap="none" anchor="ctr">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01</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custDataLst>
              <p:tags r:id="rId12"/>
            </p:custDataLst>
          </p:nvPr>
        </p:nvSpPr>
        <p:spPr>
          <a:xfrm>
            <a:off x="3340882" y="1513144"/>
            <a:ext cx="546946" cy="461665"/>
          </a:xfrm>
          <a:prstGeom prst="rect">
            <a:avLst/>
          </a:prstGeom>
        </p:spPr>
        <p:txBody>
          <a:bodyPr wrap="none" anchor="ctr">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02</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custDataLst>
              <p:tags r:id="rId13"/>
            </p:custDataLst>
          </p:nvPr>
        </p:nvSpPr>
        <p:spPr>
          <a:xfrm>
            <a:off x="5278499" y="1513144"/>
            <a:ext cx="546946" cy="461665"/>
          </a:xfrm>
          <a:prstGeom prst="rect">
            <a:avLst/>
          </a:prstGeom>
        </p:spPr>
        <p:txBody>
          <a:bodyPr wrap="none" anchor="ctr">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03</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custDataLst>
              <p:tags r:id="rId14"/>
            </p:custDataLst>
          </p:nvPr>
        </p:nvSpPr>
        <p:spPr>
          <a:xfrm>
            <a:off x="7180221" y="1513144"/>
            <a:ext cx="546946" cy="461665"/>
          </a:xfrm>
          <a:prstGeom prst="rect">
            <a:avLst/>
          </a:prstGeom>
        </p:spPr>
        <p:txBody>
          <a:bodyPr wrap="none" anchor="ctr">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04</a:t>
            </a:r>
            <a:endParaRPr lang="zh-CN" altLang="en-US" sz="2400" dirty="0">
              <a:solidFill>
                <a:schemeClr val="bg1"/>
              </a:solidFill>
              <a:latin typeface="微软雅黑" panose="020B0503020204020204" pitchFamily="34" charset="-122"/>
              <a:ea typeface="微软雅黑" panose="020B0503020204020204" pitchFamily="34" charset="-122"/>
            </a:endParaRPr>
          </a:p>
        </p:txBody>
      </p:sp>
      <p:cxnSp>
        <p:nvCxnSpPr>
          <p:cNvPr id="28" name="直接箭头连接符 27"/>
          <p:cNvCxnSpPr/>
          <p:nvPr>
            <p:custDataLst>
              <p:tags r:id="rId15"/>
            </p:custDataLst>
          </p:nvPr>
        </p:nvCxnSpPr>
        <p:spPr>
          <a:xfrm>
            <a:off x="6786494" y="2481627"/>
            <a:ext cx="1370571" cy="0"/>
          </a:xfrm>
          <a:prstGeom prst="straightConnector1">
            <a:avLst/>
          </a:prstGeom>
          <a:noFill/>
          <a:ln w="19050">
            <a:solidFill>
              <a:schemeClr val="accent4"/>
            </a:solidFill>
            <a:headEnd type="oval" w="med" len="med"/>
            <a:tailEnd type="oval" w="med" len="med"/>
          </a:ln>
        </p:spPr>
      </p:cxnSp>
      <p:sp>
        <p:nvSpPr>
          <p:cNvPr id="30" name="矩形 29"/>
          <p:cNvSpPr/>
          <p:nvPr>
            <p:custDataLst>
              <p:tags r:id="rId16"/>
            </p:custDataLst>
          </p:nvPr>
        </p:nvSpPr>
        <p:spPr>
          <a:xfrm>
            <a:off x="6714490" y="2529840"/>
            <a:ext cx="1540510" cy="1753235"/>
          </a:xfrm>
          <a:prstGeom prst="rect">
            <a:avLst/>
          </a:prstGeom>
        </p:spPr>
        <p:txBody>
          <a:bodyPr wrap="square">
            <a:spAutoFit/>
          </a:bodyPr>
          <a:lstStyle/>
          <a:p>
            <a:pPr defTabSz="912495">
              <a:lnSpc>
                <a:spcPct val="150000"/>
              </a:lnSpc>
              <a:spcBef>
                <a:spcPct val="20000"/>
              </a:spcBef>
              <a:defRPr/>
            </a:pPr>
            <a:r>
              <a:rPr lang="zh-CN" altLang="en-US" sz="1200"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整体安装时，先将漏斗架安装在煤仓口，再将其它部件全部组装好后，整体吊装与连接段用螺栓连接。</a:t>
            </a:r>
            <a:endParaRPr lang="zh-CN" altLang="en-US" sz="1200"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p:txBody>
      </p:sp>
      <p:pic>
        <p:nvPicPr>
          <p:cNvPr id="34" name="图片 33" descr="称重给煤机20"/>
          <p:cNvPicPr>
            <a:picLocks noChangeAspect="1"/>
          </p:cNvPicPr>
          <p:nvPr/>
        </p:nvPicPr>
        <p:blipFill>
          <a:blip r:embed="rId17"/>
          <a:stretch>
            <a:fillRect/>
          </a:stretch>
        </p:blipFill>
        <p:spPr>
          <a:xfrm>
            <a:off x="4750435" y="2473960"/>
            <a:ext cx="1568450" cy="1568450"/>
          </a:xfrm>
          <a:prstGeom prst="rect">
            <a:avLst/>
          </a:prstGeom>
        </p:spPr>
      </p:pic>
      <p:pic>
        <p:nvPicPr>
          <p:cNvPr id="35" name="图片 34" descr="称重给煤机19"/>
          <p:cNvPicPr>
            <a:picLocks noChangeAspect="1"/>
          </p:cNvPicPr>
          <p:nvPr/>
        </p:nvPicPr>
        <p:blipFill>
          <a:blip r:embed="rId18"/>
          <a:stretch>
            <a:fillRect/>
          </a:stretch>
        </p:blipFill>
        <p:spPr>
          <a:xfrm>
            <a:off x="2827655" y="2473960"/>
            <a:ext cx="1568450" cy="15684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ppt_x"/>
                                          </p:val>
                                        </p:tav>
                                        <p:tav tm="100000">
                                          <p:val>
                                            <p:strVal val="#ppt_x"/>
                                          </p:val>
                                        </p:tav>
                                      </p:tavLst>
                                    </p:anim>
                                    <p:anim calcmode="lin" valueType="num">
                                      <p:cBhvr additive="base">
                                        <p:cTn id="58" dur="500" fill="hold"/>
                                        <p:tgtEl>
                                          <p:spTgt spid="11"/>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500" fill="hold"/>
                                        <p:tgtEl>
                                          <p:spTgt spid="19"/>
                                        </p:tgtEl>
                                        <p:attrNameLst>
                                          <p:attrName>ppt_x</p:attrName>
                                        </p:attrNameLst>
                                      </p:cBhvr>
                                      <p:tavLst>
                                        <p:tav tm="0">
                                          <p:val>
                                            <p:strVal val="#ppt_x"/>
                                          </p:val>
                                        </p:tav>
                                        <p:tav tm="100000">
                                          <p:val>
                                            <p:strVal val="#ppt_x"/>
                                          </p:val>
                                        </p:tav>
                                      </p:tavLst>
                                    </p:anim>
                                    <p:anim calcmode="lin" valueType="num">
                                      <p:cBhvr additive="base">
                                        <p:cTn id="66" dur="500" fill="hold"/>
                                        <p:tgtEl>
                                          <p:spTgt spid="19"/>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additive="base">
                                        <p:cTn id="69" dur="500" fill="hold"/>
                                        <p:tgtEl>
                                          <p:spTgt spid="28"/>
                                        </p:tgtEl>
                                        <p:attrNameLst>
                                          <p:attrName>ppt_x</p:attrName>
                                        </p:attrNameLst>
                                      </p:cBhvr>
                                      <p:tavLst>
                                        <p:tav tm="0">
                                          <p:val>
                                            <p:strVal val="#ppt_x"/>
                                          </p:val>
                                        </p:tav>
                                        <p:tav tm="100000">
                                          <p:val>
                                            <p:strVal val="#ppt_x"/>
                                          </p:val>
                                        </p:tav>
                                      </p:tavLst>
                                    </p:anim>
                                    <p:anim calcmode="lin" valueType="num">
                                      <p:cBhvr additive="base">
                                        <p:cTn id="70" dur="500" fill="hold"/>
                                        <p:tgtEl>
                                          <p:spTgt spid="28"/>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additive="base">
                                        <p:cTn id="73" dur="500" fill="hold"/>
                                        <p:tgtEl>
                                          <p:spTgt spid="30"/>
                                        </p:tgtEl>
                                        <p:attrNameLst>
                                          <p:attrName>ppt_x</p:attrName>
                                        </p:attrNameLst>
                                      </p:cBhvr>
                                      <p:tavLst>
                                        <p:tav tm="0">
                                          <p:val>
                                            <p:strVal val="#ppt_x"/>
                                          </p:val>
                                        </p:tav>
                                        <p:tav tm="100000">
                                          <p:val>
                                            <p:strVal val="#ppt_x"/>
                                          </p:val>
                                        </p:tav>
                                      </p:tavLst>
                                    </p:anim>
                                    <p:anim calcmode="lin" valueType="num">
                                      <p:cBhvr additive="base">
                                        <p:cTn id="7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2653030" y="189230"/>
            <a:ext cx="3933190" cy="337185"/>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sym typeface="+mn-ea"/>
              </a:rPr>
              <a:t>GLD</a:t>
            </a:r>
            <a:r>
              <a:rPr lang="en-US" altLang="zh-CN" sz="1600" dirty="0">
                <a:solidFill>
                  <a:schemeClr val="tx2"/>
                </a:solidFill>
                <a:latin typeface="微软雅黑" panose="020B0503020204020204" pitchFamily="34" charset="-122"/>
                <a:ea typeface="微软雅黑" panose="020B0503020204020204" pitchFamily="34" charset="-122"/>
                <a:sym typeface="+mn-ea"/>
              </a:rPr>
              <a:t>1500</a:t>
            </a:r>
            <a:r>
              <a:rPr lang="zh-CN" altLang="en-US" sz="1600" dirty="0">
                <a:solidFill>
                  <a:schemeClr val="tx2"/>
                </a:solidFill>
                <a:latin typeface="微软雅黑" panose="020B0503020204020204" pitchFamily="34" charset="-122"/>
                <a:ea typeface="微软雅黑" panose="020B0503020204020204" pitchFamily="34" charset="-122"/>
                <a:sym typeface="+mn-ea"/>
              </a:rPr>
              <a:t>/</a:t>
            </a:r>
            <a:r>
              <a:rPr lang="en-US" altLang="zh-CN" sz="1600" dirty="0">
                <a:solidFill>
                  <a:schemeClr val="tx2"/>
                </a:solidFill>
                <a:latin typeface="微软雅黑" panose="020B0503020204020204" pitchFamily="34" charset="-122"/>
                <a:ea typeface="微软雅黑" panose="020B0503020204020204" pitchFamily="34" charset="-122"/>
                <a:sym typeface="+mn-ea"/>
              </a:rPr>
              <a:t>7</a:t>
            </a:r>
            <a:r>
              <a:rPr lang="zh-CN" altLang="en-US" sz="1600" dirty="0">
                <a:solidFill>
                  <a:schemeClr val="tx2"/>
                </a:solidFill>
                <a:latin typeface="微软雅黑" panose="020B0503020204020204" pitchFamily="34" charset="-122"/>
                <a:ea typeface="微软雅黑" panose="020B0503020204020204" pitchFamily="34" charset="-122"/>
                <a:sym typeface="+mn-ea"/>
              </a:rPr>
              <a:t>.5/B称重给煤机的</a:t>
            </a:r>
            <a:r>
              <a:rPr lang="zh-CN" altLang="en-US" sz="1600" dirty="0">
                <a:solidFill>
                  <a:schemeClr val="tx2"/>
                </a:solidFill>
                <a:latin typeface="微软雅黑" panose="020B0503020204020204" pitchFamily="34" charset="-122"/>
                <a:ea typeface="微软雅黑" panose="020B0503020204020204" pitchFamily="34" charset="-122"/>
                <a:sym typeface="+mn-ea"/>
              </a:rPr>
              <a:t>订货须知</a:t>
            </a: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3" name="副标题 2"/>
          <p:cNvSpPr txBox="1"/>
          <p:nvPr/>
        </p:nvSpPr>
        <p:spPr>
          <a:xfrm>
            <a:off x="389890" y="2579370"/>
            <a:ext cx="8418195" cy="2418715"/>
          </a:xfrm>
          <a:prstGeom prst="rect">
            <a:avLst/>
          </a:prstGeom>
        </p:spPr>
        <p:txBody>
          <a:bodyPr/>
          <a:lstStyle/>
          <a:p>
            <a:pPr>
              <a:lnSpc>
                <a:spcPct val="150000"/>
              </a:lnSpc>
              <a:spcBef>
                <a:spcPct val="20000"/>
              </a:spcBef>
            </a:pPr>
            <a:r>
              <a:rPr lang="zh-CN" altLang="en-US"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1.给料机有带漏斗与不带漏斗及带调节闸门与不带调节闸门组合成的多种型式，如带漏斗，带调节闸门；带漏斗，山东矿安机电有限公司，不带调节闸门。用户在订货时应说明。</a:t>
            </a:r>
            <a:endParaRPr lang="zh-CN" altLang="en-US"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a:p>
            <a:pPr>
              <a:lnSpc>
                <a:spcPct val="150000"/>
              </a:lnSpc>
              <a:spcBef>
                <a:spcPct val="20000"/>
              </a:spcBef>
            </a:pPr>
            <a:r>
              <a:rPr lang="zh-CN" altLang="en-US"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2.本系列给料机电源电压有380V和660V两种制式，选用时请确定电压制式及有无防爆要求。</a:t>
            </a:r>
            <a:endParaRPr lang="zh-CN" altLang="en-US"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a:p>
            <a:pPr>
              <a:lnSpc>
                <a:spcPct val="150000"/>
              </a:lnSpc>
              <a:spcBef>
                <a:spcPct val="20000"/>
              </a:spcBef>
            </a:pPr>
            <a:r>
              <a:rPr lang="zh-CN" altLang="en-US"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3.设备安装方式有落地式和吊挂式两种情况，并有普通型和防窜仓型两种结构形式，选型时，请毋必慎重考虑；设备基础螺栓和吊挂基础一般由用户自备。</a:t>
            </a:r>
            <a:endParaRPr lang="zh-CN" altLang="en-US"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a:p>
            <a:pPr>
              <a:lnSpc>
                <a:spcPct val="150000"/>
              </a:lnSpc>
              <a:spcBef>
                <a:spcPct val="20000"/>
              </a:spcBef>
            </a:pPr>
            <a:r>
              <a:rPr lang="zh-CN" altLang="en-US"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4.由于现场实际情况各不相同，建议您在选订设备型号及规格时，尽可能将您的要求描述详尽并与相关专业技术人员充分沟通，以减少不必要的麻烦。</a:t>
            </a:r>
            <a:endParaRPr lang="zh-CN" altLang="en-US" dirty="0">
              <a:solidFill>
                <a:schemeClr val="tx1">
                  <a:lumMod val="50000"/>
                </a:schemeClr>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p:txBody>
      </p:sp>
      <p:cxnSp>
        <p:nvCxnSpPr>
          <p:cNvPr id="5" name="Straight Connector 16"/>
          <p:cNvCxnSpPr/>
          <p:nvPr>
            <p:custDataLst>
              <p:tags r:id="rId1"/>
            </p:custDataLst>
          </p:nvPr>
        </p:nvCxnSpPr>
        <p:spPr>
          <a:xfrm>
            <a:off x="-3572" y="2280376"/>
            <a:ext cx="9147572"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Oval 22"/>
          <p:cNvSpPr/>
          <p:nvPr>
            <p:custDataLst>
              <p:tags r:id="rId2"/>
            </p:custDataLst>
          </p:nvPr>
        </p:nvSpPr>
        <p:spPr>
          <a:xfrm>
            <a:off x="5680473" y="1982720"/>
            <a:ext cx="596503" cy="596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200" dirty="0">
                <a:solidFill>
                  <a:schemeClr val="bg1"/>
                </a:solidFill>
                <a:latin typeface="微软雅黑" panose="020B0503020204020204" pitchFamily="34" charset="-122"/>
                <a:ea typeface="微软雅黑" panose="020B0503020204020204" pitchFamily="34" charset="-122"/>
              </a:rPr>
              <a:t>服务</a:t>
            </a:r>
            <a:endParaRPr lang="en-US" sz="1200" dirty="0">
              <a:solidFill>
                <a:schemeClr val="bg1"/>
              </a:solidFill>
              <a:latin typeface="微软雅黑" panose="020B0503020204020204" pitchFamily="34" charset="-122"/>
              <a:ea typeface="微软雅黑" panose="020B0503020204020204" pitchFamily="34" charset="-122"/>
            </a:endParaRPr>
          </a:p>
        </p:txBody>
      </p:sp>
      <p:sp>
        <p:nvSpPr>
          <p:cNvPr id="7" name="Oval 24"/>
          <p:cNvSpPr/>
          <p:nvPr>
            <p:custDataLst>
              <p:tags r:id="rId3"/>
            </p:custDataLst>
          </p:nvPr>
        </p:nvSpPr>
        <p:spPr>
          <a:xfrm>
            <a:off x="2868216" y="1982720"/>
            <a:ext cx="596503" cy="596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200" dirty="0">
                <a:solidFill>
                  <a:schemeClr val="bg1"/>
                </a:solidFill>
                <a:latin typeface="微软雅黑" panose="020B0503020204020204" pitchFamily="34" charset="-122"/>
                <a:ea typeface="微软雅黑" panose="020B0503020204020204" pitchFamily="34" charset="-122"/>
              </a:rPr>
              <a:t>核心</a:t>
            </a:r>
            <a:endParaRPr lang="en-US" sz="1200"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custDataLst>
              <p:tags r:id="rId4"/>
            </p:custDataLst>
          </p:nvPr>
        </p:nvGrpSpPr>
        <p:grpSpPr bwMode="auto">
          <a:xfrm>
            <a:off x="2200275" y="743280"/>
            <a:ext cx="1932385" cy="1143000"/>
            <a:chOff x="2933939" y="2535731"/>
            <a:chExt cx="2575514" cy="1523892"/>
          </a:xfrm>
        </p:grpSpPr>
        <p:sp>
          <p:nvSpPr>
            <p:cNvPr id="9" name="等腰三角形 8"/>
            <p:cNvSpPr/>
            <p:nvPr>
              <p:custDataLst>
                <p:tags r:id="rId5"/>
              </p:custDataLst>
            </p:nvPr>
          </p:nvSpPr>
          <p:spPr>
            <a:xfrm rot="10800000">
              <a:off x="3967001" y="3621504"/>
              <a:ext cx="509389" cy="43811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0" name="圆角矩形 9"/>
            <p:cNvSpPr/>
            <p:nvPr>
              <p:custDataLst>
                <p:tags r:id="rId6"/>
              </p:custDataLst>
            </p:nvPr>
          </p:nvSpPr>
          <p:spPr>
            <a:xfrm>
              <a:off x="2933939" y="2535731"/>
              <a:ext cx="2575514" cy="112704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200" dirty="0">
                  <a:solidFill>
                    <a:schemeClr val="tx2"/>
                  </a:solidFill>
                  <a:latin typeface="微软雅黑" panose="020B0503020204020204" pitchFamily="34" charset="-122"/>
                  <a:ea typeface="微软雅黑" panose="020B0503020204020204" pitchFamily="34" charset="-122"/>
                  <a:sym typeface="+mn-ea"/>
                </a:rPr>
                <a:t>称重给煤机</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custDataLst>
              <p:tags r:id="rId7"/>
            </p:custDataLst>
          </p:nvPr>
        </p:nvGrpSpPr>
        <p:grpSpPr bwMode="auto">
          <a:xfrm>
            <a:off x="5012532" y="743280"/>
            <a:ext cx="1932385" cy="1143000"/>
            <a:chOff x="6683748" y="2535731"/>
            <a:chExt cx="2575514" cy="1523892"/>
          </a:xfrm>
          <a:solidFill>
            <a:schemeClr val="accent2"/>
          </a:solidFill>
        </p:grpSpPr>
        <p:sp>
          <p:nvSpPr>
            <p:cNvPr id="12" name="等腰三角形 11"/>
            <p:cNvSpPr/>
            <p:nvPr>
              <p:custDataLst>
                <p:tags r:id="rId8"/>
              </p:custDataLst>
            </p:nvPr>
          </p:nvSpPr>
          <p:spPr>
            <a:xfrm rot="10800000">
              <a:off x="7716810" y="3621504"/>
              <a:ext cx="509389" cy="4381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3" name="圆角矩形 12"/>
            <p:cNvSpPr/>
            <p:nvPr>
              <p:custDataLst>
                <p:tags r:id="rId9"/>
              </p:custDataLst>
            </p:nvPr>
          </p:nvSpPr>
          <p:spPr>
            <a:xfrm>
              <a:off x="6683748" y="2535731"/>
              <a:ext cx="2575514" cy="112704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200" dirty="0">
                  <a:solidFill>
                    <a:schemeClr val="tx2"/>
                  </a:solidFill>
                  <a:latin typeface="微软雅黑" panose="020B0503020204020204" pitchFamily="34" charset="-122"/>
                  <a:ea typeface="微软雅黑" panose="020B0503020204020204" pitchFamily="34" charset="-122"/>
                  <a:sym typeface="+mn-ea"/>
                </a:rPr>
                <a:t>订货须知</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500"/>
                                        <p:tgtEl>
                                          <p:spTgt spid="7"/>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500"/>
                                        <p:tgtEl>
                                          <p:spTgt spid="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ldLvl="0" animBg="1"/>
      <p:bldP spid="7"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screen"/>
          <a:stretch>
            <a:fillRect/>
          </a:stretch>
        </p:blipFill>
        <p:spPr>
          <a:xfrm>
            <a:off x="4060" y="0"/>
            <a:ext cx="9135879" cy="5143500"/>
          </a:xfrm>
          <a:prstGeom prst="rect">
            <a:avLst/>
          </a:prstGeom>
        </p:spPr>
      </p:pic>
      <p:sp>
        <p:nvSpPr>
          <p:cNvPr id="3" name="TextBox 28"/>
          <p:cNvSpPr txBox="1"/>
          <p:nvPr/>
        </p:nvSpPr>
        <p:spPr>
          <a:xfrm>
            <a:off x="6890693" y="1224110"/>
            <a:ext cx="1554480" cy="798830"/>
          </a:xfrm>
          <a:prstGeom prst="rect">
            <a:avLst/>
          </a:prstGeom>
          <a:noFill/>
        </p:spPr>
        <p:txBody>
          <a:bodyPr wrap="none" rtlCol="0">
            <a:spAutoFit/>
          </a:bodyPr>
          <a:lstStyle/>
          <a:p>
            <a:r>
              <a:rPr lang="en-US" altLang="zh-CN" sz="4600" dirty="0" smtClean="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2024</a:t>
            </a:r>
            <a:endParaRPr lang="zh-CN" altLang="en-US" sz="46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4" name="_3"/>
          <p:cNvSpPr/>
          <p:nvPr/>
        </p:nvSpPr>
        <p:spPr>
          <a:xfrm>
            <a:off x="4884420" y="2233295"/>
            <a:ext cx="3608705" cy="675640"/>
          </a:xfrm>
          <a:prstGeom prst="rect">
            <a:avLst/>
          </a:prstGeom>
          <a:effectLst/>
        </p:spPr>
        <p:txBody>
          <a:bodyPr wrap="square">
            <a:spAutoFit/>
          </a:bodyPr>
          <a:lstStyle/>
          <a:p>
            <a:pPr algn="dist"/>
            <a:r>
              <a:rPr lang="zh-CN" altLang="en-US" sz="38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谢谢您的观赏</a:t>
            </a:r>
            <a:endParaRPr lang="zh-CN" altLang="en-US" sz="38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14:presetBounceEnd="38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38000">
                                          <p:cBhvr additive="base">
                                            <p:cTn id="7" dur="500" fill="hold"/>
                                            <p:tgtEl>
                                              <p:spTgt spid="3"/>
                                            </p:tgtEl>
                                            <p:attrNameLst>
                                              <p:attrName>ppt_x</p:attrName>
                                            </p:attrNameLst>
                                          </p:cBhvr>
                                          <p:tavLst>
                                            <p:tav tm="0">
                                              <p:val>
                                                <p:strVal val="1+#ppt_w/2"/>
                                              </p:val>
                                            </p:tav>
                                            <p:tav tm="100000">
                                              <p:val>
                                                <p:strVal val="#ppt_x"/>
                                              </p:val>
                                            </p:tav>
                                          </p:tavLst>
                                        </p:anim>
                                        <p:anim calcmode="lin" valueType="num" p14:bounceEnd="38000">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14:presetBounceEnd="38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38000">
                                          <p:cBhvr additive="base">
                                            <p:cTn id="13" dur="500" fill="hold"/>
                                            <p:tgtEl>
                                              <p:spTgt spid="4"/>
                                            </p:tgtEl>
                                            <p:attrNameLst>
                                              <p:attrName>ppt_x</p:attrName>
                                            </p:attrNameLst>
                                          </p:cBhvr>
                                          <p:tavLst>
                                            <p:tav tm="0">
                                              <p:val>
                                                <p:strVal val="1+#ppt_w/2"/>
                                              </p:val>
                                            </p:tav>
                                            <p:tav tm="100000">
                                              <p:val>
                                                <p:strVal val="#ppt_x"/>
                                              </p:val>
                                            </p:tav>
                                          </p:tavLst>
                                        </p:anim>
                                        <p:anim calcmode="lin" valueType="num" p14:bounceEnd="38000">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ldLvl="0"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ldLvl="0" animBg="1"/>
        </p:bldLst>
      </p:timing>
    </mc:Fallback>
  </mc:AlternateContent>
</p:sld>
</file>

<file path=ppt/tags/tag1.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2.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3.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4.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5.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6.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7.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8.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9.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10.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11.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12.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13.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14.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15.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16.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17.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18.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19.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20.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21.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22.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23.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24.xml><?xml version="1.0" encoding="utf-8"?>
<p:tagLst xmlns:p="http://schemas.openxmlformats.org/presentationml/2006/main">
  <p:tag name="KSO_WM_DIAGRAM_VIRTUALLY_FRAME" val="{&quot;height&quot;:159.3035433070866,&quot;left&quot;:64.58475991142754,&quot;top&quot;:147.36220472440945,&quot;width&quot;:741.3472085925096}"/>
</p:tagLst>
</file>

<file path=ppt/tags/tag25.xml><?xml version="1.0" encoding="utf-8"?>
<p:tagLst xmlns:p="http://schemas.openxmlformats.org/presentationml/2006/main">
  <p:tag name="KSO_WM_DIAGRAM_VIRTUALLY_FRAME" val="{&quot;height&quot;:304.75984251968504,&quot;left&quot;:86.4,&quot;top&quot;:77.69015748031498,&quot;width&quot;:569.8}"/>
</p:tagLst>
</file>

<file path=ppt/tags/tag26.xml><?xml version="1.0" encoding="utf-8"?>
<p:tagLst xmlns:p="http://schemas.openxmlformats.org/presentationml/2006/main">
  <p:tag name="KSO_WM_DIAGRAM_VIRTUALLY_FRAME" val="{&quot;height&quot;:304.75984251968504,&quot;left&quot;:86.4,&quot;top&quot;:77.69015748031498,&quot;width&quot;:569.8}"/>
</p:tagLst>
</file>

<file path=ppt/tags/tag27.xml><?xml version="1.0" encoding="utf-8"?>
<p:tagLst xmlns:p="http://schemas.openxmlformats.org/presentationml/2006/main">
  <p:tag name="KSO_WM_DIAGRAM_VIRTUALLY_FRAME" val="{&quot;height&quot;:304.75984251968504,&quot;left&quot;:86.4,&quot;top&quot;:77.69015748031498,&quot;width&quot;:569.8}"/>
</p:tagLst>
</file>

<file path=ppt/tags/tag28.xml><?xml version="1.0" encoding="utf-8"?>
<p:tagLst xmlns:p="http://schemas.openxmlformats.org/presentationml/2006/main">
  <p:tag name="KSO_WM_DIAGRAM_VIRTUALLY_FRAME" val="{&quot;height&quot;:304.75984251968504,&quot;left&quot;:86.4,&quot;top&quot;:77.69015748031498,&quot;width&quot;:569.8}"/>
</p:tagLst>
</file>

<file path=ppt/tags/tag29.xml><?xml version="1.0" encoding="utf-8"?>
<p:tagLst xmlns:p="http://schemas.openxmlformats.org/presentationml/2006/main">
  <p:tag name="KSO_WM_DIAGRAM_VIRTUALLY_FRAME" val="{&quot;height&quot;:304.75984251968504,&quot;left&quot;:86.4,&quot;top&quot;:77.69015748031498,&quot;width&quot;:569.8}"/>
</p:tagLst>
</file>

<file path=ppt/tags/tag30.xml><?xml version="1.0" encoding="utf-8"?>
<p:tagLst xmlns:p="http://schemas.openxmlformats.org/presentationml/2006/main">
  <p:tag name="KSO_WM_DIAGRAM_VIRTUALLY_FRAME" val="{&quot;height&quot;:304.75984251968504,&quot;left&quot;:86.4,&quot;top&quot;:77.69015748031498,&quot;width&quot;:569.8}"/>
</p:tagLst>
</file>

<file path=ppt/tags/tag31.xml><?xml version="1.0" encoding="utf-8"?>
<p:tagLst xmlns:p="http://schemas.openxmlformats.org/presentationml/2006/main">
  <p:tag name="KSO_WM_DIAGRAM_VIRTUALLY_FRAME" val="{&quot;height&quot;:304.75984251968504,&quot;left&quot;:86.4,&quot;top&quot;:77.69015748031498,&quot;width&quot;:569.8}"/>
</p:tagLst>
</file>

<file path=ppt/tags/tag32.xml><?xml version="1.0" encoding="utf-8"?>
<p:tagLst xmlns:p="http://schemas.openxmlformats.org/presentationml/2006/main">
  <p:tag name="KSO_WM_DIAGRAM_VIRTUALLY_FRAME" val="{&quot;height&quot;:304.75984251968504,&quot;left&quot;:86.4,&quot;top&quot;:77.69015748031498,&quot;width&quot;:569.8}"/>
</p:tagLst>
</file>

<file path=ppt/tags/tag33.xml><?xml version="1.0" encoding="utf-8"?>
<p:tagLst xmlns:p="http://schemas.openxmlformats.org/presentationml/2006/main">
  <p:tag name="KSO_WM_DIAGRAM_VIRTUALLY_FRAME" val="{&quot;height&quot;:304.75984251968504,&quot;left&quot;:86.4,&quot;top&quot;:77.69015748031498,&quot;width&quot;:569.8}"/>
</p:tagLst>
</file>

<file path=ppt/tags/tag34.xml><?xml version="1.0" encoding="utf-8"?>
<p:tagLst xmlns:p="http://schemas.openxmlformats.org/presentationml/2006/main">
  <p:tag name="KSO_WM_DIAGRAM_VIRTUALLY_FRAME" val="{&quot;height&quot;:304.75984251968504,&quot;left&quot;:86.4,&quot;top&quot;:77.69015748031498,&quot;width&quot;:569.8}"/>
</p:tagLst>
</file>

<file path=ppt/tags/tag35.xml><?xml version="1.0" encoding="utf-8"?>
<p:tagLst xmlns:p="http://schemas.openxmlformats.org/presentationml/2006/main">
  <p:tag name="KSO_WM_DIAGRAM_VIRTUALLY_FRAME" val="{&quot;height&quot;:304.75984251968504,&quot;left&quot;:86.4,&quot;top&quot;:77.69015748031498,&quot;width&quot;:569.8}"/>
</p:tagLst>
</file>

<file path=ppt/tags/tag36.xml><?xml version="1.0" encoding="utf-8"?>
<p:tagLst xmlns:p="http://schemas.openxmlformats.org/presentationml/2006/main">
  <p:tag name="KSO_WM_DIAGRAM_VIRTUALLY_FRAME" val="{&quot;height&quot;:304.75984251968504,&quot;left&quot;:86.4,&quot;top&quot;:77.69015748031498,&quot;width&quot;:569.8}"/>
</p:tagLst>
</file>

<file path=ppt/tags/tag37.xml><?xml version="1.0" encoding="utf-8"?>
<p:tagLst xmlns:p="http://schemas.openxmlformats.org/presentationml/2006/main">
  <p:tag name="KSO_WM_DIAGRAM_VIRTUALLY_FRAME" val="{&quot;height&quot;:252.58086614173226,&quot;left&quot;:65.16409448818897,&quot;top&quot;:106.44133858267716,&quot;width&quot;:589.671811023622}"/>
</p:tagLst>
</file>

<file path=ppt/tags/tag38.xml><?xml version="1.0" encoding="utf-8"?>
<p:tagLst xmlns:p="http://schemas.openxmlformats.org/presentationml/2006/main">
  <p:tag name="KSO_WM_DIAGRAM_VIRTUALLY_FRAME" val="{&quot;height&quot;:252.58086614173226,&quot;left&quot;:65.16409448818897,&quot;top&quot;:106.44133858267716,&quot;width&quot;:589.671811023622}"/>
</p:tagLst>
</file>

<file path=ppt/tags/tag39.xml><?xml version="1.0" encoding="utf-8"?>
<p:tagLst xmlns:p="http://schemas.openxmlformats.org/presentationml/2006/main">
  <p:tag name="KSO_WM_DIAGRAM_VIRTUALLY_FRAME" val="{&quot;height&quot;:252.58086614173226,&quot;left&quot;:65.16409448818897,&quot;top&quot;:106.44133858267716,&quot;width&quot;:589.671811023622}"/>
</p:tagLst>
</file>

<file path=ppt/tags/tag40.xml><?xml version="1.0" encoding="utf-8"?>
<p:tagLst xmlns:p="http://schemas.openxmlformats.org/presentationml/2006/main">
  <p:tag name="KSO_WM_DIAGRAM_VIRTUALLY_FRAME" val="{&quot;height&quot;:252.58086614173226,&quot;left&quot;:65.16409448818897,&quot;top&quot;:106.44133858267716,&quot;width&quot;:589.671811023622}"/>
</p:tagLst>
</file>

<file path=ppt/tags/tag41.xml><?xml version="1.0" encoding="utf-8"?>
<p:tagLst xmlns:p="http://schemas.openxmlformats.org/presentationml/2006/main">
  <p:tag name="KSO_WM_DIAGRAM_VIRTUALLY_FRAME" val="{&quot;height&quot;:252.58086614173226,&quot;left&quot;:65.16409448818897,&quot;top&quot;:106.44133858267716,&quot;width&quot;:589.671811023622}"/>
</p:tagLst>
</file>

<file path=ppt/tags/tag42.xml><?xml version="1.0" encoding="utf-8"?>
<p:tagLst xmlns:p="http://schemas.openxmlformats.org/presentationml/2006/main">
  <p:tag name="KSO_WM_DIAGRAM_VIRTUALLY_FRAME" val="{&quot;height&quot;:252.58086614173226,&quot;left&quot;:65.16409448818897,&quot;top&quot;:106.44133858267716,&quot;width&quot;:589.671811023622}"/>
</p:tagLst>
</file>

<file path=ppt/tags/tag43.xml><?xml version="1.0" encoding="utf-8"?>
<p:tagLst xmlns:p="http://schemas.openxmlformats.org/presentationml/2006/main">
  <p:tag name="KSO_WM_DIAGRAM_VIRTUALLY_FRAME" val="{&quot;height&quot;:252.58086614173226,&quot;left&quot;:65.16409448818897,&quot;top&quot;:106.44133858267716,&quot;width&quot;:589.671811023622}"/>
</p:tagLst>
</file>

<file path=ppt/tags/tag44.xml><?xml version="1.0" encoding="utf-8"?>
<p:tagLst xmlns:p="http://schemas.openxmlformats.org/presentationml/2006/main">
  <p:tag name="KSO_WM_DIAGRAM_VIRTUALLY_FRAME" val="{&quot;height&quot;:252.58086614173226,&quot;left&quot;:65.16409448818897,&quot;top&quot;:106.44133858267716,&quot;width&quot;:589.671811023622}"/>
</p:tagLst>
</file>

<file path=ppt/tags/tag45.xml><?xml version="1.0" encoding="utf-8"?>
<p:tagLst xmlns:p="http://schemas.openxmlformats.org/presentationml/2006/main">
  <p:tag name="KSO_WM_DIAGRAM_VIRTUALLY_FRAME" val="{&quot;height&quot;:252.58086614173226,&quot;left&quot;:65.16409448818897,&quot;top&quot;:106.44133858267716,&quot;width&quot;:589.671811023622}"/>
</p:tagLst>
</file>

<file path=ppt/tags/tag46.xml><?xml version="1.0" encoding="utf-8"?>
<p:tagLst xmlns:p="http://schemas.openxmlformats.org/presentationml/2006/main">
  <p:tag name="KSO_WM_DIAGRAM_VIRTUALLY_FRAME" val="{&quot;height&quot;:252.58086614173226,&quot;left&quot;:65.16409448818897,&quot;top&quot;:106.44133858267716,&quot;width&quot;:589.671811023622}"/>
</p:tagLst>
</file>

<file path=ppt/tags/tag47.xml><?xml version="1.0" encoding="utf-8"?>
<p:tagLst xmlns:p="http://schemas.openxmlformats.org/presentationml/2006/main">
  <p:tag name="KSO_WM_DIAGRAM_VIRTUALLY_FRAME" val="{&quot;height&quot;:252.58086614173226,&quot;left&quot;:65.16409448818897,&quot;top&quot;:106.44133858267716,&quot;width&quot;:589.671811023622}"/>
</p:tagLst>
</file>

<file path=ppt/tags/tag48.xml><?xml version="1.0" encoding="utf-8"?>
<p:tagLst xmlns:p="http://schemas.openxmlformats.org/presentationml/2006/main">
  <p:tag name="KSO_WM_DIAGRAM_VIRTUALLY_FRAME" val="{&quot;height&quot;:252.58086614173226,&quot;left&quot;:65.16409448818897,&quot;top&quot;:106.44133858267716,&quot;width&quot;:589.671811023622}"/>
</p:tagLst>
</file>

<file path=ppt/tags/tag49.xml><?xml version="1.0" encoding="utf-8"?>
<p:tagLst xmlns:p="http://schemas.openxmlformats.org/presentationml/2006/main">
  <p:tag name="KSO_WM_DIAGRAM_VIRTUALLY_FRAME" val="{&quot;height&quot;:252.58086614173226,&quot;left&quot;:65.16409448818897,&quot;top&quot;:106.44133858267716,&quot;width&quot;:589.671811023622}"/>
</p:tagLst>
</file>

<file path=ppt/tags/tag50.xml><?xml version="1.0" encoding="utf-8"?>
<p:tagLst xmlns:p="http://schemas.openxmlformats.org/presentationml/2006/main">
  <p:tag name="KSO_WM_DIAGRAM_VIRTUALLY_FRAME" val="{&quot;height&quot;:252.58086614173226,&quot;left&quot;:65.16409448818897,&quot;top&quot;:106.44133858267716,&quot;width&quot;:589.671811023622}"/>
</p:tagLst>
</file>

<file path=ppt/tags/tag51.xml><?xml version="1.0" encoding="utf-8"?>
<p:tagLst xmlns:p="http://schemas.openxmlformats.org/presentationml/2006/main">
  <p:tag name="KSO_WM_DIAGRAM_VIRTUALLY_FRAME" val="{&quot;height&quot;:252.58086614173226,&quot;left&quot;:65.16409448818897,&quot;top&quot;:106.44133858267716,&quot;width&quot;:589.671811023622}"/>
</p:tagLst>
</file>

<file path=ppt/tags/tag52.xml><?xml version="1.0" encoding="utf-8"?>
<p:tagLst xmlns:p="http://schemas.openxmlformats.org/presentationml/2006/main">
  <p:tag name="KSO_WM_DIAGRAM_VIRTUALLY_FRAME" val="{&quot;height&quot;:252.58086614173226,&quot;left&quot;:65.16409448818897,&quot;top&quot;:106.44133858267716,&quot;width&quot;:589.671811023622}"/>
</p:tagLst>
</file>

<file path=ppt/tags/tag53.xml><?xml version="1.0" encoding="utf-8"?>
<p:tagLst xmlns:p="http://schemas.openxmlformats.org/presentationml/2006/main">
  <p:tag name="KSO_WM_DIAGRAM_VIRTUALLY_FRAME" val="{&quot;height&quot;:144.5625196850394,&quot;left&quot;:-0.28125984251968505,&quot;top&quot;:108.57598425196849,&quot;width&quot;:720.2812598425196}"/>
</p:tagLst>
</file>

<file path=ppt/tags/tag54.xml><?xml version="1.0" encoding="utf-8"?>
<p:tagLst xmlns:p="http://schemas.openxmlformats.org/presentationml/2006/main">
  <p:tag name="KSO_WM_DIAGRAM_VIRTUALLY_FRAME" val="{&quot;height&quot;:144.5625196850394,&quot;left&quot;:-0.28125984251968505,&quot;top&quot;:108.57598425196849,&quot;width&quot;:720.2812598425196}"/>
</p:tagLst>
</file>

<file path=ppt/tags/tag55.xml><?xml version="1.0" encoding="utf-8"?>
<p:tagLst xmlns:p="http://schemas.openxmlformats.org/presentationml/2006/main">
  <p:tag name="KSO_WM_DIAGRAM_VIRTUALLY_FRAME" val="{&quot;height&quot;:144.5625196850394,&quot;left&quot;:-0.28125984251968505,&quot;top&quot;:108.57598425196849,&quot;width&quot;:720.2812598425196}"/>
</p:tagLst>
</file>

<file path=ppt/tags/tag56.xml><?xml version="1.0" encoding="utf-8"?>
<p:tagLst xmlns:p="http://schemas.openxmlformats.org/presentationml/2006/main">
  <p:tag name="KSO_WM_DIAGRAM_VIRTUALLY_FRAME" val="{&quot;height&quot;:144.5625196850394,&quot;left&quot;:-0.28125984251968505,&quot;top&quot;:108.57598425196849,&quot;width&quot;:720.2812598425196}"/>
</p:tagLst>
</file>

<file path=ppt/tags/tag57.xml><?xml version="1.0" encoding="utf-8"?>
<p:tagLst xmlns:p="http://schemas.openxmlformats.org/presentationml/2006/main">
  <p:tag name="KSO_WM_DIAGRAM_VIRTUALLY_FRAME" val="{&quot;height&quot;:144.5625196850394,&quot;left&quot;:-0.28125984251968505,&quot;top&quot;:108.57598425196849,&quot;width&quot;:720.2812598425196}"/>
</p:tagLst>
</file>

<file path=ppt/tags/tag58.xml><?xml version="1.0" encoding="utf-8"?>
<p:tagLst xmlns:p="http://schemas.openxmlformats.org/presentationml/2006/main">
  <p:tag name="KSO_WM_DIAGRAM_VIRTUALLY_FRAME" val="{&quot;height&quot;:144.5625196850394,&quot;left&quot;:-0.28125984251968505,&quot;top&quot;:108.57598425196849,&quot;width&quot;:720.2812598425196}"/>
</p:tagLst>
</file>

<file path=ppt/tags/tag59.xml><?xml version="1.0" encoding="utf-8"?>
<p:tagLst xmlns:p="http://schemas.openxmlformats.org/presentationml/2006/main">
  <p:tag name="KSO_WM_DIAGRAM_VIRTUALLY_FRAME" val="{&quot;height&quot;:144.5625196850394,&quot;left&quot;:-0.28125984251968505,&quot;top&quot;:108.57598425196849,&quot;width&quot;:720.2812598425196}"/>
</p:tagLst>
</file>

<file path=ppt/tags/tag60.xml><?xml version="1.0" encoding="utf-8"?>
<p:tagLst xmlns:p="http://schemas.openxmlformats.org/presentationml/2006/main">
  <p:tag name="KSO_WM_DIAGRAM_VIRTUALLY_FRAME" val="{&quot;height&quot;:144.5625196850394,&quot;left&quot;:-0.28125984251968505,&quot;top&quot;:108.57598425196849,&quot;width&quot;:720.2812598425196}"/>
</p:tagLst>
</file>

<file path=ppt/tags/tag61.xml><?xml version="1.0" encoding="utf-8"?>
<p:tagLst xmlns:p="http://schemas.openxmlformats.org/presentationml/2006/main">
  <p:tag name="KSO_WM_DIAGRAM_VIRTUALLY_FRAME" val="{&quot;height&quot;:144.5625196850394,&quot;left&quot;:-0.28125984251968505,&quot;top&quot;:108.57598425196849,&quot;width&quot;:720.2812598425196}"/>
</p:tagLst>
</file>

<file path=ppt/tags/tag62.xml><?xml version="1.0" encoding="utf-8"?>
<p:tagLst xmlns:p="http://schemas.openxmlformats.org/presentationml/2006/main">
  <p:tag name="commondata" val="eyJoZGlkIjoiMTQwZjNlNzQwMGE1YWNjNTM4MzRhMTNjNzk5MDQyOGIifQ=="/>
</p:tagLst>
</file>

<file path=ppt/theme/theme1.xml><?xml version="1.0" encoding="utf-8"?>
<a:theme xmlns:a="http://schemas.openxmlformats.org/drawingml/2006/main" name="第一PPT，www.1ppt.com">
  <a:themeElements>
    <a:clrScheme name="自定义 711">
      <a:dk1>
        <a:srgbClr val="5F5F5F"/>
      </a:dk1>
      <a:lt1>
        <a:sysClr val="window" lastClr="FFFFFF"/>
      </a:lt1>
      <a:dk2>
        <a:srgbClr val="5F5F5F"/>
      </a:dk2>
      <a:lt2>
        <a:srgbClr val="E7E6E6"/>
      </a:lt2>
      <a:accent1>
        <a:srgbClr val="D67A71"/>
      </a:accent1>
      <a:accent2>
        <a:srgbClr val="788BA9"/>
      </a:accent2>
      <a:accent3>
        <a:srgbClr val="D67A71"/>
      </a:accent3>
      <a:accent4>
        <a:srgbClr val="788BA9"/>
      </a:accent4>
      <a:accent5>
        <a:srgbClr val="D67A71"/>
      </a:accent5>
      <a:accent6>
        <a:srgbClr val="788BA9"/>
      </a:accent6>
      <a:hlink>
        <a:srgbClr val="D67A71"/>
      </a:hlink>
      <a:folHlink>
        <a:srgbClr val="788BA9"/>
      </a:folHlink>
    </a:clrScheme>
    <a:fontScheme name="Lato">
      <a:majorFont>
        <a:latin typeface="Lato Regular"/>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1341</Words>
  <Application>WPS 演示</Application>
  <PresentationFormat>全屏显示(16:9)</PresentationFormat>
  <Paragraphs>101</Paragraphs>
  <Slides>9</Slides>
  <Notes>24</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9</vt:i4>
      </vt:variant>
    </vt:vector>
  </HeadingPairs>
  <TitlesOfParts>
    <vt:vector size="23" baseType="lpstr">
      <vt:lpstr>Arial</vt:lpstr>
      <vt:lpstr>宋体</vt:lpstr>
      <vt:lpstr>Wingdings</vt:lpstr>
      <vt:lpstr>Calibri</vt:lpstr>
      <vt:lpstr>Lato Regular</vt:lpstr>
      <vt:lpstr>HelveticaNeue LT 43 LightEx</vt:lpstr>
      <vt:lpstr>Lato Hairline</vt:lpstr>
      <vt:lpstr>Lato Light</vt:lpstr>
      <vt:lpstr>微软雅黑</vt:lpstr>
      <vt:lpstr>Open Sans</vt:lpstr>
      <vt:lpstr>Segoe Print</vt:lpstr>
      <vt:lpstr>方正隶书_GBK</vt:lpstr>
      <vt:lpstr>Arial Unicode MS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通用商务</dc:title>
  <dc:creator>第一PPT</dc:creator>
  <cp:keywords>www.1ppt.com</cp:keywords>
  <dc:description>www.1ppt.com</dc:description>
  <cp:lastModifiedBy>Administrator</cp:lastModifiedBy>
  <cp:revision>13</cp:revision>
  <dcterms:created xsi:type="dcterms:W3CDTF">2014-11-26T08:06:00Z</dcterms:created>
  <dcterms:modified xsi:type="dcterms:W3CDTF">2024-08-21T08:11:13Z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2052-12.1.0.16929</vt:lpwstr>
  </property>
  <property fmtid="{D5CDD505-2E9C-101B-9397-08002B2CF9AE}" pid="3" name="ICV">
    <vt:lpwstr>9A91647055F9442CA0B037B7A20BB7D9_13</vt:lpwstr>
  </property>
</Properties>
</file>