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5"/>
  </p:notesMasterIdLst>
  <p:handoutMasterIdLst>
    <p:handoutMasterId r:id="rId14"/>
  </p:handoutMasterIdLst>
  <p:sldIdLst>
    <p:sldId id="357" r:id="rId4"/>
    <p:sldId id="262" r:id="rId6"/>
    <p:sldId id="326" r:id="rId7"/>
    <p:sldId id="316" r:id="rId8"/>
    <p:sldId id="385" r:id="rId9"/>
    <p:sldId id="320" r:id="rId10"/>
    <p:sldId id="310" r:id="rId11"/>
    <p:sldId id="312" r:id="rId12"/>
    <p:sldId id="386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ts" initials="p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13" autoAdjust="0"/>
    <p:restoredTop sz="95894" autoAdjust="0"/>
  </p:normalViewPr>
  <p:slideViewPr>
    <p:cSldViewPr snapToGrid="0" showGuides="1">
      <p:cViewPr>
        <p:scale>
          <a:sx n="100" d="100"/>
          <a:sy n="100" d="100"/>
        </p:scale>
        <p:origin x="-780" y="-432"/>
      </p:cViewPr>
      <p:guideLst>
        <p:guide orient="horz" pos="214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56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6DB028-A452-43A0-B0F8-553447D9E84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660C20-97A7-4698-8C07-780297F31A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D1B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slideLayout" Target="../slideLayouts/slideLayout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jpeg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6.jpeg"/><Relationship Id="rId10" Type="http://schemas.openxmlformats.org/officeDocument/2006/relationships/image" Target="../media/image5.jpeg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tags" Target="../tags/tag2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48.xml"/><Relationship Id="rId24" Type="http://schemas.openxmlformats.org/officeDocument/2006/relationships/tags" Target="../tags/tag47.xml"/><Relationship Id="rId23" Type="http://schemas.openxmlformats.org/officeDocument/2006/relationships/tags" Target="../tags/tag46.xml"/><Relationship Id="rId22" Type="http://schemas.openxmlformats.org/officeDocument/2006/relationships/tags" Target="../tags/tag45.xml"/><Relationship Id="rId21" Type="http://schemas.openxmlformats.org/officeDocument/2006/relationships/tags" Target="../tags/tag44.xml"/><Relationship Id="rId20" Type="http://schemas.openxmlformats.org/officeDocument/2006/relationships/tags" Target="../tags/tag43.xml"/><Relationship Id="rId2" Type="http://schemas.openxmlformats.org/officeDocument/2006/relationships/image" Target="../media/image11.png"/><Relationship Id="rId19" Type="http://schemas.openxmlformats.org/officeDocument/2006/relationships/tags" Target="../tags/tag42.xml"/><Relationship Id="rId18" Type="http://schemas.openxmlformats.org/officeDocument/2006/relationships/tags" Target="../tags/tag41.xml"/><Relationship Id="rId17" Type="http://schemas.openxmlformats.org/officeDocument/2006/relationships/tags" Target="../tags/tag40.xml"/><Relationship Id="rId16" Type="http://schemas.openxmlformats.org/officeDocument/2006/relationships/tags" Target="../tags/tag39.xml"/><Relationship Id="rId15" Type="http://schemas.openxmlformats.org/officeDocument/2006/relationships/tags" Target="../tags/tag38.xml"/><Relationship Id="rId14" Type="http://schemas.openxmlformats.org/officeDocument/2006/relationships/tags" Target="../tags/tag37.xml"/><Relationship Id="rId13" Type="http://schemas.openxmlformats.org/officeDocument/2006/relationships/tags" Target="../tags/tag36.xml"/><Relationship Id="rId12" Type="http://schemas.openxmlformats.org/officeDocument/2006/relationships/tags" Target="../tags/tag35.xml"/><Relationship Id="rId11" Type="http://schemas.openxmlformats.org/officeDocument/2006/relationships/tags" Target="../tags/tag34.xml"/><Relationship Id="rId10" Type="http://schemas.openxmlformats.org/officeDocument/2006/relationships/tags" Target="../tags/tag33.xml"/><Relationship Id="rId1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87000"/>
          </a:blip>
          <a:stretch>
            <a:fillRect t="-1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空心弧 38"/>
          <p:cNvSpPr/>
          <p:nvPr/>
        </p:nvSpPr>
        <p:spPr>
          <a:xfrm rot="6480000">
            <a:off x="-492125" y="3830320"/>
            <a:ext cx="1842135" cy="2003425"/>
          </a:xfrm>
          <a:prstGeom prst="blockArc">
            <a:avLst>
              <a:gd name="adj1" fmla="val 9603478"/>
              <a:gd name="adj2" fmla="val 20841118"/>
              <a:gd name="adj3" fmla="val 14028"/>
            </a:avLst>
          </a:prstGeom>
          <a:solidFill>
            <a:srgbClr val="F56870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7" name="空心弧 36"/>
          <p:cNvSpPr>
            <a:spLocks noChangeAspect="1"/>
          </p:cNvSpPr>
          <p:nvPr/>
        </p:nvSpPr>
        <p:spPr>
          <a:xfrm rot="10800000">
            <a:off x="4200601" y="-194234"/>
            <a:ext cx="1293419" cy="1293419"/>
          </a:xfrm>
          <a:prstGeom prst="blockArc">
            <a:avLst>
              <a:gd name="adj1" fmla="val 10800000"/>
              <a:gd name="adj2" fmla="val 0"/>
              <a:gd name="adj3" fmla="val 15460"/>
            </a:avLst>
          </a:prstGeom>
          <a:solidFill>
            <a:srgbClr val="5BB5E7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5" name="同心圆 44"/>
          <p:cNvSpPr>
            <a:spLocks noChangeAspect="1"/>
          </p:cNvSpPr>
          <p:nvPr/>
        </p:nvSpPr>
        <p:spPr>
          <a:xfrm rot="6900000">
            <a:off x="3146662" y="5247814"/>
            <a:ext cx="548178" cy="548178"/>
          </a:xfrm>
          <a:prstGeom prst="donut">
            <a:avLst>
              <a:gd name="adj" fmla="val 25773"/>
            </a:avLst>
          </a:prstGeom>
          <a:gradFill>
            <a:gsLst>
              <a:gs pos="100000">
                <a:srgbClr val="DBDEE6"/>
              </a:gs>
              <a:gs pos="0">
                <a:srgbClr val="F9A825"/>
              </a:gs>
              <a:gs pos="55000">
                <a:schemeClr val="accent1">
                  <a:lumMod val="30000"/>
                  <a:lumOff val="70000"/>
                </a:schemeClr>
              </a:gs>
            </a:gsLst>
            <a:lin ang="8100000" scaled="0"/>
          </a:gra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4" name="同心圆 43"/>
          <p:cNvSpPr/>
          <p:nvPr/>
        </p:nvSpPr>
        <p:spPr>
          <a:xfrm>
            <a:off x="10802620" y="5433695"/>
            <a:ext cx="648335" cy="648335"/>
          </a:xfrm>
          <a:prstGeom prst="donut">
            <a:avLst>
              <a:gd name="adj" fmla="val 25773"/>
            </a:avLst>
          </a:prstGeom>
          <a:solidFill>
            <a:srgbClr val="0044FE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47" name="图片 46" descr="C:\Users\Am'be'r\Desktop\千库网_C4D立体3D喇叭扩音器_元素编号13392845.png千库网_C4D立体3D喇叭扩音器_元素编号133928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">
            <a:off x="741680" y="1183640"/>
            <a:ext cx="1395095" cy="139573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2213608" y="1421012"/>
            <a:ext cx="20624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6000" b="1">
                <a:solidFill>
                  <a:srgbClr val="3B4F9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</a:t>
            </a:r>
            <a:r>
              <a:rPr lang="en-US" altLang="zh-CN" sz="6000" b="1">
                <a:solidFill>
                  <a:srgbClr val="3B4F9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</a:t>
            </a:r>
            <a:endParaRPr lang="en-US" altLang="zh-CN" sz="6000" b="1">
              <a:solidFill>
                <a:srgbClr val="3B4F9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09905" y="2837180"/>
            <a:ext cx="515747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charset="-122"/>
                <a:ea typeface="方正正大黑简体" panose="02000000000000000000" charset="-122"/>
              </a:rPr>
              <a:t>QZC</a:t>
            </a:r>
            <a:r>
              <a:rPr lang="zh-CN" alt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charset="-122"/>
                <a:ea typeface="方正正大黑简体" panose="02000000000000000000" charset="-122"/>
              </a:rPr>
              <a:t>系列气动阻车器</a:t>
            </a:r>
            <a:endParaRPr lang="zh-CN" alt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大黑简体" panose="02000000000000000000" charset="-122"/>
              <a:ea typeface="方正正大黑简体" panose="02000000000000000000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820545" y="4562475"/>
            <a:ext cx="1746250" cy="31496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汇报人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Kuangan001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31775" y="287020"/>
            <a:ext cx="11728450" cy="6284595"/>
          </a:xfrm>
          <a:prstGeom prst="rect">
            <a:avLst/>
          </a:prstGeom>
          <a:noFill/>
          <a:ln w="254000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7" grpId="0" animBg="1"/>
      <p:bldP spid="45" grpId="0" animBg="1"/>
      <p:bldP spid="44" grpId="0" animBg="1"/>
      <p:bldP spid="36" grpId="0"/>
      <p:bldP spid="35" grpId="0"/>
      <p:bldP spid="46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B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31775" y="287020"/>
            <a:ext cx="11728450" cy="6284595"/>
          </a:xfrm>
          <a:prstGeom prst="rect">
            <a:avLst/>
          </a:prstGeom>
          <a:noFill/>
          <a:ln w="254000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C:\Users\Am'be'r\Desktop\千库网_C4D立体商务办公女生_元素编号13388594.png千库网_C4D立体商务办公女生_元素编号133885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4115" y="1370330"/>
            <a:ext cx="4328795" cy="4328160"/>
          </a:xfrm>
          <a:prstGeom prst="rect">
            <a:avLst/>
          </a:prstGeom>
        </p:spPr>
      </p:pic>
      <p:sp>
        <p:nvSpPr>
          <p:cNvPr id="4" name="同心圆 3"/>
          <p:cNvSpPr/>
          <p:nvPr>
            <p:custDataLst>
              <p:tags r:id="rId2"/>
            </p:custDataLst>
          </p:nvPr>
        </p:nvSpPr>
        <p:spPr>
          <a:xfrm>
            <a:off x="6085205" y="1127125"/>
            <a:ext cx="786765" cy="786765"/>
          </a:xfrm>
          <a:prstGeom prst="donut">
            <a:avLst>
              <a:gd name="adj" fmla="val 25773"/>
            </a:avLst>
          </a:prstGeom>
          <a:solidFill>
            <a:srgbClr val="9BC9E7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5" name="矩形 74"/>
          <p:cNvSpPr/>
          <p:nvPr>
            <p:custDataLst>
              <p:tags r:id="rId3"/>
            </p:custDataLst>
          </p:nvPr>
        </p:nvSpPr>
        <p:spPr>
          <a:xfrm>
            <a:off x="7091677" y="1108519"/>
            <a:ext cx="3320668" cy="441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系列气动阻车器介绍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itle 1"/>
          <p:cNvSpPr txBox="1"/>
          <p:nvPr>
            <p:custDataLst>
              <p:tags r:id="rId4"/>
            </p:custDataLst>
          </p:nvPr>
        </p:nvSpPr>
        <p:spPr>
          <a:xfrm>
            <a:off x="5971385" y="1330674"/>
            <a:ext cx="1014037" cy="6452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同心圆 6"/>
          <p:cNvSpPr/>
          <p:nvPr>
            <p:custDataLst>
              <p:tags r:id="rId5"/>
            </p:custDataLst>
          </p:nvPr>
        </p:nvSpPr>
        <p:spPr>
          <a:xfrm rot="4920000">
            <a:off x="5556885" y="2407920"/>
            <a:ext cx="786765" cy="786765"/>
          </a:xfrm>
          <a:prstGeom prst="donut">
            <a:avLst>
              <a:gd name="adj" fmla="val 25773"/>
            </a:avLst>
          </a:prstGeom>
          <a:solidFill>
            <a:srgbClr val="0044FE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01" name="矩形 100"/>
          <p:cNvSpPr/>
          <p:nvPr>
            <p:custDataLst>
              <p:tags r:id="rId6"/>
            </p:custDataLst>
          </p:nvPr>
        </p:nvSpPr>
        <p:spPr>
          <a:xfrm>
            <a:off x="6561533" y="2394179"/>
            <a:ext cx="3320668" cy="7924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系列气动阻车器适用范围和工作条件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itle 1"/>
          <p:cNvSpPr txBox="1"/>
          <p:nvPr>
            <p:custDataLst>
              <p:tags r:id="rId7"/>
            </p:custDataLst>
          </p:nvPr>
        </p:nvSpPr>
        <p:spPr>
          <a:xfrm>
            <a:off x="5441241" y="2611889"/>
            <a:ext cx="1014037" cy="6452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同心圆 7"/>
          <p:cNvSpPr/>
          <p:nvPr>
            <p:custDataLst>
              <p:tags r:id="rId8"/>
            </p:custDataLst>
          </p:nvPr>
        </p:nvSpPr>
        <p:spPr>
          <a:xfrm rot="8580000">
            <a:off x="5376545" y="3736975"/>
            <a:ext cx="786765" cy="786765"/>
          </a:xfrm>
          <a:prstGeom prst="donut">
            <a:avLst>
              <a:gd name="adj" fmla="val 25773"/>
            </a:avLst>
          </a:prstGeom>
          <a:solidFill>
            <a:srgbClr val="FFAB00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08" name="矩形 107"/>
          <p:cNvSpPr/>
          <p:nvPr>
            <p:custDataLst>
              <p:tags r:id="rId9"/>
            </p:custDataLst>
          </p:nvPr>
        </p:nvSpPr>
        <p:spPr>
          <a:xfrm>
            <a:off x="6383443" y="3735898"/>
            <a:ext cx="3320668" cy="441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系列气动阻车器的结构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Title 1"/>
          <p:cNvSpPr txBox="1"/>
          <p:nvPr>
            <p:custDataLst>
              <p:tags r:id="rId10"/>
            </p:custDataLst>
          </p:nvPr>
        </p:nvSpPr>
        <p:spPr>
          <a:xfrm>
            <a:off x="5263151" y="3905529"/>
            <a:ext cx="1014037" cy="6452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同心圆 8"/>
          <p:cNvSpPr/>
          <p:nvPr>
            <p:custDataLst>
              <p:tags r:id="rId11"/>
            </p:custDataLst>
          </p:nvPr>
        </p:nvSpPr>
        <p:spPr>
          <a:xfrm rot="15000000">
            <a:off x="5653405" y="5031740"/>
            <a:ext cx="786765" cy="786765"/>
          </a:xfrm>
          <a:prstGeom prst="donut">
            <a:avLst>
              <a:gd name="adj" fmla="val 25773"/>
            </a:avLst>
          </a:prstGeom>
          <a:solidFill>
            <a:srgbClr val="F56870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15" name="矩形 114"/>
          <p:cNvSpPr/>
          <p:nvPr>
            <p:custDataLst>
              <p:tags r:id="rId12"/>
            </p:custDataLst>
          </p:nvPr>
        </p:nvSpPr>
        <p:spPr>
          <a:xfrm>
            <a:off x="6660193" y="5038340"/>
            <a:ext cx="3320668" cy="441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系列气动阻车器用途</a:t>
            </a:r>
            <a:endParaRPr lang="en-US" altLang="zh-CN" sz="2000" b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itle 1"/>
          <p:cNvSpPr txBox="1"/>
          <p:nvPr>
            <p:custDataLst>
              <p:tags r:id="rId13"/>
            </p:custDataLst>
          </p:nvPr>
        </p:nvSpPr>
        <p:spPr>
          <a:xfrm>
            <a:off x="5535456" y="5199081"/>
            <a:ext cx="1014037" cy="6452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13341" y="5278362"/>
            <a:ext cx="34493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400" b="1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</a:t>
            </a:r>
            <a:r>
              <a:rPr lang="en-US" altLang="zh-CN" sz="4400" b="1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ONTENTS</a:t>
            </a:r>
            <a:endParaRPr lang="en-US" altLang="zh-CN" sz="4400" b="1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7" name="空心弧 36"/>
          <p:cNvSpPr>
            <a:spLocks noChangeAspect="1"/>
          </p:cNvSpPr>
          <p:nvPr/>
        </p:nvSpPr>
        <p:spPr>
          <a:xfrm rot="5400000">
            <a:off x="-968926" y="698584"/>
            <a:ext cx="2625641" cy="2625641"/>
          </a:xfrm>
          <a:prstGeom prst="blockArc">
            <a:avLst>
              <a:gd name="adj1" fmla="val 10800000"/>
              <a:gd name="adj2" fmla="val 0"/>
              <a:gd name="adj3" fmla="val 15460"/>
            </a:avLst>
          </a:prstGeom>
          <a:solidFill>
            <a:srgbClr val="5BB5E7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9" name="空心弧 38"/>
          <p:cNvSpPr>
            <a:spLocks noChangeAspect="1"/>
          </p:cNvSpPr>
          <p:nvPr/>
        </p:nvSpPr>
        <p:spPr>
          <a:xfrm rot="17280000">
            <a:off x="11056909" y="4693280"/>
            <a:ext cx="1418444" cy="1542637"/>
          </a:xfrm>
          <a:prstGeom prst="blockArc">
            <a:avLst>
              <a:gd name="adj1" fmla="val 9603478"/>
              <a:gd name="adj2" fmla="val 20841118"/>
              <a:gd name="adj3" fmla="val 14028"/>
            </a:avLst>
          </a:prstGeom>
          <a:gradFill>
            <a:gsLst>
              <a:gs pos="100000">
                <a:srgbClr val="DBDEE6"/>
              </a:gs>
              <a:gs pos="0">
                <a:srgbClr val="F9A825"/>
              </a:gs>
              <a:gs pos="55000">
                <a:srgbClr val="5BB5E7"/>
              </a:gs>
            </a:gsLst>
            <a:lin ang="8100000" scaled="0"/>
          </a:gra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7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63550" y="287020"/>
            <a:ext cx="11728450" cy="6284595"/>
          </a:xfrm>
          <a:prstGeom prst="rect">
            <a:avLst/>
          </a:prstGeom>
          <a:solidFill>
            <a:schemeClr val="bg1"/>
          </a:solidFill>
          <a:ln w="254000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7216" y="465264"/>
            <a:ext cx="3348993" cy="441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系列气动阻车器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effectLst/>
              <a:latin typeface="方正正大黑简体" panose="02000000000000000000" charset="-122"/>
              <a:ea typeface="方正正大黑简体" panose="02000000000000000000" charset="-122"/>
              <a:cs typeface="字魂5号-无外润黑体" panose="00000500000000000000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1"/>
            </p:custDataLst>
          </p:nvPr>
        </p:nvGrpSpPr>
        <p:grpSpPr>
          <a:xfrm rot="0">
            <a:off x="846455" y="2167255"/>
            <a:ext cx="10424160" cy="3042285"/>
            <a:chOff x="883962" y="1355328"/>
            <a:chExt cx="10424077" cy="3042281"/>
          </a:xfrm>
        </p:grpSpPr>
        <p:sp>
          <p:nvSpPr>
            <p:cNvPr id="29" name="椭圆 28"/>
            <p:cNvSpPr/>
            <p:nvPr>
              <p:custDataLst>
                <p:tags r:id="rId2"/>
              </p:custDataLst>
            </p:nvPr>
          </p:nvSpPr>
          <p:spPr>
            <a:xfrm>
              <a:off x="1243369" y="1355328"/>
              <a:ext cx="2588239" cy="2616832"/>
            </a:xfrm>
            <a:prstGeom prst="ellipse">
              <a:avLst/>
            </a:prstGeom>
            <a:noFill/>
            <a:ln>
              <a:solidFill>
                <a:srgbClr val="0044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Straight Connector 69"/>
            <p:cNvCxnSpPr/>
            <p:nvPr>
              <p:custDataLst>
                <p:tags r:id="rId3"/>
              </p:custDataLst>
            </p:nvPr>
          </p:nvCxnSpPr>
          <p:spPr>
            <a:xfrm>
              <a:off x="883962" y="4378763"/>
              <a:ext cx="10424077" cy="0"/>
            </a:xfrm>
            <a:prstGeom prst="line">
              <a:avLst/>
            </a:prstGeom>
            <a:ln w="31750">
              <a:solidFill>
                <a:srgbClr val="D1BEE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riangle 70"/>
            <p:cNvSpPr/>
            <p:nvPr>
              <p:custDataLst>
                <p:tags r:id="rId4"/>
              </p:custDataLst>
            </p:nvPr>
          </p:nvSpPr>
          <p:spPr>
            <a:xfrm>
              <a:off x="9279467" y="4241492"/>
              <a:ext cx="181096" cy="156117"/>
            </a:xfrm>
            <a:prstGeom prst="triangle">
              <a:avLst/>
            </a:prstGeom>
            <a:solidFill>
              <a:srgbClr val="F9A825"/>
            </a:solidFill>
            <a:ln>
              <a:solidFill>
                <a:srgbClr val="F9A8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2" name="Triangle 73"/>
            <p:cNvSpPr/>
            <p:nvPr>
              <p:custDataLst>
                <p:tags r:id="rId5"/>
              </p:custDataLst>
            </p:nvPr>
          </p:nvSpPr>
          <p:spPr>
            <a:xfrm>
              <a:off x="2628259" y="4241491"/>
              <a:ext cx="181096" cy="156117"/>
            </a:xfrm>
            <a:prstGeom prst="triangle">
              <a:avLst/>
            </a:prstGeom>
            <a:solidFill>
              <a:srgbClr val="0044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Triangle 77"/>
            <p:cNvSpPr/>
            <p:nvPr>
              <p:custDataLst>
                <p:tags r:id="rId6"/>
              </p:custDataLst>
            </p:nvPr>
          </p:nvSpPr>
          <p:spPr>
            <a:xfrm>
              <a:off x="6017815" y="4241491"/>
              <a:ext cx="181096" cy="156117"/>
            </a:xfrm>
            <a:prstGeom prst="triangle">
              <a:avLst/>
            </a:prstGeom>
            <a:solidFill>
              <a:srgbClr val="F24C54"/>
            </a:solidFill>
            <a:ln>
              <a:solidFill>
                <a:srgbClr val="F24C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>
              <p:custDataLst>
                <p:tags r:id="rId7"/>
              </p:custDataLst>
            </p:nvPr>
          </p:nvSpPr>
          <p:spPr>
            <a:xfrm>
              <a:off x="4671707" y="1355328"/>
              <a:ext cx="2588239" cy="2616832"/>
            </a:xfrm>
            <a:prstGeom prst="ellipse">
              <a:avLst/>
            </a:prstGeom>
            <a:noFill/>
            <a:ln>
              <a:solidFill>
                <a:srgbClr val="F24C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>
              <p:custDataLst>
                <p:tags r:id="rId8"/>
              </p:custDataLst>
            </p:nvPr>
          </p:nvSpPr>
          <p:spPr>
            <a:xfrm>
              <a:off x="7934311" y="1355328"/>
              <a:ext cx="2588239" cy="2616832"/>
            </a:xfrm>
            <a:prstGeom prst="ellipse">
              <a:avLst/>
            </a:prstGeom>
            <a:noFill/>
            <a:ln>
              <a:solidFill>
                <a:srgbClr val="F9A8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 descr="阻车器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4925" y="2280920"/>
            <a:ext cx="2390140" cy="2390140"/>
          </a:xfrm>
          <a:prstGeom prst="ellipse">
            <a:avLst/>
          </a:prstGeom>
        </p:spPr>
      </p:pic>
      <p:pic>
        <p:nvPicPr>
          <p:cNvPr id="6" name="图片 5" descr="阻车器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5920" y="2280920"/>
            <a:ext cx="2390140" cy="2390140"/>
          </a:xfrm>
          <a:prstGeom prst="ellipse">
            <a:avLst/>
          </a:prstGeom>
        </p:spPr>
      </p:pic>
      <p:pic>
        <p:nvPicPr>
          <p:cNvPr id="7" name="图片 6" descr="阻车器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5195" y="2280920"/>
            <a:ext cx="2390140" cy="239014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B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31775" y="287020"/>
            <a:ext cx="11728450" cy="6284595"/>
          </a:xfrm>
          <a:prstGeom prst="rect">
            <a:avLst/>
          </a:prstGeom>
          <a:solidFill>
            <a:schemeClr val="bg1"/>
          </a:solidFill>
          <a:ln w="254000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617216" y="465264"/>
            <a:ext cx="3348993" cy="441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系列气动阻车器介绍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effectLst/>
              <a:latin typeface="方正正大黑简体" panose="02000000000000000000" charset="-122"/>
              <a:ea typeface="方正正大黑简体" panose="02000000000000000000" charset="-122"/>
              <a:cs typeface="字魂5号-无外润黑体" panose="00000500000000000000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5113655" y="1781810"/>
            <a:ext cx="557276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2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  <a:cs typeface="字魂创中黑" panose="00000500000000000000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QZC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系列气动阻车器阻车轮挡设计在轨道外侧，工作原理为扳动气控箱的控制阀，气缸推动阻车轮挡打开，当矿车通过后，反向扳动气控箱的控制阀，气缸推动阻车轮挡关闭，从而实现对矿车的阻挡滞停。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气动式阻车器与手动式阻车器相比操作和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an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全性都有了很大的提高，不仅降低了工人的劳动强度，而且实现了远距离控制，因此有逐渐取代手动阻车器的趋势。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采用自动控制时，位置传感器发出自动控制信号。自动控制信号被电控箱接收，电控箱控制液压阀的通断，进一步实现液压缸进出，带动拐臂机械运动，从而使挡爪起落运行，挡爪抬起后，通过对矿车轴的阻挡来实现阻车作用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27" name="同心圆 44"/>
          <p:cNvSpPr/>
          <p:nvPr/>
        </p:nvSpPr>
        <p:spPr>
          <a:xfrm rot="6900000">
            <a:off x="812001" y="5164481"/>
            <a:ext cx="631700" cy="631700"/>
          </a:xfrm>
          <a:prstGeom prst="donut">
            <a:avLst>
              <a:gd name="adj" fmla="val 25773"/>
            </a:avLst>
          </a:prstGeom>
          <a:solidFill>
            <a:srgbClr val="0044FE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8" name="同心圆 44"/>
          <p:cNvSpPr/>
          <p:nvPr/>
        </p:nvSpPr>
        <p:spPr>
          <a:xfrm rot="6900000">
            <a:off x="3760958" y="4402974"/>
            <a:ext cx="925195" cy="925195"/>
          </a:xfrm>
          <a:prstGeom prst="donut">
            <a:avLst>
              <a:gd name="adj" fmla="val 25773"/>
            </a:avLst>
          </a:prstGeom>
          <a:solidFill>
            <a:srgbClr val="D1BEE6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3" name="图片 2" descr="C:\Users\Am'be'r\Desktop\千库网_C4D立体卡通粘土3D培训教育教具_元素编号13147429.png千库网_C4D立体卡通粘土3D培训教育教具_元素编号131474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35" y="1480820"/>
            <a:ext cx="4211955" cy="4211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18" grpId="0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31775" y="287020"/>
            <a:ext cx="11728450" cy="6284595"/>
          </a:xfrm>
          <a:prstGeom prst="rect">
            <a:avLst/>
          </a:prstGeom>
          <a:solidFill>
            <a:schemeClr val="bg1"/>
          </a:solidFill>
          <a:ln w="254000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: Rounded Corners 21"/>
          <p:cNvSpPr/>
          <p:nvPr>
            <p:custDataLst>
              <p:tags r:id="rId1"/>
            </p:custDataLst>
          </p:nvPr>
        </p:nvSpPr>
        <p:spPr>
          <a:xfrm>
            <a:off x="1086467" y="2123594"/>
            <a:ext cx="2333716" cy="3213571"/>
          </a:xfrm>
          <a:prstGeom prst="roundRect">
            <a:avLst>
              <a:gd name="adj" fmla="val 1351"/>
            </a:avLst>
          </a:prstGeom>
          <a:solidFill>
            <a:schemeClr val="bg1"/>
          </a:solidFill>
          <a:ln>
            <a:noFill/>
          </a:ln>
          <a:effectLst>
            <a:outerShdw blurRad="965200" dist="647700" dir="2700000" sx="85000" sy="85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: Rounded Corners 22"/>
          <p:cNvSpPr/>
          <p:nvPr>
            <p:custDataLst>
              <p:tags r:id="rId2"/>
            </p:custDataLst>
          </p:nvPr>
        </p:nvSpPr>
        <p:spPr>
          <a:xfrm>
            <a:off x="3648250" y="2123594"/>
            <a:ext cx="2333716" cy="3213571"/>
          </a:xfrm>
          <a:prstGeom prst="roundRect">
            <a:avLst>
              <a:gd name="adj" fmla="val 1351"/>
            </a:avLst>
          </a:prstGeom>
          <a:solidFill>
            <a:schemeClr val="bg1"/>
          </a:solidFill>
          <a:ln>
            <a:noFill/>
          </a:ln>
          <a:effectLst>
            <a:outerShdw blurRad="965200" dist="647700" dir="2700000" sx="85000" sy="85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: Rounded Corners 24"/>
          <p:cNvSpPr/>
          <p:nvPr>
            <p:custDataLst>
              <p:tags r:id="rId3"/>
            </p:custDataLst>
          </p:nvPr>
        </p:nvSpPr>
        <p:spPr>
          <a:xfrm>
            <a:off x="8771817" y="2123594"/>
            <a:ext cx="2333716" cy="3213571"/>
          </a:xfrm>
          <a:prstGeom prst="roundRect">
            <a:avLst>
              <a:gd name="adj" fmla="val 1351"/>
            </a:avLst>
          </a:prstGeom>
          <a:solidFill>
            <a:schemeClr val="bg1"/>
          </a:solidFill>
          <a:ln>
            <a:noFill/>
          </a:ln>
          <a:effectLst>
            <a:outerShdw blurRad="965200" dist="647700" dir="2700000" sx="85000" sy="85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62"/>
          <p:cNvSpPr/>
          <p:nvPr/>
        </p:nvSpPr>
        <p:spPr bwMode="auto">
          <a:xfrm flipH="1">
            <a:off x="8836814" y="-903882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D2DE"/>
          </a:solidFill>
          <a:ln>
            <a:noFill/>
          </a:ln>
        </p:spPr>
        <p:txBody>
          <a:bodyPr vert="horz" wrap="square" lIns="88395" tIns="44198" rIns="88395" bIns="44198" numCol="1" anchor="t" anchorCtr="0" compatLnSpc="1"/>
          <a:lstStyle/>
          <a:p>
            <a:endParaRPr lang="en-US" sz="174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81700" y="3509645"/>
            <a:ext cx="2703830" cy="441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系列气动阻车器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effectLst/>
              <a:latin typeface="方正正大黑简体" panose="02000000000000000000" charset="-122"/>
              <a:ea typeface="方正正大黑简体" panose="02000000000000000000" charset="-122"/>
              <a:cs typeface="字魂5号-无外润黑体" panose="00000500000000000000" charset="-122"/>
            </a:endParaRPr>
          </a:p>
        </p:txBody>
      </p:sp>
      <p:pic>
        <p:nvPicPr>
          <p:cNvPr id="2" name="图片 1" descr="阻车器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485" y="2550160"/>
            <a:ext cx="2312670" cy="2312670"/>
          </a:xfrm>
          <a:prstGeom prst="rect">
            <a:avLst/>
          </a:prstGeom>
        </p:spPr>
      </p:pic>
      <p:pic>
        <p:nvPicPr>
          <p:cNvPr id="3" name="图片 2" descr="阻车器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1890" y="2550160"/>
            <a:ext cx="2312670" cy="2312670"/>
          </a:xfrm>
          <a:prstGeom prst="rect">
            <a:avLst/>
          </a:prstGeom>
        </p:spPr>
      </p:pic>
      <p:pic>
        <p:nvPicPr>
          <p:cNvPr id="5" name="图片 4" descr="阻车器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8075" y="2550160"/>
            <a:ext cx="2312670" cy="2312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31775" y="287020"/>
            <a:ext cx="11728450" cy="6284595"/>
          </a:xfrm>
          <a:prstGeom prst="rect">
            <a:avLst/>
          </a:prstGeom>
          <a:solidFill>
            <a:schemeClr val="bg1"/>
          </a:solidFill>
          <a:ln w="254000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7220" y="465455"/>
            <a:ext cx="4969510" cy="441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系列气动阻车器适用范围和工作条件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effectLst/>
              <a:latin typeface="方正正大黑简体" panose="02000000000000000000" charset="-122"/>
              <a:ea typeface="方正正大黑简体" panose="02000000000000000000" charset="-122"/>
              <a:cs typeface="字魂5号-无外润黑体" panose="00000500000000000000" charset="-122"/>
            </a:endParaRPr>
          </a:p>
        </p:txBody>
      </p:sp>
      <p:pic>
        <p:nvPicPr>
          <p:cNvPr id="3" name="图片 2" descr="C:\Users\Am'be'r\Desktop\千库网_3D微立体黄金金色手表情鼓掌_元素编号13164922.png千库网_3D微立体黄金金色手表情鼓掌_元素编号131649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886065" y="3750945"/>
            <a:ext cx="3332480" cy="3333115"/>
          </a:xfrm>
          <a:prstGeom prst="rect">
            <a:avLst/>
          </a:prstGeom>
        </p:spPr>
      </p:pic>
      <p:sp>
        <p:nvSpPr>
          <p:cNvPr id="29" name="ïṧḻiďê"/>
          <p:cNvSpPr/>
          <p:nvPr>
            <p:custDataLst>
              <p:tags r:id="rId3"/>
            </p:custDataLst>
          </p:nvPr>
        </p:nvSpPr>
        <p:spPr>
          <a:xfrm>
            <a:off x="8708882" y="3067236"/>
            <a:ext cx="2674196" cy="952666"/>
          </a:xfrm>
          <a:prstGeom prst="rect">
            <a:avLst/>
          </a:prstGeom>
        </p:spPr>
        <p:txBody>
          <a:bodyPr wrap="square" lIns="91440" tIns="45720" rIns="91440" bIns="4572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c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、环境相对湿度：不大于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95%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（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+25</a:t>
            </a:r>
            <a:r>
              <a:rPr lang="en-US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℃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）；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27" name="ïşļîďé"/>
          <p:cNvSpPr/>
          <p:nvPr>
            <p:custDataLst>
              <p:tags r:id="rId4"/>
            </p:custDataLst>
          </p:nvPr>
        </p:nvSpPr>
        <p:spPr>
          <a:xfrm>
            <a:off x="2876378" y="4915399"/>
            <a:ext cx="2519841" cy="632821"/>
          </a:xfrm>
          <a:prstGeom prst="rect">
            <a:avLst/>
          </a:prstGeom>
        </p:spPr>
        <p:txBody>
          <a:bodyPr wrap="square" lIns="91440" tIns="45720" rIns="91440" bIns="4572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d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、无淋水、积水的场所；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e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、无腐蚀性介质；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8" name="îŝḷïḓe"/>
          <p:cNvSpPr/>
          <p:nvPr>
            <p:custDataLst>
              <p:tags r:id="rId5"/>
            </p:custDataLst>
          </p:nvPr>
        </p:nvSpPr>
        <p:spPr>
          <a:xfrm>
            <a:off x="1418576" y="2569791"/>
            <a:ext cx="3038655" cy="632821"/>
          </a:xfrm>
          <a:prstGeom prst="rect">
            <a:avLst/>
          </a:prstGeom>
        </p:spPr>
        <p:txBody>
          <a:bodyPr wrap="square" lIns="91440" tIns="45720" rIns="91440" bIns="4572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a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、环境温度：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0</a:t>
            </a:r>
            <a:r>
              <a:rPr lang="en-US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℃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～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40</a:t>
            </a:r>
            <a:r>
              <a:rPr lang="en-US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℃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；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b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、大气压力：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86kPa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～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106kPa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；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6"/>
            </p:custDataLst>
          </p:nvPr>
        </p:nvGrpSpPr>
        <p:grpSpPr>
          <a:xfrm>
            <a:off x="4533169" y="1907177"/>
            <a:ext cx="4067174" cy="3393048"/>
            <a:chOff x="4533169" y="1907177"/>
            <a:chExt cx="4067174" cy="3393048"/>
          </a:xfrm>
        </p:grpSpPr>
        <p:sp>
          <p:nvSpPr>
            <p:cNvPr id="8" name="íSlíḑé"/>
            <p:cNvSpPr/>
            <p:nvPr>
              <p:custDataLst>
                <p:tags r:id="rId7"/>
              </p:custDataLst>
            </p:nvPr>
          </p:nvSpPr>
          <p:spPr>
            <a:xfrm>
              <a:off x="5657355" y="4014170"/>
              <a:ext cx="1286055" cy="12860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44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íşḻidé"/>
            <p:cNvSpPr/>
            <p:nvPr>
              <p:custDataLst>
                <p:tags r:id="rId8"/>
              </p:custDataLst>
            </p:nvPr>
          </p:nvSpPr>
          <p:spPr>
            <a:xfrm>
              <a:off x="6828738" y="2502994"/>
              <a:ext cx="1647833" cy="164783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0E1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íSlíďè"/>
            <p:cNvSpPr/>
            <p:nvPr>
              <p:custDataLst>
                <p:tags r:id="rId9"/>
              </p:custDataLst>
            </p:nvPr>
          </p:nvSpPr>
          <p:spPr>
            <a:xfrm>
              <a:off x="4571268" y="1907177"/>
              <a:ext cx="2429983" cy="242998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9A8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íṧľïdê"/>
            <p:cNvSpPr/>
            <p:nvPr>
              <p:custDataLst>
                <p:tags r:id="rId10"/>
              </p:custDataLst>
            </p:nvPr>
          </p:nvSpPr>
          <p:spPr>
            <a:xfrm>
              <a:off x="4967925" y="2303833"/>
              <a:ext cx="1636669" cy="1636669"/>
            </a:xfrm>
            <a:prstGeom prst="ellipse">
              <a:avLst/>
            </a:prstGeom>
            <a:solidFill>
              <a:srgbClr val="F9A825"/>
            </a:solidFill>
            <a:ln>
              <a:noFill/>
            </a:ln>
            <a:effectLst>
              <a:innerShdw blurRad="1778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2" name="íṩlîḍé"/>
            <p:cNvSpPr/>
            <p:nvPr>
              <p:custDataLst>
                <p:tags r:id="rId11"/>
              </p:custDataLst>
            </p:nvPr>
          </p:nvSpPr>
          <p:spPr>
            <a:xfrm>
              <a:off x="5990911" y="4350265"/>
              <a:ext cx="613683" cy="613682"/>
            </a:xfrm>
            <a:prstGeom prst="ellipse">
              <a:avLst/>
            </a:prstGeom>
            <a:solidFill>
              <a:srgbClr val="0044FE"/>
            </a:solidFill>
            <a:ln>
              <a:noFill/>
            </a:ln>
            <a:effectLst>
              <a:innerShdw blurRad="1778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3" name="íṧļîḋé"/>
            <p:cNvSpPr/>
            <p:nvPr>
              <p:custDataLst>
                <p:tags r:id="rId12"/>
              </p:custDataLst>
            </p:nvPr>
          </p:nvSpPr>
          <p:spPr>
            <a:xfrm>
              <a:off x="7038881" y="2713137"/>
              <a:ext cx="1227365" cy="1227365"/>
            </a:xfrm>
            <a:prstGeom prst="ellipse">
              <a:avLst/>
            </a:prstGeom>
            <a:solidFill>
              <a:srgbClr val="D0E1F2"/>
            </a:solidFill>
            <a:ln>
              <a:noFill/>
            </a:ln>
            <a:effectLst>
              <a:innerShdw blurRad="1778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4" name="ïṣḻíďe"/>
            <p:cNvSpPr/>
            <p:nvPr>
              <p:custDataLst>
                <p:tags r:id="rId13"/>
              </p:custDataLst>
            </p:nvPr>
          </p:nvSpPr>
          <p:spPr>
            <a:xfrm>
              <a:off x="4533169" y="2167696"/>
              <a:ext cx="442231" cy="442231"/>
            </a:xfrm>
            <a:prstGeom prst="ellipse">
              <a:avLst/>
            </a:prstGeom>
            <a:solidFill>
              <a:srgbClr val="F9A825"/>
            </a:solidFill>
            <a:ln>
              <a:noFill/>
            </a:ln>
            <a:effectLst>
              <a:innerShdw blurRad="1778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5" name="ïṣļide"/>
            <p:cNvSpPr/>
            <p:nvPr>
              <p:custDataLst>
                <p:tags r:id="rId14"/>
              </p:custDataLst>
            </p:nvPr>
          </p:nvSpPr>
          <p:spPr>
            <a:xfrm>
              <a:off x="8211722" y="2713137"/>
              <a:ext cx="388621" cy="388621"/>
            </a:xfrm>
            <a:prstGeom prst="ellipse">
              <a:avLst/>
            </a:prstGeom>
            <a:solidFill>
              <a:srgbClr val="D0E1F2"/>
            </a:solidFill>
            <a:ln>
              <a:noFill/>
            </a:ln>
            <a:effectLst>
              <a:innerShdw blurRad="1778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9" name="iślíďé"/>
            <p:cNvSpPr/>
            <p:nvPr>
              <p:custDataLst>
                <p:tags r:id="rId15"/>
              </p:custDataLst>
            </p:nvPr>
          </p:nvSpPr>
          <p:spPr>
            <a:xfrm>
              <a:off x="5454615" y="4564481"/>
              <a:ext cx="388621" cy="388621"/>
            </a:xfrm>
            <a:prstGeom prst="ellipse">
              <a:avLst/>
            </a:prstGeom>
            <a:solidFill>
              <a:srgbClr val="0044FE"/>
            </a:solidFill>
            <a:ln>
              <a:noFill/>
            </a:ln>
            <a:effectLst>
              <a:innerShdw blurRad="1778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3" name="TextBox 80"/>
            <p:cNvSpPr txBox="1"/>
            <p:nvPr>
              <p:custDataLst>
                <p:tags r:id="rId16"/>
              </p:custDataLst>
            </p:nvPr>
          </p:nvSpPr>
          <p:spPr>
            <a:xfrm>
              <a:off x="4545538" y="2230659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TextBox 80"/>
            <p:cNvSpPr txBox="1"/>
            <p:nvPr>
              <p:custDataLst>
                <p:tags r:id="rId17"/>
              </p:custDataLst>
            </p:nvPr>
          </p:nvSpPr>
          <p:spPr>
            <a:xfrm>
              <a:off x="5430150" y="4594909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TextBox 80"/>
            <p:cNvSpPr txBox="1"/>
            <p:nvPr>
              <p:custDataLst>
                <p:tags r:id="rId18"/>
              </p:custDataLst>
            </p:nvPr>
          </p:nvSpPr>
          <p:spPr>
            <a:xfrm>
              <a:off x="8187852" y="2732086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Group 162"/>
            <p:cNvGrpSpPr/>
            <p:nvPr/>
          </p:nvGrpSpPr>
          <p:grpSpPr>
            <a:xfrm>
              <a:off x="5504888" y="2865042"/>
              <a:ext cx="562741" cy="473431"/>
              <a:chOff x="5356342" y="3093565"/>
              <a:chExt cx="465138" cy="391319"/>
            </a:xfrm>
            <a:solidFill>
              <a:schemeClr val="bg1"/>
            </a:solidFill>
          </p:grpSpPr>
          <p:sp>
            <p:nvSpPr>
              <p:cNvPr id="36" name="AutoShape 120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5473023" y="319516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528" tIns="11528" rIns="11528" bIns="11528" anchor="ctr"/>
              <a:lstStyle/>
              <a:p>
                <a:pPr algn="ctr" defTabSz="13843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845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等线" panose="02010600030101010101" charset="-122"/>
                </a:endParaRPr>
              </a:p>
            </p:txBody>
          </p:sp>
          <p:sp>
            <p:nvSpPr>
              <p:cNvPr id="37" name="AutoShape 121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5530967" y="325310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528" tIns="11528" rIns="11528" bIns="11528" anchor="ctr"/>
              <a:lstStyle/>
              <a:p>
                <a:pPr algn="ctr" defTabSz="13843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845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等线" panose="02010600030101010101" charset="-122"/>
                </a:endParaRPr>
              </a:p>
            </p:txBody>
          </p:sp>
          <p:sp>
            <p:nvSpPr>
              <p:cNvPr id="38" name="AutoShape 122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5356342" y="309356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528" tIns="11528" rIns="11528" bIns="11528" anchor="ctr"/>
              <a:lstStyle/>
              <a:p>
                <a:pPr algn="ctr" defTabSz="13843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845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等线" panose="02010600030101010101" charset="-122"/>
                </a:endParaRPr>
              </a:p>
            </p:txBody>
          </p:sp>
        </p:grpSp>
        <p:sp>
          <p:nvSpPr>
            <p:cNvPr id="40" name="AutoShape 4"/>
            <p:cNvSpPr/>
            <p:nvPr>
              <p:custDataLst>
                <p:tags r:id="rId22"/>
              </p:custDataLst>
            </p:nvPr>
          </p:nvSpPr>
          <p:spPr bwMode="auto">
            <a:xfrm>
              <a:off x="7478532" y="3133951"/>
              <a:ext cx="407604" cy="4090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1528" tIns="11528" rIns="11528" bIns="11528" anchor="ctr"/>
            <a:lstStyle/>
            <a:p>
              <a:pPr algn="ctr" defTabSz="13843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845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endParaRPr>
            </a:p>
          </p:txBody>
        </p:sp>
        <p:grpSp>
          <p:nvGrpSpPr>
            <p:cNvPr id="41" name="Group 85"/>
            <p:cNvGrpSpPr/>
            <p:nvPr/>
          </p:nvGrpSpPr>
          <p:grpSpPr>
            <a:xfrm>
              <a:off x="6151075" y="4511440"/>
              <a:ext cx="297436" cy="297436"/>
              <a:chOff x="4427654" y="3049909"/>
              <a:chExt cx="464344" cy="464344"/>
            </a:xfrm>
            <a:solidFill>
              <a:schemeClr val="bg1"/>
            </a:solidFill>
          </p:grpSpPr>
          <p:sp>
            <p:nvSpPr>
              <p:cNvPr id="42" name="AutoShape 123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4427654" y="30499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等线" panose="02010600030101010101" charset="-122"/>
                </a:endParaRPr>
              </a:p>
            </p:txBody>
          </p:sp>
          <p:sp>
            <p:nvSpPr>
              <p:cNvPr id="43" name="AutoShape 124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4558623" y="318008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等线" panose="02010600030101010101" charset="-122"/>
                </a:endParaRPr>
              </a:p>
            </p:txBody>
          </p:sp>
          <p:sp>
            <p:nvSpPr>
              <p:cNvPr id="45" name="AutoShape 125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4601485" y="322374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等线" panose="0201060003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31775" y="287020"/>
            <a:ext cx="11728450" cy="6284595"/>
          </a:xfrm>
          <a:prstGeom prst="rect">
            <a:avLst/>
          </a:prstGeom>
          <a:solidFill>
            <a:schemeClr val="bg1"/>
          </a:solidFill>
          <a:ln w="254000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17216" y="465264"/>
            <a:ext cx="3348993" cy="441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系列气动阻车器的结构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effectLst/>
              <a:latin typeface="方正正大黑简体" panose="02000000000000000000" charset="-122"/>
              <a:ea typeface="方正正大黑简体" panose="02000000000000000000" charset="-122"/>
              <a:cs typeface="字魂5号-无外润黑体" panose="00000500000000000000" charset="-122"/>
            </a:endParaRPr>
          </a:p>
        </p:txBody>
      </p:sp>
      <p:sp>
        <p:nvSpPr>
          <p:cNvPr id="27" name="图形"/>
          <p:cNvSpPr/>
          <p:nvPr>
            <p:custDataLst>
              <p:tags r:id="rId1"/>
            </p:custDataLst>
          </p:nvPr>
        </p:nvSpPr>
        <p:spPr>
          <a:xfrm>
            <a:off x="5292011" y="3079105"/>
            <a:ext cx="657825" cy="657825"/>
          </a:xfrm>
          <a:prstGeom prst="ellipse">
            <a:avLst/>
          </a:prstGeom>
          <a:solidFill>
            <a:srgbClr val="F24C54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altLang="zh-CN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469299" y="2693665"/>
            <a:ext cx="5400000" cy="0"/>
          </a:xfrm>
          <a:prstGeom prst="line">
            <a:avLst/>
          </a:prstGeom>
          <a:ln w="47625" cap="sq">
            <a:solidFill>
              <a:srgbClr val="D1BEE6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单圆角矩形 7"/>
          <p:cNvSpPr/>
          <p:nvPr>
            <p:custDataLst>
              <p:tags r:id="rId2"/>
            </p:custDataLst>
          </p:nvPr>
        </p:nvSpPr>
        <p:spPr>
          <a:xfrm>
            <a:off x="5949950" y="3000375"/>
            <a:ext cx="4961255" cy="2174240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24C54">
              <a:alpha val="10000"/>
            </a:srgbClr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>
            <p:custDataLst>
              <p:tags r:id="rId3"/>
            </p:custDataLst>
          </p:nvPr>
        </p:nvSpPr>
        <p:spPr>
          <a:xfrm>
            <a:off x="6046470" y="3063875"/>
            <a:ext cx="486473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阻车器是由电动推杆、手把拉杆、轮挡装置、控制箱、防爆按钮和底架等部分组成。当使用电动推杆时，手把拉杆闲置不用。反之使用手把拉杆时电动推杆闲置。矿用液压抱轨式阻车器可有效起到矿车定位、防止列车自溜等作用，保证了在分解列车及摘挂钩等工作时的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全性，是煤矿斜巷用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一坡三挡</a:t>
            </a:r>
            <a:r>
              <a:rPr lang="en-US" alt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跑车防护系统的重要组成部分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形" descr="C:\Users\Am'be'r\Desktop\千库网_3d立体商务场景办公人物_元素编号13330925.png千库网_3d立体商务场景办公人物_元素编号133309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2480" y="568325"/>
            <a:ext cx="2053590" cy="2054225"/>
          </a:xfrm>
          <a:prstGeom prst="rect">
            <a:avLst/>
          </a:prstGeom>
        </p:spPr>
      </p:pic>
      <p:pic>
        <p:nvPicPr>
          <p:cNvPr id="3" name="图片 2" descr="阻车器 (13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7630" y="2218690"/>
            <a:ext cx="3166110" cy="3166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 bldLvl="0" animBg="1"/>
      <p:bldP spid="13" grpId="0" bldLvl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31775" y="287020"/>
            <a:ext cx="11728450" cy="6284595"/>
          </a:xfrm>
          <a:prstGeom prst="rect">
            <a:avLst/>
          </a:prstGeom>
          <a:solidFill>
            <a:schemeClr val="bg1"/>
          </a:solidFill>
          <a:ln w="254000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17216" y="465264"/>
            <a:ext cx="3348993" cy="441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QZC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系列气动阻车器用途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effectLst/>
              <a:latin typeface="方正正大黑简体" panose="02000000000000000000" charset="-122"/>
              <a:ea typeface="方正正大黑简体" panose="02000000000000000000" charset="-122"/>
              <a:cs typeface="字魂5号-无外润黑体" panose="00000500000000000000" charset="-122"/>
            </a:endParaRPr>
          </a:p>
        </p:txBody>
      </p:sp>
      <p:pic>
        <p:nvPicPr>
          <p:cNvPr id="3" name="图片 2" descr="C:\Users\Am'be'r\Desktop\千库网_透视飘逸人物飞翔通话C4D立体奔跑商务办公_元素编号13380603.png千库网_透视飘逸人物飞翔通话C4D立体奔跑商务办公_元素编号133806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1764030"/>
            <a:ext cx="4075430" cy="4075430"/>
          </a:xfrm>
          <a:prstGeom prst="rect">
            <a:avLst/>
          </a:prstGeom>
        </p:spPr>
      </p:pic>
      <p:grpSp>
        <p:nvGrpSpPr>
          <p:cNvPr id="5" name="组合 4"/>
          <p:cNvGrpSpPr/>
          <p:nvPr>
            <p:custDataLst>
              <p:tags r:id="rId2"/>
            </p:custDataLst>
          </p:nvPr>
        </p:nvGrpSpPr>
        <p:grpSpPr>
          <a:xfrm>
            <a:off x="4102303" y="2171838"/>
            <a:ext cx="1241752" cy="1229352"/>
            <a:chOff x="2207434" y="1928355"/>
            <a:chExt cx="1581755" cy="1565960"/>
          </a:xfrm>
        </p:grpSpPr>
        <p:sp>
          <p:nvSpPr>
            <p:cNvPr id="7" name="Shape 301"/>
            <p:cNvSpPr/>
            <p:nvPr>
              <p:custDataLst>
                <p:tags r:id="rId3"/>
              </p:custDataLst>
            </p:nvPr>
          </p:nvSpPr>
          <p:spPr>
            <a:xfrm>
              <a:off x="2207434" y="1928355"/>
              <a:ext cx="1565960" cy="156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19050">
              <a:solidFill>
                <a:srgbClr val="F9A825"/>
              </a:solidFill>
              <a:prstDash val="sysDot"/>
              <a:miter lim="400000"/>
            </a:ln>
          </p:spPr>
          <p:txBody>
            <a:bodyPr lIns="50800" tIns="50800" rIns="50800" bIns="50800" anchor="ctr"/>
            <a:lstStyle/>
            <a:p>
              <a:endParaRPr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sp>
          <p:nvSpPr>
            <p:cNvPr id="8" name="Shape 302"/>
            <p:cNvSpPr/>
            <p:nvPr>
              <p:custDataLst>
                <p:tags r:id="rId4"/>
              </p:custDataLst>
            </p:nvPr>
          </p:nvSpPr>
          <p:spPr>
            <a:xfrm>
              <a:off x="2742626" y="2228000"/>
              <a:ext cx="1046563" cy="1046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9A825"/>
            </a:solidFill>
            <a:ln>
              <a:noFill/>
            </a:ln>
            <a:effectLst>
              <a:innerShdw blurRad="1778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14" name="TextBox 46"/>
          <p:cNvSpPr txBox="1"/>
          <p:nvPr>
            <p:custDataLst>
              <p:tags r:id="rId5"/>
            </p:custDataLst>
          </p:nvPr>
        </p:nvSpPr>
        <p:spPr>
          <a:xfrm>
            <a:off x="5570220" y="2318385"/>
            <a:ext cx="4948555" cy="2272665"/>
          </a:xfrm>
          <a:prstGeom prst="rect">
            <a:avLst/>
          </a:prstGeom>
        </p:spPr>
        <p:txBody>
          <a:bodyPr vert="horz" wrap="square" lIns="0" tIns="0" rIns="0" bIns="0" anchor="t" anchorCtr="1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QZC</a:t>
            </a:r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系列气动阻车器阻车轮挡设计在轨道外侧，工作原理为扳动气控箱的控制阀，气缸推动阻车轮挡打开，当矿车通过后，反向扳动气控箱的控制阀，气缸推动阻车轮挡关闭，从而实现对矿车的阻挡滞停。</a:t>
            </a: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87000"/>
          </a:blip>
          <a:stretch>
            <a:fillRect t="-1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空心弧 38"/>
          <p:cNvSpPr/>
          <p:nvPr/>
        </p:nvSpPr>
        <p:spPr>
          <a:xfrm rot="6480000">
            <a:off x="-492125" y="3830320"/>
            <a:ext cx="1842135" cy="2003425"/>
          </a:xfrm>
          <a:prstGeom prst="blockArc">
            <a:avLst>
              <a:gd name="adj1" fmla="val 9603478"/>
              <a:gd name="adj2" fmla="val 20841118"/>
              <a:gd name="adj3" fmla="val 14028"/>
            </a:avLst>
          </a:prstGeom>
          <a:solidFill>
            <a:srgbClr val="F56870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7" name="空心弧 36"/>
          <p:cNvSpPr>
            <a:spLocks noChangeAspect="1"/>
          </p:cNvSpPr>
          <p:nvPr/>
        </p:nvSpPr>
        <p:spPr>
          <a:xfrm rot="10800000">
            <a:off x="4200601" y="-194234"/>
            <a:ext cx="1293419" cy="1293419"/>
          </a:xfrm>
          <a:prstGeom prst="blockArc">
            <a:avLst>
              <a:gd name="adj1" fmla="val 10800000"/>
              <a:gd name="adj2" fmla="val 0"/>
              <a:gd name="adj3" fmla="val 15460"/>
            </a:avLst>
          </a:prstGeom>
          <a:solidFill>
            <a:srgbClr val="5BB5E7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5" name="同心圆 44"/>
          <p:cNvSpPr>
            <a:spLocks noChangeAspect="1"/>
          </p:cNvSpPr>
          <p:nvPr/>
        </p:nvSpPr>
        <p:spPr>
          <a:xfrm rot="6900000">
            <a:off x="3146662" y="5247814"/>
            <a:ext cx="548178" cy="548178"/>
          </a:xfrm>
          <a:prstGeom prst="donut">
            <a:avLst>
              <a:gd name="adj" fmla="val 25773"/>
            </a:avLst>
          </a:prstGeom>
          <a:gradFill>
            <a:gsLst>
              <a:gs pos="100000">
                <a:srgbClr val="DBDEE6"/>
              </a:gs>
              <a:gs pos="0">
                <a:srgbClr val="F9A825"/>
              </a:gs>
              <a:gs pos="55000">
                <a:schemeClr val="accent1">
                  <a:lumMod val="30000"/>
                  <a:lumOff val="70000"/>
                </a:schemeClr>
              </a:gs>
            </a:gsLst>
            <a:lin ang="8100000" scaled="0"/>
          </a:gra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4" name="同心圆 43"/>
          <p:cNvSpPr/>
          <p:nvPr/>
        </p:nvSpPr>
        <p:spPr>
          <a:xfrm>
            <a:off x="10802620" y="5433695"/>
            <a:ext cx="648335" cy="648335"/>
          </a:xfrm>
          <a:prstGeom prst="donut">
            <a:avLst>
              <a:gd name="adj" fmla="val 25773"/>
            </a:avLst>
          </a:prstGeom>
          <a:solidFill>
            <a:srgbClr val="0044FE"/>
          </a:solidFill>
          <a:ln>
            <a:noFill/>
          </a:ln>
          <a:effectLst>
            <a:innerShdw blurRad="1778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47" name="图片 46" descr="C:\Users\Am'be'r\Desktop\千库网_C4D立体3D喇叭扩音器_元素编号13392845.png千库网_C4D立体3D喇叭扩音器_元素编号133928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">
            <a:off x="741680" y="1183640"/>
            <a:ext cx="1395095" cy="139573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2213608" y="1421012"/>
            <a:ext cx="20624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6000" b="1">
                <a:solidFill>
                  <a:srgbClr val="3B4F9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</a:t>
            </a:r>
            <a:r>
              <a:rPr lang="en-US" altLang="zh-CN" sz="6000" b="1">
                <a:solidFill>
                  <a:srgbClr val="3B4F9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</a:t>
            </a:r>
            <a:endParaRPr lang="en-US" altLang="zh-CN" sz="6000" b="1">
              <a:solidFill>
                <a:srgbClr val="3B4F9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300480" y="3054985"/>
            <a:ext cx="39808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charset="-122"/>
                <a:ea typeface="方正正大黑简体" panose="02000000000000000000" charset="-122"/>
              </a:rPr>
              <a:t>谢谢观赏</a:t>
            </a:r>
            <a:endParaRPr lang="zh-CN" altLang="en-US" sz="6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大黑简体" panose="02000000000000000000" charset="-122"/>
              <a:ea typeface="方正正大黑简体" panose="02000000000000000000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31775" y="287020"/>
            <a:ext cx="11728450" cy="6284595"/>
          </a:xfrm>
          <a:prstGeom prst="rect">
            <a:avLst/>
          </a:prstGeom>
          <a:noFill/>
          <a:ln w="254000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7" grpId="0" animBg="1"/>
      <p:bldP spid="45" grpId="0" animBg="1"/>
      <p:bldP spid="44" grpId="0" animBg="1"/>
      <p:bldP spid="36" grpId="0"/>
      <p:bldP spid="35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2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3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4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5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6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7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8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9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10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11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12.xml><?xml version="1.0" encoding="utf-8"?>
<p:tagLst xmlns:p="http://schemas.openxmlformats.org/presentationml/2006/main">
  <p:tag name="KSO_WM_DIAGRAM_VIRTUALLY_FRAME" val="{&quot;height&quot;:393.9847244094488,&quot;left&quot;:410.9460447341504,&quot;top&quot;:87.28496062992126,&quot;width&quot;:421.23332534458984}"/>
</p:tagLst>
</file>

<file path=ppt/tags/tag13.xml><?xml version="1.0" encoding="utf-8"?>
<p:tagLst xmlns:p="http://schemas.openxmlformats.org/presentationml/2006/main">
  <p:tag name="KSO_WM_DIAGRAM_VIRTUALLY_FRAME" val="{&quot;height&quot;:262.908031496063,&quot;left&quot;:66.65,&quot;top&quot;:165.52519685039368,&quot;width&quot;:820.8}"/>
</p:tagLst>
</file>

<file path=ppt/tags/tag14.xml><?xml version="1.0" encoding="utf-8"?>
<p:tagLst xmlns:p="http://schemas.openxmlformats.org/presentationml/2006/main">
  <p:tag name="KSO_WM_DIAGRAM_VIRTUALLY_FRAME" val="{&quot;height&quot;:262.908031496063,&quot;left&quot;:66.65,&quot;top&quot;:165.52519685039368,&quot;width&quot;:820.8}"/>
</p:tagLst>
</file>

<file path=ppt/tags/tag15.xml><?xml version="1.0" encoding="utf-8"?>
<p:tagLst xmlns:p="http://schemas.openxmlformats.org/presentationml/2006/main">
  <p:tag name="KSO_WM_DIAGRAM_VIRTUALLY_FRAME" val="{&quot;height&quot;:262.908031496063,&quot;left&quot;:66.65,&quot;top&quot;:165.52519685039368,&quot;width&quot;:820.8}"/>
</p:tagLst>
</file>

<file path=ppt/tags/tag16.xml><?xml version="1.0" encoding="utf-8"?>
<p:tagLst xmlns:p="http://schemas.openxmlformats.org/presentationml/2006/main">
  <p:tag name="KSO_WM_DIAGRAM_VIRTUALLY_FRAME" val="{&quot;height&quot;:262.908031496063,&quot;left&quot;:66.65,&quot;top&quot;:165.52519685039368,&quot;width&quot;:820.8}"/>
</p:tagLst>
</file>

<file path=ppt/tags/tag17.xml><?xml version="1.0" encoding="utf-8"?>
<p:tagLst xmlns:p="http://schemas.openxmlformats.org/presentationml/2006/main">
  <p:tag name="KSO_WM_DIAGRAM_VIRTUALLY_FRAME" val="{&quot;height&quot;:262.908031496063,&quot;left&quot;:66.65,&quot;top&quot;:165.52519685039368,&quot;width&quot;:820.8}"/>
</p:tagLst>
</file>

<file path=ppt/tags/tag18.xml><?xml version="1.0" encoding="utf-8"?>
<p:tagLst xmlns:p="http://schemas.openxmlformats.org/presentationml/2006/main">
  <p:tag name="KSO_WM_DIAGRAM_VIRTUALLY_FRAME" val="{&quot;height&quot;:262.908031496063,&quot;left&quot;:66.65,&quot;top&quot;:165.52519685039368,&quot;width&quot;:820.8}"/>
</p:tagLst>
</file>

<file path=ppt/tags/tag19.xml><?xml version="1.0" encoding="utf-8"?>
<p:tagLst xmlns:p="http://schemas.openxmlformats.org/presentationml/2006/main">
  <p:tag name="KSO_WM_DIAGRAM_VIRTUALLY_FRAME" val="{&quot;height&quot;:262.908031496063,&quot;left&quot;:66.65,&quot;top&quot;:165.52519685039368,&quot;width&quot;:820.8}"/>
</p:tagLst>
</file>

<file path=ppt/tags/tag20.xml><?xml version="1.0" encoding="utf-8"?>
<p:tagLst xmlns:p="http://schemas.openxmlformats.org/presentationml/2006/main">
  <p:tag name="KSO_WM_DIAGRAM_VIRTUALLY_FRAME" val="{&quot;height&quot;:262.908031496063,&quot;left&quot;:66.65,&quot;top&quot;:165.52519685039368,&quot;width&quot;:820.8}"/>
</p:tagLst>
</file>

<file path=ppt/tags/tag21.xml><?xml version="1.0" encoding="utf-8"?>
<p:tagLst xmlns:p="http://schemas.openxmlformats.org/presentationml/2006/main">
  <p:tag name="KSO_WM_DIAGRAM_VIRTUALLY_FRAME" val="{&quot;height&quot;:402.22047244094495,&quot;left&quot;:384.0584251968504,&quot;top&quot;:84.07590551181102,&quot;width&quot;:473.83000000000004}"/>
</p:tagLst>
</file>

<file path=ppt/tags/tag22.xml><?xml version="1.0" encoding="utf-8"?>
<p:tagLst xmlns:p="http://schemas.openxmlformats.org/presentationml/2006/main">
  <p:tag name="KSO_WM_DIAGRAM_VIRTUALLY_FRAME" val="{&quot;height&quot;:318.20559055118105,&quot;left&quot;:85.54858267716534,&quot;top&quot;:167.2120472440945,&quot;width&quot;:788.9028346456693}"/>
</p:tagLst>
</file>

<file path=ppt/tags/tag23.xml><?xml version="1.0" encoding="utf-8"?>
<p:tagLst xmlns:p="http://schemas.openxmlformats.org/presentationml/2006/main">
  <p:tag name="KSO_WM_DIAGRAM_VIRTUALLY_FRAME" val="{&quot;height&quot;:318.20559055118105,&quot;left&quot;:85.54858267716534,&quot;top&quot;:167.2120472440945,&quot;width&quot;:788.9028346456693}"/>
</p:tagLst>
</file>

<file path=ppt/tags/tag24.xml><?xml version="1.0" encoding="utf-8"?>
<p:tagLst xmlns:p="http://schemas.openxmlformats.org/presentationml/2006/main">
  <p:tag name="KSO_WM_DIAGRAM_VIRTUALLY_FRAME" val="{&quot;height&quot;:318.20559055118105,&quot;left&quot;:85.54858267716534,&quot;top&quot;:167.2120472440945,&quot;width&quot;:788.9028346456693}"/>
</p:tagLst>
</file>

<file path=ppt/tags/tag25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26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27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28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29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0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1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2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3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4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5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6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7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8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39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0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1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2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3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4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5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6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7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8.xml><?xml version="1.0" encoding="utf-8"?>
<p:tagLst xmlns:p="http://schemas.openxmlformats.org/presentationml/2006/main">
  <p:tag name="KSO_WM_DIAGRAM_VIRTUALLY_FRAME" val="{&quot;height&quot;:407.62858267716535,&quot;left&quot;:111.69889763779527,&quot;top&quot;:150.17141732283466,&quot;width&quot;:787.9150393700785}"/>
</p:tagLst>
</file>

<file path=ppt/tags/tag49.xml><?xml version="1.0" encoding="utf-8"?>
<p:tagLst xmlns:p="http://schemas.openxmlformats.org/presentationml/2006/main">
  <p:tag name="KSO_WM_DIAGRAM_VIRTUALLY_FRAME" val="{&quot;height&quot;:216.95062992125986,&quot;left&quot;:416.69377952755906,&quot;top&quot;:236.25,&quot;width&quot;:442.456220472441}"/>
</p:tagLst>
</file>

<file path=ppt/tags/tag50.xml><?xml version="1.0" encoding="utf-8"?>
<p:tagLst xmlns:p="http://schemas.openxmlformats.org/presentationml/2006/main">
  <p:tag name="KSO_WM_DIAGRAM_VIRTUALLY_FRAME" val="{&quot;height&quot;:216.95062992125986,&quot;left&quot;:416.69377952755906,&quot;top&quot;:236.25,&quot;width&quot;:442.456220472441}"/>
</p:tagLst>
</file>

<file path=ppt/tags/tag51.xml><?xml version="1.0" encoding="utf-8"?>
<p:tagLst xmlns:p="http://schemas.openxmlformats.org/presentationml/2006/main">
  <p:tag name="KSO_WM_DIAGRAM_VIRTUALLY_FRAME" val="{&quot;height&quot;:216.95062992125986,&quot;left&quot;:416.69377952755906,&quot;top&quot;:236.25,&quot;width&quot;:442.456220472441}"/>
</p:tagLst>
</file>

<file path=ppt/tags/tag52.xml><?xml version="1.0" encoding="utf-8"?>
<p:tagLst xmlns:p="http://schemas.openxmlformats.org/presentationml/2006/main">
  <p:tag name="KSO_WM_DIAGRAM_VIRTUALLY_FRAME" val="{&quot;height&quot;:250.6391338582677,&quot;left&quot;:320.42669291338586,&quot;top&quot;:171.01086614173227,&quot;width&quot;:549.5733070866141}"/>
</p:tagLst>
</file>

<file path=ppt/tags/tag53.xml><?xml version="1.0" encoding="utf-8"?>
<p:tagLst xmlns:p="http://schemas.openxmlformats.org/presentationml/2006/main">
  <p:tag name="KSO_WM_DIAGRAM_VIRTUALLY_FRAME" val="{&quot;height&quot;:250.6391338582677,&quot;left&quot;:320.42669291338586,&quot;top&quot;:171.01086614173227,&quot;width&quot;:549.5733070866141}"/>
</p:tagLst>
</file>

<file path=ppt/tags/tag54.xml><?xml version="1.0" encoding="utf-8"?>
<p:tagLst xmlns:p="http://schemas.openxmlformats.org/presentationml/2006/main">
  <p:tag name="KSO_WM_DIAGRAM_VIRTUALLY_FRAME" val="{&quot;height&quot;:250.6391338582677,&quot;left&quot;:320.42669291338586,&quot;top&quot;:171.01086614173227,&quot;width&quot;:549.5733070866141}"/>
</p:tagLst>
</file>

<file path=ppt/tags/tag55.xml><?xml version="1.0" encoding="utf-8"?>
<p:tagLst xmlns:p="http://schemas.openxmlformats.org/presentationml/2006/main">
  <p:tag name="KSO_WM_DIAGRAM_VIRTUALLY_FRAME" val="{&quot;height&quot;:250.6391338582677,&quot;left&quot;:320.42669291338586,&quot;top&quot;:171.01086614173227,&quot;width&quot;:549.5733070866141}"/>
</p:tagLst>
</file>

<file path=ppt/tags/tag56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COMMONDATA" val="eyJoZGlkIjoiMmMxNzY4NzliODJmOGYzMWEyZDdkODA0MWI0NTdiODcifQ=="/>
  <p:tag name="KSO_WPP_MARK_KEY" val="c5f0eac9-7a1a-41ae-a63c-70c0e9fedba6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769</Words>
  <Application>WPS 演示</Application>
  <PresentationFormat>自定义</PresentationFormat>
  <Paragraphs>63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Wingdings</vt:lpstr>
      <vt:lpstr>Arial</vt:lpstr>
      <vt:lpstr>方正正大黑简体</vt:lpstr>
      <vt:lpstr>字魂5号-无外润黑体</vt:lpstr>
      <vt:lpstr>黑体</vt:lpstr>
      <vt:lpstr>字魂95号-手刻宋</vt:lpstr>
      <vt:lpstr>字魂创中黑</vt:lpstr>
      <vt:lpstr>等线</vt:lpstr>
      <vt:lpstr>Calibri</vt:lpstr>
      <vt:lpstr>Arial Unicode MS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3D立体风</dc:title>
  <dc:creator>第一PPT</dc:creator>
  <cp:keywords>www.1ppt.com</cp:keywords>
  <dc:description>www.1ppt.com</dc:description>
  <cp:lastModifiedBy>Administrator</cp:lastModifiedBy>
  <cp:revision>41</cp:revision>
  <dcterms:created xsi:type="dcterms:W3CDTF">2022-03-25T08:14:00Z</dcterms:created>
  <dcterms:modified xsi:type="dcterms:W3CDTF">2025-03-20T01:13:05Z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17FDF35E475848E4B153ADBF0497B962_13</vt:lpwstr>
  </property>
  <property fmtid="{D5CDD505-2E9C-101B-9397-08002B2CF9AE}" pid="3" name="KSOProductBuildVer">
    <vt:lpwstr>2052-12.1.0.20305</vt:lpwstr>
  </property>
</Properties>
</file>