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02" r:id="rId1"/>
    <p:sldMasterId id="2147489439" r:id="rId2"/>
  </p:sldMasterIdLst>
  <p:notesMasterIdLst>
    <p:notesMasterId r:id="rId3"/>
  </p:notesMasterIdLst>
  <p:sldIdLst>
    <p:sldId id="2859" r:id="rId4"/>
    <p:sldId id="2863" r:id="rId5"/>
    <p:sldId id="2868" r:id="rId6"/>
    <p:sldId id="2873" r:id="rId7"/>
    <p:sldId id="2877" r:id="rId8"/>
    <p:sldId id="2880" r:id="rId9"/>
    <p:sldId id="2883" r:id="rId10"/>
    <p:sldId id="2886" r:id="rId11"/>
    <p:sldId id="2890" r:id="rId12"/>
    <p:sldId id="2894" r:id="rId13"/>
    <p:sldId id="2897" r:id="rId14"/>
    <p:sldId id="2900" r:id="rId15"/>
    <p:sldId id="2903" r:id="rId16"/>
    <p:sldId id="2907" r:id="rId17"/>
    <p:sldId id="2911" r:id="rId18"/>
    <p:sldId id="2914" r:id="rId19"/>
    <p:sldId id="2917" r:id="rId20"/>
    <p:sldId id="2920" r:id="rId21"/>
    <p:sldId id="2924" r:id="rId22"/>
    <p:sldId id="2928" r:id="rId23"/>
    <p:sldId id="2931" r:id="rId24"/>
    <p:sldId id="2934" r:id="rId25"/>
    <p:sldId id="2937" r:id="rId26"/>
    <p:sldId id="2941" r:id="rId27"/>
    <p:sldId id="2945" r:id="rId28"/>
    <p:sldId id="2948" r:id="rId29"/>
    <p:sldId id="2951" r:id="rId30"/>
    <p:sldId id="295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03" r:id="rId1"/>
    <p:sldLayoutId id="2147489404" r:id="rId2"/>
    <p:sldLayoutId id="2147489405" r:id="rId3"/>
    <p:sldLayoutId id="2147489406" r:id="rId4"/>
    <p:sldLayoutId id="2147489407" r:id="rId5"/>
    <p:sldLayoutId id="2147489408" r:id="rId6"/>
    <p:sldLayoutId id="2147489409" r:id="rId7"/>
    <p:sldLayoutId id="2147489410" r:id="rId8"/>
    <p:sldLayoutId id="2147489411" r:id="rId9"/>
    <p:sldLayoutId id="2147489412" r:id="rId10"/>
    <p:sldLayoutId id="21474894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40" r:id="rId1"/>
    <p:sldLayoutId id="2147489441" r:id="rId2"/>
    <p:sldLayoutId id="2147489442" r:id="rId3"/>
    <p:sldLayoutId id="2147489443" r:id="rId4"/>
    <p:sldLayoutId id="2147489444" r:id="rId5"/>
    <p:sldLayoutId id="2147489445" r:id="rId6"/>
    <p:sldLayoutId id="2147489446" r:id="rId7"/>
    <p:sldLayoutId id="2147489447" r:id="rId8"/>
    <p:sldLayoutId id="2147489448" r:id="rId9"/>
    <p:sldLayoutId id="2147489449" r:id="rId10"/>
    <p:sldLayoutId id="21474894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tags" Target="../tags/tag188.xml"/><Relationship Id="rId22" Type="http://schemas.openxmlformats.org/officeDocument/2006/relationships/tags" Target="../tags/tag189.xml"/><Relationship Id="rId23" Type="http://schemas.openxmlformats.org/officeDocument/2006/relationships/tags" Target="../tags/tag190.xml"/><Relationship Id="rId24" Type="http://schemas.openxmlformats.org/officeDocument/2006/relationships/tags" Target="../tags/tag191.xml"/><Relationship Id="rId25" Type="http://schemas.openxmlformats.org/officeDocument/2006/relationships/tags" Target="../tags/tag192.xml"/><Relationship Id="rId26" Type="http://schemas.openxmlformats.org/officeDocument/2006/relationships/tags" Target="../tags/tag193.xml"/><Relationship Id="rId27" Type="http://schemas.openxmlformats.org/officeDocument/2006/relationships/tags" Target="../tags/tag194.xml"/><Relationship Id="rId28" Type="http://schemas.openxmlformats.org/officeDocument/2006/relationships/tags" Target="../tags/tag195.xml"/><Relationship Id="rId29" Type="http://schemas.openxmlformats.org/officeDocument/2006/relationships/tags" Target="../tags/tag19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tags" Target="../tags/tag315.xml"/><Relationship Id="rId31" Type="http://schemas.openxmlformats.org/officeDocument/2006/relationships/tags" Target="../tags/tag316.xml"/><Relationship Id="rId32" Type="http://schemas.openxmlformats.org/officeDocument/2006/relationships/tags" Target="../tags/tag317.xml"/><Relationship Id="rId33" Type="http://schemas.openxmlformats.org/officeDocument/2006/relationships/tags" Target="../tags/tag318.xml"/><Relationship Id="rId34" Type="http://schemas.openxmlformats.org/officeDocument/2006/relationships/tags" Target="../tags/tag319.xml"/><Relationship Id="rId35" Type="http://schemas.openxmlformats.org/officeDocument/2006/relationships/tags" Target="../tags/tag320.xml"/><Relationship Id="rId36" Type="http://schemas.openxmlformats.org/officeDocument/2006/relationships/tags" Target="../tags/tag321.xml"/><Relationship Id="rId37" Type="http://schemas.openxmlformats.org/officeDocument/2006/relationships/tags" Target="../tags/tag322.xml"/><Relationship Id="rId38" Type="http://schemas.openxmlformats.org/officeDocument/2006/relationships/tags" Target="../tags/tag323.xml"/><Relationship Id="rId39" Type="http://schemas.openxmlformats.org/officeDocument/2006/relationships/tags" Target="../tags/tag324.xml"/><Relationship Id="rId40" Type="http://schemas.openxmlformats.org/officeDocument/2006/relationships/tags" Target="../tags/tag325.xml"/><Relationship Id="rId4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数字校园的师资队伍建设与发展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数字校园的师资队伍现状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数字校园对师资队伍的要求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数字校园师资队伍的建设策略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数字校园师资队伍的发展趋势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25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数字校园师资队伍建设与发展的挑战与对策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数字校园的师资队伍现状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数字校园的定义与特点</a:t>
            </a:r>
            <a:endParaRPr altLang="en-US" lang="zh-CN"/>
          </a:p>
        </p:txBody>
      </p:sp>
      <p:sp>
        <p:nvSpPr>
          <p:cNvPr id="1048998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数字校园的定义：数字校园是一种基于互联网和信息技术，将学校的教学、管理、科研、服务等活动集成到一个虚拟的数字空间中的新型校园形态。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2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数字校园的特点：数字化、网络化、智能化、个性化。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师资队伍的构成与现状</a:t>
            </a:r>
            <a:endParaRPr altLang="en-US" lang="zh-CN"/>
          </a:p>
        </p:txBody>
      </p:sp>
      <p:sp>
        <p:nvSpPr>
          <p:cNvPr id="10490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师资队伍的构成：专任教师、兼职教师、外聘教师等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师资队伍的现状：数量充足、结构合理、素质较高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师资队伍的培训与发展：定期培训、学术交流、学历提升等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师资队伍的管理与评价：绩效考核、激励机制、教学评估等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师资队伍在数字校园中的角色</a:t>
            </a:r>
            <a:endParaRPr altLang="en-US" lang="zh-CN"/>
          </a:p>
        </p:txBody>
      </p:sp>
      <p:sp>
        <p:nvSpPr>
          <p:cNvPr id="10490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数字校园教学活动的组织者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数字校园建设的重要推动者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数字校园资源的开发者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数字校园技术的实践者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数字校园对师资队伍的要求</a:t>
            </a:r>
            <a:endParaRPr altLang="en-US" dirty="0" lang="zh-CN"/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具备数字化技能</a:t>
            </a:r>
            <a:endParaRPr altLang="en-US" lang="zh-CN"/>
          </a:p>
        </p:txBody>
      </p:sp>
      <p:sp>
        <p:nvSpPr>
          <p:cNvPr id="10492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具备数字化学习能力：能够利用数字化资源进行自主学习，不断更新自己的知识和技能。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掌握数字化教学工具：能够熟练运用各种数字化教学工具，如在线课程平台、多媒体课件制作软件等。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具备数字化沟通能力：能够利用数字化工具进行有效的沟通，如在线会议、社交媒体等，以促进教学和科研工作的开展。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具备数字化创新能力：能够利用数字化技术进行创新，探索新的教学方式和手段，提高教学效果和质量。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掌握信息化教学方法</a:t>
            </a:r>
            <a:endParaRPr altLang="en-US" lang="zh-CN"/>
          </a:p>
        </p:txBody>
      </p:sp>
      <p:sp>
        <p:nvSpPr>
          <p:cNvPr id="10492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数字校园对教师掌握信息化教学方法的要求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信息化教学方法的定义和特点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信息化教学方法在数字校园中的应用案例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教师如何提高掌握信息化教学方法的能力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拥有创新思维和创新能力</a:t>
            </a:r>
            <a:endParaRPr altLang="en-US" lang="zh-CN"/>
          </a:p>
        </p:txBody>
      </p:sp>
      <p:sp>
        <p:nvSpPr>
          <p:cNvPr id="10493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创新思维：具备独立思考、解决问题的能力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实践经验：具备丰富的实践经验，能够将理论知识与实践相结合，提高教学质量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跨学科知识：具备跨学科的知识背景，能够适应不同领域的教学需求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创新能力：能够不断探索新的教学方法和手段，提高教学效果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数字校园师资队伍的建设策略</a:t>
            </a:r>
            <a:endParaRPr altLang="en-US" dirty="0" lang="zh-CN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加强教师培训，提高数字化技能</a:t>
            </a:r>
            <a:endParaRPr altLang="en-US" lang="zh-CN"/>
          </a:p>
        </p:txBody>
      </p:sp>
      <p:sp>
        <p:nvSpPr>
          <p:cNvPr id="10494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鼓励教师参加数字化技能认证考试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建立数字化技能培训激励机制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制定数字化技能培训计划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定期开展数字化技能培训课程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推广信息化教学方法，促进教学创新</a:t>
            </a:r>
            <a:endParaRPr altLang="en-US" lang="zh-CN"/>
          </a:p>
        </p:txBody>
      </p:sp>
      <p:sp>
        <p:nvSpPr>
          <p:cNvPr id="1049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数字校园师资队伍的建设策略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信息化教学方法的实践与探索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信息化教学方法的推广和应用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促进教学创新和提高教学效果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鼓励教师参与科研项目，提升科研能力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制定科研项目计划，明确研究方向和目标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鼓励教师积极参与科研项目，提高科研能力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加强科研团队建设，提高团队协作能力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建立科研成果评价体系，激励教师创新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数字校园师资队伍的发展趋势</a:t>
            </a:r>
            <a:endParaRPr altLang="en-US" dirty="0" lang="zh-CN"/>
          </a:p>
        </p:txBody>
      </p:sp>
      <p:sp>
        <p:nvSpPr>
          <p:cNvPr id="10496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数字化技能与信息化教学方法的深度融合</a:t>
            </a:r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数字化技能在师资队伍建设中的重要性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信息化教学方法的变革与创新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数字化技能与信息化教学方法的融合实践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教师科研能力与教学能力的协同提升</a:t>
            </a:r>
            <a:endParaRPr altLang="en-US" lang="zh-CN"/>
          </a:p>
        </p:txBody>
      </p:sp>
      <p:sp>
        <p:nvSpPr>
          <p:cNvPr id="10497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数字校园对教师科研能力的要求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教师科研能力与教学能力协同提升的必要性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教师科研能力与教学能力协同提升的实践探索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数字校园对教师教学能力的挑战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教师职业发展与数字校园建设的相互促进</a:t>
            </a:r>
            <a:endParaRPr altLang="en-US" lang="zh-CN"/>
          </a:p>
        </p:txBody>
      </p:sp>
      <p:sp>
        <p:nvSpPr>
          <p:cNvPr id="10498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数字校园建设与教师职业发展的相互影响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未来数字校园师资队伍的发展趋势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数字校园建设对教师职业发展的促进作用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教师职业发展对数字校园建设的推动作用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数字校园师资队伍建设与发展的挑战与对策</a:t>
            </a:r>
            <a:endParaRPr altLang="en-US" dirty="0" lang="zh-CN"/>
          </a:p>
        </p:txBody>
      </p:sp>
      <p:sp>
        <p:nvSpPr>
          <p:cNvPr id="10499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面临的挑战：如技术更新迅速、教师培训需求大等</a:t>
            </a:r>
            <a:endParaRPr altLang="en-US" lang="zh-CN"/>
          </a:p>
        </p:txBody>
      </p:sp>
      <p:sp>
        <p:nvSpPr>
          <p:cNvPr id="1049994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00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技术更新迅速，需要不断跟进和更新教师的技术能力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02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0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10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12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01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18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24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02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30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36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04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42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教师培训需求大，需要投入更多的资源和时间进行培训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48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50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数字校园建设需要多方面的支持和协作，包括技术、教学、管理等方面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52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54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数字校园建设需要遵循一定的规范和标准，需要教师具备相应的意识和能力  数字校园师资队伍建设与发展的对策：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56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数字校园师资队伍建设与发展的对策：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58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加强教师培训，提高教师的技术水平和应用能力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0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62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建立完善的教师激励机制，鼓励教师积极参与数字校园建设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4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66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加强学校各部门之间的协作，共同推进数字校园建设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8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0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建立完善的数字校园管理制度，确保数字校园建设的规范和标准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2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对策建议：如建立长效的教师培训机制、加大科研支持力度等</a:t>
            </a:r>
            <a:endParaRPr altLang="en-US" lang="zh-CN"/>
          </a:p>
        </p:txBody>
      </p:sp>
      <p:sp>
        <p:nvSpPr>
          <p:cNvPr id="105010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建立长效的教师培训机制：通过定期的培训和进修，提高教师的数字化教学能力和信息技术应用水平。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1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加大科研支持力度：鼓励教师开展数字化教学相关的科研项目，提高教师的科研能力和学术水平。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完善教师激励机制：通过设立奖励制度、提供晋升机会等方式，激发教师参与数字校园建设的积极性和创造性。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加强校企合作与产学研合作：与相关企业合作，共同开展数字校园建设的研究和实践，促进科技成果的转化和应用。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6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6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2023-12-15T16:36:54Z</dcterms:created>
  <dcterms:modified xsi:type="dcterms:W3CDTF">2023-12-15T16:36:54Z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a7c3050e472d4e338fa8e3f56667af6b_21</vt:lpwstr>
  </property>
</Properties>
</file>