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7" r:id="rId4"/>
    <p:sldId id="270" r:id="rId5"/>
    <p:sldId id="261" r:id="rId6"/>
    <p:sldId id="273" r:id="rId7"/>
    <p:sldId id="260" r:id="rId8"/>
    <p:sldId id="268" r:id="rId9"/>
    <p:sldId id="258" r:id="rId10"/>
    <p:sldId id="274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5" userDrawn="1">
          <p15:clr>
            <a:srgbClr val="A4A3A4"/>
          </p15:clr>
        </p15:guide>
        <p15:guide id="2" pos="37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4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-96" y="-1428"/>
      </p:cViewPr>
      <p:guideLst>
        <p:guide orient="horz" pos="2285"/>
        <p:guide pos="37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47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4FBA2-A05F-4761-8172-B7F94A74C4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282D2-39B5-48B4-99D3-D0FC52AA0B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6F43A-B774-498D-A23E-BDBFB3D69F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CD6D2-73C2-4BF6-97E8-6BA6180B192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image" Target="../media/image5.GIF"/><Relationship Id="rId3" Type="http://schemas.openxmlformats.org/officeDocument/2006/relationships/tags" Target="../tags/tag30.x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7.png"/><Relationship Id="rId21" Type="http://schemas.openxmlformats.org/officeDocument/2006/relationships/image" Target="../media/image6.png"/><Relationship Id="rId20" Type="http://schemas.openxmlformats.org/officeDocument/2006/relationships/tags" Target="../tags/tag46.xml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1169844" y="2007606"/>
            <a:ext cx="3040206" cy="3081322"/>
            <a:chOff x="2017569" y="2294999"/>
            <a:chExt cx="2277355" cy="2308154"/>
          </a:xfrm>
        </p:grpSpPr>
        <p:grpSp>
          <p:nvGrpSpPr>
            <p:cNvPr id="5" name="组合 4"/>
            <p:cNvGrpSpPr/>
            <p:nvPr/>
          </p:nvGrpSpPr>
          <p:grpSpPr>
            <a:xfrm>
              <a:off x="2017569" y="2294999"/>
              <a:ext cx="2268000" cy="2268001"/>
              <a:chOff x="3176814" y="2273198"/>
              <a:chExt cx="4093048" cy="517748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3176814" y="2273198"/>
                <a:ext cx="4093048" cy="5177482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274268" y="2396471"/>
                <a:ext cx="3898141" cy="4930935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圆角矩形 35"/>
            <p:cNvSpPr/>
            <p:nvPr/>
          </p:nvSpPr>
          <p:spPr>
            <a:xfrm rot="18866618">
              <a:off x="2358098" y="3615182"/>
              <a:ext cx="1203767" cy="7727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 rot="16200000">
              <a:off x="2780324" y="2950687"/>
              <a:ext cx="790290" cy="4780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3218080" y="3369733"/>
              <a:ext cx="540763" cy="4571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047606" y="3302732"/>
              <a:ext cx="252535" cy="252535"/>
              <a:chOff x="3176814" y="2273198"/>
              <a:chExt cx="4093048" cy="5177482"/>
            </a:xfrm>
            <a:solidFill>
              <a:schemeClr val="bg1"/>
            </a:solidFill>
          </p:grpSpPr>
          <p:sp>
            <p:nvSpPr>
              <p:cNvPr id="10" name="椭圆 9"/>
              <p:cNvSpPr/>
              <p:nvPr/>
            </p:nvSpPr>
            <p:spPr>
              <a:xfrm>
                <a:off x="3176814" y="2273198"/>
                <a:ext cx="4093048" cy="517748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3274268" y="2396471"/>
                <a:ext cx="3898141" cy="49309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2071569" y="3321515"/>
              <a:ext cx="228600" cy="228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4066324" y="3321515"/>
              <a:ext cx="228600" cy="228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037268" y="4374553"/>
              <a:ext cx="228600" cy="228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065529" y="2308846"/>
              <a:ext cx="228600" cy="228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2357702" y="2695794"/>
              <a:ext cx="153251" cy="1532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357703" y="4060956"/>
              <a:ext cx="153251" cy="1532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3739791" y="4110581"/>
              <a:ext cx="153251" cy="1532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758841" y="2650882"/>
              <a:ext cx="153251" cy="1532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4953635" y="2583180"/>
            <a:ext cx="4525645" cy="1106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防倒链</a:t>
            </a:r>
            <a:endParaRPr lang="zh-CN" altLang="en-US" sz="6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972980" y="5177886"/>
            <a:ext cx="931545" cy="245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614800" y="5088928"/>
            <a:ext cx="143405" cy="1769072"/>
            <a:chOff x="3291075" y="5088928"/>
            <a:chExt cx="143405" cy="1769072"/>
          </a:xfrm>
        </p:grpSpPr>
        <p:cxnSp>
          <p:nvCxnSpPr>
            <p:cNvPr id="56" name="直接连接符 55"/>
            <p:cNvCxnSpPr>
              <a:stCxn id="41" idx="4"/>
            </p:cNvCxnSpPr>
            <p:nvPr/>
          </p:nvCxnSpPr>
          <p:spPr>
            <a:xfrm flipH="1">
              <a:off x="3351086" y="5088928"/>
              <a:ext cx="1" cy="17690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/>
            <p:cNvSpPr/>
            <p:nvPr/>
          </p:nvSpPr>
          <p:spPr>
            <a:xfrm>
              <a:off x="3301034" y="569853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3291075" y="6551018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05363" y="85728"/>
            <a:ext cx="143405" cy="1769072"/>
            <a:chOff x="3291075" y="5088928"/>
            <a:chExt cx="143405" cy="1769072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3359976" y="5088928"/>
              <a:ext cx="1" cy="17690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3301034" y="569853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291075" y="6551018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>
            <p:custDataLst>
              <p:tags r:id="rId1"/>
            </p:custDataLst>
          </p:nvPr>
        </p:nvGrpSpPr>
        <p:grpSpPr>
          <a:xfrm>
            <a:off x="1918208" y="2026091"/>
            <a:ext cx="2968117" cy="3062837"/>
            <a:chOff x="1918208" y="2026091"/>
            <a:chExt cx="2968117" cy="3062837"/>
          </a:xfrm>
        </p:grpSpPr>
        <p:sp>
          <p:nvSpPr>
            <p:cNvPr id="8" name="圆角矩形 7"/>
            <p:cNvSpPr/>
            <p:nvPr/>
          </p:nvSpPr>
          <p:spPr>
            <a:xfrm rot="18866618">
              <a:off x="2300716" y="3770014"/>
              <a:ext cx="1606996" cy="103157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 rot="16200000">
              <a:off x="2864376" y="2882931"/>
              <a:ext cx="1055015" cy="6381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448768" y="3442346"/>
              <a:ext cx="721904" cy="6103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221190" y="3352902"/>
              <a:ext cx="337127" cy="337127"/>
              <a:chOff x="3176814" y="2273198"/>
              <a:chExt cx="4093048" cy="5177482"/>
            </a:xfrm>
            <a:solidFill>
              <a:schemeClr val="bg1"/>
            </a:solidFill>
          </p:grpSpPr>
          <p:sp>
            <p:nvSpPr>
              <p:cNvPr id="20" name="椭圆 19"/>
              <p:cNvSpPr/>
              <p:nvPr/>
            </p:nvSpPr>
            <p:spPr>
              <a:xfrm>
                <a:off x="3176814" y="2273198"/>
                <a:ext cx="4093048" cy="517748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274268" y="2396471"/>
                <a:ext cx="3898141" cy="49309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918208" y="3377977"/>
              <a:ext cx="305175" cy="3051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4581150" y="3377977"/>
              <a:ext cx="305175" cy="3051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207389" y="4783753"/>
              <a:ext cx="305175" cy="3051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3245117" y="2026091"/>
              <a:ext cx="305175" cy="3051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2300187" y="2542656"/>
              <a:ext cx="204586" cy="2045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300188" y="4365110"/>
              <a:ext cx="204586" cy="2045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>
              <p:custDataLst>
                <p:tags r:id="rId3"/>
              </p:custDataLst>
            </p:nvPr>
          </p:nvSpPr>
          <p:spPr>
            <a:xfrm>
              <a:off x="4145238" y="4431358"/>
              <a:ext cx="204586" cy="2045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>
              <p:custDataLst>
                <p:tags r:id="rId4"/>
              </p:custDataLst>
            </p:nvPr>
          </p:nvSpPr>
          <p:spPr>
            <a:xfrm>
              <a:off x="4170669" y="2482700"/>
              <a:ext cx="204586" cy="2045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1855920" y="1952075"/>
            <a:ext cx="3166521" cy="3166521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059150" y="3972752"/>
            <a:ext cx="1081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1400" b="1" dirty="0"/>
          </a:p>
        </p:txBody>
      </p:sp>
      <p:grpSp>
        <p:nvGrpSpPr>
          <p:cNvPr id="27" name="组合 26"/>
          <p:cNvGrpSpPr/>
          <p:nvPr>
            <p:custDataLst>
              <p:tags r:id="rId5"/>
            </p:custDataLst>
          </p:nvPr>
        </p:nvGrpSpPr>
        <p:grpSpPr>
          <a:xfrm>
            <a:off x="4833694" y="861967"/>
            <a:ext cx="1080565" cy="1080566"/>
            <a:chOff x="1488310" y="1579494"/>
            <a:chExt cx="1414094" cy="1414094"/>
          </a:xfrm>
        </p:grpSpPr>
        <p:grpSp>
          <p:nvGrpSpPr>
            <p:cNvPr id="28" name="组合 27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30" name="椭圆 29"/>
              <p:cNvSpPr/>
              <p:nvPr>
                <p:custDataLst>
                  <p:tags r:id="rId6"/>
                </p:custDataLst>
              </p:nvPr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>
                <p:custDataLst>
                  <p:tags r:id="rId7"/>
                </p:custDataLst>
              </p:nvPr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文本框 28"/>
            <p:cNvSpPr txBox="1"/>
            <p:nvPr>
              <p:custDataLst>
                <p:tags r:id="rId8"/>
              </p:custDataLst>
            </p:nvPr>
          </p:nvSpPr>
          <p:spPr>
            <a:xfrm>
              <a:off x="1874185" y="1863626"/>
              <a:ext cx="642343" cy="845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1</a:t>
              </a:r>
              <a:endPara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grpSp>
        <p:nvGrpSpPr>
          <p:cNvPr id="32" name="组合 31"/>
          <p:cNvGrpSpPr/>
          <p:nvPr>
            <p:custDataLst>
              <p:tags r:id="rId9"/>
            </p:custDataLst>
          </p:nvPr>
        </p:nvGrpSpPr>
        <p:grpSpPr>
          <a:xfrm>
            <a:off x="5410200" y="2120002"/>
            <a:ext cx="1080565" cy="1080566"/>
            <a:chOff x="1488310" y="1579494"/>
            <a:chExt cx="1414094" cy="1414094"/>
          </a:xfrm>
        </p:grpSpPr>
        <p:grpSp>
          <p:nvGrpSpPr>
            <p:cNvPr id="33" name="组合 32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35" name="椭圆 34"/>
              <p:cNvSpPr/>
              <p:nvPr>
                <p:custDataLst>
                  <p:tags r:id="rId10"/>
                </p:custDataLst>
              </p:nvPr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椭圆 35"/>
              <p:cNvSpPr/>
              <p:nvPr>
                <p:custDataLst>
                  <p:tags r:id="rId11"/>
                </p:custDataLst>
              </p:nvPr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4" name="文本框 33"/>
            <p:cNvSpPr txBox="1"/>
            <p:nvPr>
              <p:custDataLst>
                <p:tags r:id="rId12"/>
              </p:custDataLst>
            </p:nvPr>
          </p:nvSpPr>
          <p:spPr>
            <a:xfrm>
              <a:off x="1874185" y="1863626"/>
              <a:ext cx="642343" cy="845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2</a:t>
              </a:r>
              <a:endPara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13"/>
            </p:custDataLst>
          </p:nvPr>
        </p:nvGrpSpPr>
        <p:grpSpPr>
          <a:xfrm>
            <a:off x="5457420" y="4095661"/>
            <a:ext cx="1080565" cy="1080566"/>
            <a:chOff x="1488310" y="1579494"/>
            <a:chExt cx="1414094" cy="1414094"/>
          </a:xfrm>
        </p:grpSpPr>
        <p:grpSp>
          <p:nvGrpSpPr>
            <p:cNvPr id="38" name="组合 37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40" name="椭圆 39"/>
              <p:cNvSpPr/>
              <p:nvPr>
                <p:custDataLst>
                  <p:tags r:id="rId14"/>
                </p:custDataLst>
              </p:nvPr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15"/>
                </p:custDataLst>
              </p:nvPr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9" name="文本框 38"/>
            <p:cNvSpPr txBox="1"/>
            <p:nvPr>
              <p:custDataLst>
                <p:tags r:id="rId16"/>
              </p:custDataLst>
            </p:nvPr>
          </p:nvSpPr>
          <p:spPr>
            <a:xfrm>
              <a:off x="1874185" y="1863626"/>
              <a:ext cx="642343" cy="845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3</a:t>
              </a:r>
              <a:endPara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17"/>
            </p:custDataLst>
          </p:nvPr>
        </p:nvGrpSpPr>
        <p:grpSpPr>
          <a:xfrm>
            <a:off x="4157418" y="5276243"/>
            <a:ext cx="1080565" cy="1080566"/>
            <a:chOff x="1488310" y="1579494"/>
            <a:chExt cx="1414094" cy="1414094"/>
          </a:xfrm>
        </p:grpSpPr>
        <p:grpSp>
          <p:nvGrpSpPr>
            <p:cNvPr id="43" name="组合 42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45" name="椭圆 44"/>
              <p:cNvSpPr/>
              <p:nvPr>
                <p:custDataLst>
                  <p:tags r:id="rId18"/>
                </p:custDataLst>
              </p:nvPr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椭圆 45"/>
              <p:cNvSpPr/>
              <p:nvPr>
                <p:custDataLst>
                  <p:tags r:id="rId19"/>
                </p:custDataLst>
              </p:nvPr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>
              <p:custDataLst>
                <p:tags r:id="rId20"/>
              </p:custDataLst>
            </p:nvPr>
          </p:nvSpPr>
          <p:spPr>
            <a:xfrm>
              <a:off x="1874185" y="1863626"/>
              <a:ext cx="642343" cy="845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4</a:t>
              </a:r>
              <a:endPara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sp>
        <p:nvSpPr>
          <p:cNvPr id="47" name="矩形 46"/>
          <p:cNvSpPr/>
          <p:nvPr>
            <p:custDataLst>
              <p:tags r:id="rId21"/>
            </p:custDataLst>
          </p:nvPr>
        </p:nvSpPr>
        <p:spPr>
          <a:xfrm>
            <a:off x="5951954" y="1072316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防倒链介绍</a:t>
            </a:r>
            <a:endParaRPr lang="zh-CN" altLang="en-US" sz="24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>
            <p:custDataLst>
              <p:tags r:id="rId22"/>
            </p:custDataLst>
          </p:nvPr>
        </p:nvSpPr>
        <p:spPr>
          <a:xfrm>
            <a:off x="6453069" y="2460230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防倒链型号参数</a:t>
            </a:r>
            <a:endParaRPr lang="zh-CN" altLang="en-US" sz="24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6500495" y="4374515"/>
            <a:ext cx="558038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防倒链特点</a:t>
            </a:r>
            <a:endParaRPr lang="zh-CN" altLang="en-US" sz="24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5275678" y="5619049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防倒链用途</a:t>
            </a:r>
            <a:endParaRPr lang="zh-CN" altLang="en-US" sz="24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288273" y="5156942"/>
            <a:ext cx="143405" cy="1769072"/>
            <a:chOff x="3291075" y="5088928"/>
            <a:chExt cx="143405" cy="1769072"/>
          </a:xfrm>
        </p:grpSpPr>
        <p:cxnSp>
          <p:nvCxnSpPr>
            <p:cNvPr id="54" name="直接连接符 53"/>
            <p:cNvCxnSpPr/>
            <p:nvPr/>
          </p:nvCxnSpPr>
          <p:spPr>
            <a:xfrm flipH="1">
              <a:off x="3359976" y="5088928"/>
              <a:ext cx="1" cy="17690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3301034" y="569853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291075" y="6551018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77978" y="2240464"/>
            <a:ext cx="1665500" cy="1665501"/>
            <a:chOff x="3176812" y="2273198"/>
            <a:chExt cx="2641825" cy="2726239"/>
          </a:xfrm>
        </p:grpSpPr>
        <p:sp>
          <p:nvSpPr>
            <p:cNvPr id="3" name="椭圆 2"/>
            <p:cNvSpPr/>
            <p:nvPr/>
          </p:nvSpPr>
          <p:spPr>
            <a:xfrm>
              <a:off x="3176812" y="2273198"/>
              <a:ext cx="2641825" cy="2726239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2540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>
                <a:solidFill>
                  <a:prstClr val="white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268970" y="2368298"/>
              <a:ext cx="2457512" cy="2536037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488205" y="0"/>
            <a:ext cx="1249680" cy="1687943"/>
            <a:chOff x="5488205" y="0"/>
            <a:chExt cx="1249680" cy="1687943"/>
          </a:xfrm>
        </p:grpSpPr>
        <p:sp>
          <p:nvSpPr>
            <p:cNvPr id="6" name="矩形 5"/>
            <p:cNvSpPr/>
            <p:nvPr/>
          </p:nvSpPr>
          <p:spPr>
            <a:xfrm>
              <a:off x="5488205" y="1165973"/>
              <a:ext cx="12496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防倒链</a:t>
              </a:r>
              <a:endParaRPr lang="zh-CN" altLang="en-US" sz="2800" b="1" dirty="0"/>
            </a:p>
          </p:txBody>
        </p:sp>
        <p:cxnSp>
          <p:nvCxnSpPr>
            <p:cNvPr id="7" name="直接连接符 6"/>
            <p:cNvCxnSpPr>
              <a:stCxn id="8" idx="4"/>
              <a:endCxn id="9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84385" y="2721205"/>
            <a:ext cx="543623" cy="704018"/>
            <a:chOff x="10221913" y="385762"/>
            <a:chExt cx="801688" cy="1038225"/>
          </a:xfrm>
        </p:grpSpPr>
        <p:sp>
          <p:nvSpPr>
            <p:cNvPr id="10" name="Oval 325"/>
            <p:cNvSpPr>
              <a:spLocks noChangeArrowheads="1"/>
            </p:cNvSpPr>
            <p:nvPr/>
          </p:nvSpPr>
          <p:spPr bwMode="auto">
            <a:xfrm>
              <a:off x="10325101" y="385762"/>
              <a:ext cx="157163" cy="155575"/>
            </a:xfrm>
            <a:prstGeom prst="ellipse">
              <a:avLst/>
            </a:prstGeom>
            <a:solidFill>
              <a:srgbClr val="C55A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326"/>
            <p:cNvSpPr>
              <a:spLocks noChangeArrowheads="1"/>
            </p:cNvSpPr>
            <p:nvPr/>
          </p:nvSpPr>
          <p:spPr bwMode="auto">
            <a:xfrm>
              <a:off x="10761663" y="385762"/>
              <a:ext cx="157163" cy="155575"/>
            </a:xfrm>
            <a:prstGeom prst="ellipse">
              <a:avLst/>
            </a:prstGeom>
            <a:solidFill>
              <a:srgbClr val="C55A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27"/>
            <p:cNvSpPr/>
            <p:nvPr/>
          </p:nvSpPr>
          <p:spPr bwMode="auto">
            <a:xfrm>
              <a:off x="10221913" y="574675"/>
              <a:ext cx="801688" cy="849312"/>
            </a:xfrm>
            <a:custGeom>
              <a:avLst/>
              <a:gdLst>
                <a:gd name="T0" fmla="*/ 442 w 493"/>
                <a:gd name="T1" fmla="*/ 5 h 522"/>
                <a:gd name="T2" fmla="*/ 412 w 493"/>
                <a:gd name="T3" fmla="*/ 0 h 522"/>
                <a:gd name="T4" fmla="*/ 380 w 493"/>
                <a:gd name="T5" fmla="*/ 0 h 522"/>
                <a:gd name="T6" fmla="*/ 348 w 493"/>
                <a:gd name="T7" fmla="*/ 0 h 522"/>
                <a:gd name="T8" fmla="*/ 318 w 493"/>
                <a:gd name="T9" fmla="*/ 5 h 522"/>
                <a:gd name="T10" fmla="*/ 276 w 493"/>
                <a:gd name="T11" fmla="*/ 69 h 522"/>
                <a:gd name="T12" fmla="*/ 246 w 493"/>
                <a:gd name="T13" fmla="*/ 180 h 522"/>
                <a:gd name="T14" fmla="*/ 217 w 493"/>
                <a:gd name="T15" fmla="*/ 69 h 522"/>
                <a:gd name="T16" fmla="*/ 175 w 493"/>
                <a:gd name="T17" fmla="*/ 5 h 522"/>
                <a:gd name="T18" fmla="*/ 144 w 493"/>
                <a:gd name="T19" fmla="*/ 0 h 522"/>
                <a:gd name="T20" fmla="*/ 112 w 493"/>
                <a:gd name="T21" fmla="*/ 0 h 522"/>
                <a:gd name="T22" fmla="*/ 80 w 493"/>
                <a:gd name="T23" fmla="*/ 0 h 522"/>
                <a:gd name="T24" fmla="*/ 50 w 493"/>
                <a:gd name="T25" fmla="*/ 5 h 522"/>
                <a:gd name="T26" fmla="*/ 7 w 493"/>
                <a:gd name="T27" fmla="*/ 94 h 522"/>
                <a:gd name="T28" fmla="*/ 18 w 493"/>
                <a:gd name="T29" fmla="*/ 250 h 522"/>
                <a:gd name="T30" fmla="*/ 50 w 493"/>
                <a:gd name="T31" fmla="*/ 250 h 522"/>
                <a:gd name="T32" fmla="*/ 29 w 493"/>
                <a:gd name="T33" fmla="*/ 344 h 522"/>
                <a:gd name="T34" fmla="*/ 60 w 493"/>
                <a:gd name="T35" fmla="*/ 344 h 522"/>
                <a:gd name="T36" fmla="*/ 81 w 493"/>
                <a:gd name="T37" fmla="*/ 522 h 522"/>
                <a:gd name="T38" fmla="*/ 106 w 493"/>
                <a:gd name="T39" fmla="*/ 522 h 522"/>
                <a:gd name="T40" fmla="*/ 106 w 493"/>
                <a:gd name="T41" fmla="*/ 344 h 522"/>
                <a:gd name="T42" fmla="*/ 118 w 493"/>
                <a:gd name="T43" fmla="*/ 344 h 522"/>
                <a:gd name="T44" fmla="*/ 118 w 493"/>
                <a:gd name="T45" fmla="*/ 522 h 522"/>
                <a:gd name="T46" fmla="*/ 144 w 493"/>
                <a:gd name="T47" fmla="*/ 522 h 522"/>
                <a:gd name="T48" fmla="*/ 164 w 493"/>
                <a:gd name="T49" fmla="*/ 344 h 522"/>
                <a:gd name="T50" fmla="*/ 196 w 493"/>
                <a:gd name="T51" fmla="*/ 344 h 522"/>
                <a:gd name="T52" fmla="*/ 175 w 493"/>
                <a:gd name="T53" fmla="*/ 250 h 522"/>
                <a:gd name="T54" fmla="*/ 175 w 493"/>
                <a:gd name="T55" fmla="*/ 103 h 522"/>
                <a:gd name="T56" fmla="*/ 230 w 493"/>
                <a:gd name="T57" fmla="*/ 240 h 522"/>
                <a:gd name="T58" fmla="*/ 262 w 493"/>
                <a:gd name="T59" fmla="*/ 240 h 522"/>
                <a:gd name="T60" fmla="*/ 317 w 493"/>
                <a:gd name="T61" fmla="*/ 103 h 522"/>
                <a:gd name="T62" fmla="*/ 317 w 493"/>
                <a:gd name="T63" fmla="*/ 250 h 522"/>
                <a:gd name="T64" fmla="*/ 317 w 493"/>
                <a:gd name="T65" fmla="*/ 522 h 522"/>
                <a:gd name="T66" fmla="*/ 359 w 493"/>
                <a:gd name="T67" fmla="*/ 522 h 522"/>
                <a:gd name="T68" fmla="*/ 380 w 493"/>
                <a:gd name="T69" fmla="*/ 292 h 522"/>
                <a:gd name="T70" fmla="*/ 401 w 493"/>
                <a:gd name="T71" fmla="*/ 522 h 522"/>
                <a:gd name="T72" fmla="*/ 443 w 493"/>
                <a:gd name="T73" fmla="*/ 522 h 522"/>
                <a:gd name="T74" fmla="*/ 443 w 493"/>
                <a:gd name="T75" fmla="*/ 250 h 522"/>
                <a:gd name="T76" fmla="*/ 475 w 493"/>
                <a:gd name="T77" fmla="*/ 250 h 522"/>
                <a:gd name="T78" fmla="*/ 485 w 493"/>
                <a:gd name="T79" fmla="*/ 94 h 522"/>
                <a:gd name="T80" fmla="*/ 442 w 493"/>
                <a:gd name="T81" fmla="*/ 5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3" h="522">
                  <a:moveTo>
                    <a:pt x="442" y="5"/>
                  </a:moveTo>
                  <a:cubicBezTo>
                    <a:pt x="434" y="2"/>
                    <a:pt x="424" y="0"/>
                    <a:pt x="412" y="0"/>
                  </a:cubicBezTo>
                  <a:cubicBezTo>
                    <a:pt x="380" y="0"/>
                    <a:pt x="380" y="0"/>
                    <a:pt x="380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36" y="0"/>
                    <a:pt x="326" y="2"/>
                    <a:pt x="318" y="5"/>
                  </a:cubicBezTo>
                  <a:cubicBezTo>
                    <a:pt x="287" y="17"/>
                    <a:pt x="281" y="47"/>
                    <a:pt x="276" y="69"/>
                  </a:cubicBezTo>
                  <a:cubicBezTo>
                    <a:pt x="246" y="180"/>
                    <a:pt x="246" y="180"/>
                    <a:pt x="246" y="180"/>
                  </a:cubicBezTo>
                  <a:cubicBezTo>
                    <a:pt x="217" y="69"/>
                    <a:pt x="217" y="69"/>
                    <a:pt x="217" y="69"/>
                  </a:cubicBezTo>
                  <a:cubicBezTo>
                    <a:pt x="211" y="46"/>
                    <a:pt x="205" y="17"/>
                    <a:pt x="175" y="5"/>
                  </a:cubicBezTo>
                  <a:cubicBezTo>
                    <a:pt x="166" y="2"/>
                    <a:pt x="156" y="0"/>
                    <a:pt x="144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8" y="0"/>
                    <a:pt x="58" y="2"/>
                    <a:pt x="50" y="5"/>
                  </a:cubicBezTo>
                  <a:cubicBezTo>
                    <a:pt x="0" y="25"/>
                    <a:pt x="7" y="94"/>
                    <a:pt x="7" y="94"/>
                  </a:cubicBezTo>
                  <a:cubicBezTo>
                    <a:pt x="18" y="250"/>
                    <a:pt x="18" y="250"/>
                    <a:pt x="18" y="250"/>
                  </a:cubicBezTo>
                  <a:cubicBezTo>
                    <a:pt x="50" y="250"/>
                    <a:pt x="50" y="250"/>
                    <a:pt x="50" y="250"/>
                  </a:cubicBezTo>
                  <a:cubicBezTo>
                    <a:pt x="29" y="344"/>
                    <a:pt x="29" y="344"/>
                    <a:pt x="29" y="344"/>
                  </a:cubicBezTo>
                  <a:cubicBezTo>
                    <a:pt x="60" y="344"/>
                    <a:pt x="60" y="344"/>
                    <a:pt x="60" y="344"/>
                  </a:cubicBezTo>
                  <a:cubicBezTo>
                    <a:pt x="81" y="522"/>
                    <a:pt x="81" y="522"/>
                    <a:pt x="81" y="522"/>
                  </a:cubicBezTo>
                  <a:cubicBezTo>
                    <a:pt x="106" y="522"/>
                    <a:pt x="106" y="522"/>
                    <a:pt x="106" y="522"/>
                  </a:cubicBezTo>
                  <a:cubicBezTo>
                    <a:pt x="106" y="344"/>
                    <a:pt x="106" y="344"/>
                    <a:pt x="106" y="344"/>
                  </a:cubicBezTo>
                  <a:cubicBezTo>
                    <a:pt x="118" y="344"/>
                    <a:pt x="118" y="344"/>
                    <a:pt x="118" y="344"/>
                  </a:cubicBezTo>
                  <a:cubicBezTo>
                    <a:pt x="118" y="522"/>
                    <a:pt x="118" y="522"/>
                    <a:pt x="118" y="522"/>
                  </a:cubicBezTo>
                  <a:cubicBezTo>
                    <a:pt x="144" y="522"/>
                    <a:pt x="144" y="522"/>
                    <a:pt x="144" y="522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96" y="344"/>
                    <a:pt x="196" y="344"/>
                    <a:pt x="196" y="344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03"/>
                    <a:pt x="175" y="103"/>
                    <a:pt x="175" y="103"/>
                  </a:cubicBezTo>
                  <a:cubicBezTo>
                    <a:pt x="230" y="240"/>
                    <a:pt x="230" y="240"/>
                    <a:pt x="230" y="240"/>
                  </a:cubicBezTo>
                  <a:cubicBezTo>
                    <a:pt x="262" y="240"/>
                    <a:pt x="262" y="240"/>
                    <a:pt x="262" y="240"/>
                  </a:cubicBezTo>
                  <a:cubicBezTo>
                    <a:pt x="317" y="103"/>
                    <a:pt x="317" y="103"/>
                    <a:pt x="317" y="103"/>
                  </a:cubicBezTo>
                  <a:cubicBezTo>
                    <a:pt x="317" y="250"/>
                    <a:pt x="317" y="250"/>
                    <a:pt x="317" y="250"/>
                  </a:cubicBezTo>
                  <a:cubicBezTo>
                    <a:pt x="317" y="522"/>
                    <a:pt x="317" y="522"/>
                    <a:pt x="317" y="522"/>
                  </a:cubicBezTo>
                  <a:cubicBezTo>
                    <a:pt x="359" y="522"/>
                    <a:pt x="359" y="522"/>
                    <a:pt x="359" y="522"/>
                  </a:cubicBezTo>
                  <a:cubicBezTo>
                    <a:pt x="380" y="292"/>
                    <a:pt x="380" y="292"/>
                    <a:pt x="380" y="292"/>
                  </a:cubicBezTo>
                  <a:cubicBezTo>
                    <a:pt x="401" y="522"/>
                    <a:pt x="401" y="522"/>
                    <a:pt x="401" y="522"/>
                  </a:cubicBezTo>
                  <a:cubicBezTo>
                    <a:pt x="443" y="522"/>
                    <a:pt x="443" y="522"/>
                    <a:pt x="443" y="522"/>
                  </a:cubicBezTo>
                  <a:cubicBezTo>
                    <a:pt x="443" y="250"/>
                    <a:pt x="443" y="250"/>
                    <a:pt x="443" y="250"/>
                  </a:cubicBezTo>
                  <a:cubicBezTo>
                    <a:pt x="475" y="250"/>
                    <a:pt x="475" y="250"/>
                    <a:pt x="475" y="250"/>
                  </a:cubicBezTo>
                  <a:cubicBezTo>
                    <a:pt x="485" y="94"/>
                    <a:pt x="485" y="94"/>
                    <a:pt x="485" y="94"/>
                  </a:cubicBezTo>
                  <a:cubicBezTo>
                    <a:pt x="485" y="94"/>
                    <a:pt x="493" y="25"/>
                    <a:pt x="442" y="5"/>
                  </a:cubicBez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1255776" y="3073214"/>
            <a:ext cx="3145536" cy="3145536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3668176" y="2267237"/>
            <a:ext cx="1055438" cy="1055438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647329" y="3538298"/>
            <a:ext cx="2713219" cy="2713219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6969007" y="2298562"/>
            <a:ext cx="1340503" cy="1340503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280640" y="5215938"/>
            <a:ext cx="1055438" cy="1055438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525649" y="4822481"/>
            <a:ext cx="763987" cy="763987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1311910" y="3155315"/>
            <a:ext cx="3006725" cy="297053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6774815" y="3639185"/>
            <a:ext cx="2472055" cy="2487295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1930908" y="2246144"/>
            <a:ext cx="3910251" cy="2862304"/>
          </a:xfrm>
          <a:custGeom>
            <a:avLst/>
            <a:gdLst>
              <a:gd name="connsiteX0" fmla="*/ 0 w 3910251"/>
              <a:gd name="connsiteY0" fmla="*/ 0 h 2862304"/>
              <a:gd name="connsiteX1" fmla="*/ 3910251 w 3910251"/>
              <a:gd name="connsiteY1" fmla="*/ 0 h 2862304"/>
              <a:gd name="connsiteX2" fmla="*/ 3910251 w 3910251"/>
              <a:gd name="connsiteY2" fmla="*/ 354181 h 2862304"/>
              <a:gd name="connsiteX3" fmla="*/ 3829684 w 3910251"/>
              <a:gd name="connsiteY3" fmla="*/ 414428 h 2862304"/>
              <a:gd name="connsiteX4" fmla="*/ 3405974 w 3910251"/>
              <a:gd name="connsiteY4" fmla="*/ 1312886 h 2862304"/>
              <a:gd name="connsiteX5" fmla="*/ 3829684 w 3910251"/>
              <a:gd name="connsiteY5" fmla="*/ 2211344 h 2862304"/>
              <a:gd name="connsiteX6" fmla="*/ 3910251 w 3910251"/>
              <a:gd name="connsiteY6" fmla="*/ 2271591 h 2862304"/>
              <a:gd name="connsiteX7" fmla="*/ 3910251 w 3910251"/>
              <a:gd name="connsiteY7" fmla="*/ 2862304 h 2862304"/>
              <a:gd name="connsiteX8" fmla="*/ 0 w 3910251"/>
              <a:gd name="connsiteY8" fmla="*/ 2862304 h 286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0251" h="2862304">
                <a:moveTo>
                  <a:pt x="0" y="0"/>
                </a:moveTo>
                <a:lnTo>
                  <a:pt x="3910251" y="0"/>
                </a:lnTo>
                <a:lnTo>
                  <a:pt x="3910251" y="354181"/>
                </a:lnTo>
                <a:lnTo>
                  <a:pt x="3829684" y="414428"/>
                </a:lnTo>
                <a:cubicBezTo>
                  <a:pt x="3570914" y="627984"/>
                  <a:pt x="3405974" y="951173"/>
                  <a:pt x="3405974" y="1312886"/>
                </a:cubicBezTo>
                <a:cubicBezTo>
                  <a:pt x="3405974" y="1674599"/>
                  <a:pt x="3570914" y="1997788"/>
                  <a:pt x="3829684" y="2211344"/>
                </a:cubicBezTo>
                <a:lnTo>
                  <a:pt x="3910251" y="2271591"/>
                </a:lnTo>
                <a:lnTo>
                  <a:pt x="3910251" y="2862304"/>
                </a:lnTo>
                <a:lnTo>
                  <a:pt x="0" y="2862304"/>
                </a:lnTo>
                <a:close/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</p:pic>
      <p:sp>
        <p:nvSpPr>
          <p:cNvPr id="58" name="任意多边形 57"/>
          <p:cNvSpPr/>
          <p:nvPr/>
        </p:nvSpPr>
        <p:spPr>
          <a:xfrm>
            <a:off x="7161276" y="2246144"/>
            <a:ext cx="3910251" cy="2862304"/>
          </a:xfrm>
          <a:custGeom>
            <a:avLst/>
            <a:gdLst>
              <a:gd name="connsiteX0" fmla="*/ 0 w 3910251"/>
              <a:gd name="connsiteY0" fmla="*/ 0 h 2862304"/>
              <a:gd name="connsiteX1" fmla="*/ 3910251 w 3910251"/>
              <a:gd name="connsiteY1" fmla="*/ 0 h 2862304"/>
              <a:gd name="connsiteX2" fmla="*/ 3910251 w 3910251"/>
              <a:gd name="connsiteY2" fmla="*/ 2862304 h 2862304"/>
              <a:gd name="connsiteX3" fmla="*/ 0 w 3910251"/>
              <a:gd name="connsiteY3" fmla="*/ 2862304 h 2862304"/>
              <a:gd name="connsiteX4" fmla="*/ 0 w 3910251"/>
              <a:gd name="connsiteY4" fmla="*/ 2253821 h 2862304"/>
              <a:gd name="connsiteX5" fmla="*/ 80568 w 3910251"/>
              <a:gd name="connsiteY5" fmla="*/ 2193574 h 2862304"/>
              <a:gd name="connsiteX6" fmla="*/ 504278 w 3910251"/>
              <a:gd name="connsiteY6" fmla="*/ 1295115 h 2862304"/>
              <a:gd name="connsiteX7" fmla="*/ 80568 w 3910251"/>
              <a:gd name="connsiteY7" fmla="*/ 396657 h 2862304"/>
              <a:gd name="connsiteX8" fmla="*/ 0 w 3910251"/>
              <a:gd name="connsiteY8" fmla="*/ 336409 h 286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0251" h="2862304">
                <a:moveTo>
                  <a:pt x="0" y="0"/>
                </a:moveTo>
                <a:lnTo>
                  <a:pt x="3910251" y="0"/>
                </a:lnTo>
                <a:lnTo>
                  <a:pt x="3910251" y="2862304"/>
                </a:lnTo>
                <a:lnTo>
                  <a:pt x="0" y="2862304"/>
                </a:lnTo>
                <a:lnTo>
                  <a:pt x="0" y="2253821"/>
                </a:lnTo>
                <a:lnTo>
                  <a:pt x="80568" y="2193574"/>
                </a:lnTo>
                <a:cubicBezTo>
                  <a:pt x="339339" y="1980017"/>
                  <a:pt x="504278" y="1656828"/>
                  <a:pt x="504278" y="1295115"/>
                </a:cubicBezTo>
                <a:cubicBezTo>
                  <a:pt x="504278" y="933402"/>
                  <a:pt x="339339" y="610213"/>
                  <a:pt x="80568" y="396657"/>
                </a:cubicBezTo>
                <a:lnTo>
                  <a:pt x="0" y="336409"/>
                </a:lnTo>
                <a:close/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5447924" y="2496370"/>
            <a:ext cx="2101593" cy="2101593"/>
            <a:chOff x="1488310" y="1579494"/>
            <a:chExt cx="1414094" cy="1414094"/>
          </a:xfrm>
        </p:grpSpPr>
        <p:grpSp>
          <p:nvGrpSpPr>
            <p:cNvPr id="60" name="组合 59"/>
            <p:cNvGrpSpPr/>
            <p:nvPr/>
          </p:nvGrpSpPr>
          <p:grpSpPr>
            <a:xfrm>
              <a:off x="1488310" y="1579494"/>
              <a:ext cx="1414094" cy="1414094"/>
              <a:chOff x="3176812" y="2273198"/>
              <a:chExt cx="2641825" cy="2726239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3268970" y="2368298"/>
                <a:ext cx="2457512" cy="2536037"/>
              </a:xfrm>
              <a:prstGeom prst="ellipse">
                <a:avLst/>
              </a:prstGeom>
              <a:gradFill flip="none" rotWithShape="1">
                <a:gsLst>
                  <a:gs pos="49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1555154" y="2097762"/>
              <a:ext cx="1280405" cy="3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accent2">
                      <a:lumMod val="75000"/>
                    </a:schemeClr>
                  </a:solidFill>
                  <a:latin typeface="方正超粗黑_GBK" panose="03000509000000000000" pitchFamily="65" charset="-122"/>
                  <a:ea typeface="方正超粗黑_GBK" panose="03000509000000000000" pitchFamily="65" charset="-122"/>
                </a:rPr>
                <a:t>简介</a:t>
              </a:r>
              <a:endPara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方正超粗黑_GBK" panose="03000509000000000000" pitchFamily="65" charset="-122"/>
                <a:ea typeface="方正超粗黑_GBK" panose="03000509000000000000" pitchFamily="65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142130" y="0"/>
            <a:ext cx="1960880" cy="1576183"/>
            <a:chOff x="5142130" y="0"/>
            <a:chExt cx="1960880" cy="1576183"/>
          </a:xfrm>
        </p:grpSpPr>
        <p:sp>
          <p:nvSpPr>
            <p:cNvPr id="65" name="矩形 64"/>
            <p:cNvSpPr/>
            <p:nvPr/>
          </p:nvSpPr>
          <p:spPr>
            <a:xfrm>
              <a:off x="5142130" y="1054213"/>
              <a:ext cx="19608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防倒链简介</a:t>
              </a:r>
              <a:endParaRPr lang="zh-CN" altLang="en-US" sz="2800" b="1" dirty="0"/>
            </a:p>
          </p:txBody>
        </p:sp>
        <p:cxnSp>
          <p:nvCxnSpPr>
            <p:cNvPr id="66" name="直接连接符 65"/>
            <p:cNvCxnSpPr>
              <a:stCxn id="67" idx="4"/>
              <a:endCxn id="68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椭圆 66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矩形 68"/>
          <p:cNvSpPr/>
          <p:nvPr/>
        </p:nvSpPr>
        <p:spPr>
          <a:xfrm>
            <a:off x="7718425" y="2366645"/>
            <a:ext cx="325120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防倒链主要用于煤矿支护中，连接π型梁和单体支柱，达到固定单体支柱的作用，从而避免支柱因泄压倾倒伤人事故。防倒链的应用能好的保障煤矿工作者的an全，提高工作效率。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471060" y="0"/>
            <a:ext cx="1249680" cy="1630158"/>
            <a:chOff x="5471060" y="0"/>
            <a:chExt cx="1249680" cy="1630158"/>
          </a:xfrm>
        </p:grpSpPr>
        <p:sp>
          <p:nvSpPr>
            <p:cNvPr id="11" name="矩形 10"/>
            <p:cNvSpPr/>
            <p:nvPr/>
          </p:nvSpPr>
          <p:spPr>
            <a:xfrm>
              <a:off x="5471060" y="1108188"/>
              <a:ext cx="12496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防倒链</a:t>
              </a:r>
              <a:endParaRPr lang="zh-CN" altLang="en-US" sz="2800" b="1" dirty="0"/>
            </a:p>
          </p:txBody>
        </p:sp>
        <p:cxnSp>
          <p:nvCxnSpPr>
            <p:cNvPr id="12" name="直接连接符 11"/>
            <p:cNvCxnSpPr>
              <a:stCxn id="13" idx="4"/>
              <a:endCxn id="14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/>
          <p:cNvSpPr/>
          <p:nvPr/>
        </p:nvSpPr>
        <p:spPr>
          <a:xfrm>
            <a:off x="4843093" y="2604546"/>
            <a:ext cx="2401824" cy="240182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1901952" y="2218944"/>
            <a:ext cx="2941141" cy="158651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244917" y="3805458"/>
            <a:ext cx="2941141" cy="158651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1167205" y="1635218"/>
            <a:ext cx="783515" cy="78351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0186058" y="5152610"/>
            <a:ext cx="783515" cy="78351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43"/>
          <p:cNvSpPr>
            <a:spLocks noEditPoints="1"/>
          </p:cNvSpPr>
          <p:nvPr/>
        </p:nvSpPr>
        <p:spPr bwMode="auto">
          <a:xfrm>
            <a:off x="1351793" y="1819012"/>
            <a:ext cx="414338" cy="415925"/>
          </a:xfrm>
          <a:custGeom>
            <a:avLst/>
            <a:gdLst>
              <a:gd name="T0" fmla="*/ 94 w 210"/>
              <a:gd name="T1" fmla="*/ 66 h 210"/>
              <a:gd name="T2" fmla="*/ 91 w 210"/>
              <a:gd name="T3" fmla="*/ 74 h 210"/>
              <a:gd name="T4" fmla="*/ 93 w 210"/>
              <a:gd name="T5" fmla="*/ 82 h 210"/>
              <a:gd name="T6" fmla="*/ 100 w 210"/>
              <a:gd name="T7" fmla="*/ 88 h 210"/>
              <a:gd name="T8" fmla="*/ 100 w 210"/>
              <a:gd name="T9" fmla="*/ 61 h 210"/>
              <a:gd name="T10" fmla="*/ 94 w 210"/>
              <a:gd name="T11" fmla="*/ 66 h 210"/>
              <a:gd name="T12" fmla="*/ 114 w 210"/>
              <a:gd name="T13" fmla="*/ 113 h 210"/>
              <a:gd name="T14" fmla="*/ 114 w 210"/>
              <a:gd name="T15" fmla="*/ 143 h 210"/>
              <a:gd name="T16" fmla="*/ 121 w 210"/>
              <a:gd name="T17" fmla="*/ 137 h 210"/>
              <a:gd name="T18" fmla="*/ 125 w 210"/>
              <a:gd name="T19" fmla="*/ 127 h 210"/>
              <a:gd name="T20" fmla="*/ 122 w 210"/>
              <a:gd name="T21" fmla="*/ 118 h 210"/>
              <a:gd name="T22" fmla="*/ 114 w 210"/>
              <a:gd name="T23" fmla="*/ 113 h 210"/>
              <a:gd name="T24" fmla="*/ 172 w 210"/>
              <a:gd name="T25" fmla="*/ 37 h 210"/>
              <a:gd name="T26" fmla="*/ 38 w 210"/>
              <a:gd name="T27" fmla="*/ 37 h 210"/>
              <a:gd name="T28" fmla="*/ 37 w 210"/>
              <a:gd name="T29" fmla="*/ 172 h 210"/>
              <a:gd name="T30" fmla="*/ 173 w 210"/>
              <a:gd name="T31" fmla="*/ 172 h 210"/>
              <a:gd name="T32" fmla="*/ 172 w 210"/>
              <a:gd name="T33" fmla="*/ 37 h 210"/>
              <a:gd name="T34" fmla="*/ 135 w 210"/>
              <a:gd name="T35" fmla="*/ 148 h 210"/>
              <a:gd name="T36" fmla="*/ 114 w 210"/>
              <a:gd name="T37" fmla="*/ 160 h 210"/>
              <a:gd name="T38" fmla="*/ 114 w 210"/>
              <a:gd name="T39" fmla="*/ 178 h 210"/>
              <a:gd name="T40" fmla="*/ 100 w 210"/>
              <a:gd name="T41" fmla="*/ 178 h 210"/>
              <a:gd name="T42" fmla="*/ 100 w 210"/>
              <a:gd name="T43" fmla="*/ 160 h 210"/>
              <a:gd name="T44" fmla="*/ 79 w 210"/>
              <a:gd name="T45" fmla="*/ 150 h 210"/>
              <a:gd name="T46" fmla="*/ 69 w 210"/>
              <a:gd name="T47" fmla="*/ 127 h 210"/>
              <a:gd name="T48" fmla="*/ 89 w 210"/>
              <a:gd name="T49" fmla="*/ 125 h 210"/>
              <a:gd name="T50" fmla="*/ 93 w 210"/>
              <a:gd name="T51" fmla="*/ 135 h 210"/>
              <a:gd name="T52" fmla="*/ 100 w 210"/>
              <a:gd name="T53" fmla="*/ 142 h 210"/>
              <a:gd name="T54" fmla="*/ 100 w 210"/>
              <a:gd name="T55" fmla="*/ 109 h 210"/>
              <a:gd name="T56" fmla="*/ 79 w 210"/>
              <a:gd name="T57" fmla="*/ 96 h 210"/>
              <a:gd name="T58" fmla="*/ 72 w 210"/>
              <a:gd name="T59" fmla="*/ 75 h 210"/>
              <a:gd name="T60" fmla="*/ 80 w 210"/>
              <a:gd name="T61" fmla="*/ 54 h 210"/>
              <a:gd name="T62" fmla="*/ 100 w 210"/>
              <a:gd name="T63" fmla="*/ 44 h 210"/>
              <a:gd name="T64" fmla="*/ 100 w 210"/>
              <a:gd name="T65" fmla="*/ 34 h 210"/>
              <a:gd name="T66" fmla="*/ 114 w 210"/>
              <a:gd name="T67" fmla="*/ 34 h 210"/>
              <a:gd name="T68" fmla="*/ 114 w 210"/>
              <a:gd name="T69" fmla="*/ 44 h 210"/>
              <a:gd name="T70" fmla="*/ 131 w 210"/>
              <a:gd name="T71" fmla="*/ 53 h 210"/>
              <a:gd name="T72" fmla="*/ 140 w 210"/>
              <a:gd name="T73" fmla="*/ 71 h 210"/>
              <a:gd name="T74" fmla="*/ 121 w 210"/>
              <a:gd name="T75" fmla="*/ 74 h 210"/>
              <a:gd name="T76" fmla="*/ 114 w 210"/>
              <a:gd name="T77" fmla="*/ 61 h 210"/>
              <a:gd name="T78" fmla="*/ 114 w 210"/>
              <a:gd name="T79" fmla="*/ 91 h 210"/>
              <a:gd name="T80" fmla="*/ 137 w 210"/>
              <a:gd name="T81" fmla="*/ 104 h 210"/>
              <a:gd name="T82" fmla="*/ 144 w 210"/>
              <a:gd name="T83" fmla="*/ 125 h 210"/>
              <a:gd name="T84" fmla="*/ 135 w 210"/>
              <a:gd name="T85" fmla="*/ 148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0" h="210">
                <a:moveTo>
                  <a:pt x="94" y="66"/>
                </a:moveTo>
                <a:cubicBezTo>
                  <a:pt x="92" y="69"/>
                  <a:pt x="91" y="71"/>
                  <a:pt x="91" y="74"/>
                </a:cubicBezTo>
                <a:cubicBezTo>
                  <a:pt x="91" y="77"/>
                  <a:pt x="92" y="80"/>
                  <a:pt x="93" y="82"/>
                </a:cubicBezTo>
                <a:cubicBezTo>
                  <a:pt x="95" y="84"/>
                  <a:pt x="97" y="86"/>
                  <a:pt x="100" y="88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7" y="62"/>
                  <a:pt x="95" y="64"/>
                  <a:pt x="94" y="66"/>
                </a:cubicBezTo>
                <a:close/>
                <a:moveTo>
                  <a:pt x="114" y="113"/>
                </a:moveTo>
                <a:cubicBezTo>
                  <a:pt x="114" y="143"/>
                  <a:pt x="114" y="143"/>
                  <a:pt x="114" y="143"/>
                </a:cubicBezTo>
                <a:cubicBezTo>
                  <a:pt x="117" y="142"/>
                  <a:pt x="119" y="140"/>
                  <a:pt x="121" y="137"/>
                </a:cubicBezTo>
                <a:cubicBezTo>
                  <a:pt x="124" y="134"/>
                  <a:pt x="125" y="131"/>
                  <a:pt x="125" y="127"/>
                </a:cubicBezTo>
                <a:cubicBezTo>
                  <a:pt x="125" y="124"/>
                  <a:pt x="124" y="121"/>
                  <a:pt x="122" y="118"/>
                </a:cubicBezTo>
                <a:cubicBezTo>
                  <a:pt x="120" y="116"/>
                  <a:pt x="118" y="114"/>
                  <a:pt x="114" y="113"/>
                </a:cubicBezTo>
                <a:close/>
                <a:moveTo>
                  <a:pt x="172" y="37"/>
                </a:moveTo>
                <a:cubicBezTo>
                  <a:pt x="135" y="0"/>
                  <a:pt x="75" y="0"/>
                  <a:pt x="38" y="37"/>
                </a:cubicBezTo>
                <a:cubicBezTo>
                  <a:pt x="0" y="75"/>
                  <a:pt x="0" y="135"/>
                  <a:pt x="37" y="172"/>
                </a:cubicBezTo>
                <a:cubicBezTo>
                  <a:pt x="75" y="210"/>
                  <a:pt x="135" y="210"/>
                  <a:pt x="173" y="172"/>
                </a:cubicBezTo>
                <a:cubicBezTo>
                  <a:pt x="210" y="135"/>
                  <a:pt x="210" y="75"/>
                  <a:pt x="172" y="37"/>
                </a:cubicBezTo>
                <a:close/>
                <a:moveTo>
                  <a:pt x="135" y="148"/>
                </a:moveTo>
                <a:cubicBezTo>
                  <a:pt x="130" y="154"/>
                  <a:pt x="123" y="158"/>
                  <a:pt x="114" y="160"/>
                </a:cubicBezTo>
                <a:cubicBezTo>
                  <a:pt x="114" y="178"/>
                  <a:pt x="114" y="178"/>
                  <a:pt x="114" y="178"/>
                </a:cubicBezTo>
                <a:cubicBezTo>
                  <a:pt x="100" y="178"/>
                  <a:pt x="100" y="178"/>
                  <a:pt x="100" y="178"/>
                </a:cubicBezTo>
                <a:cubicBezTo>
                  <a:pt x="100" y="160"/>
                  <a:pt x="100" y="160"/>
                  <a:pt x="100" y="160"/>
                </a:cubicBezTo>
                <a:cubicBezTo>
                  <a:pt x="91" y="159"/>
                  <a:pt x="85" y="156"/>
                  <a:pt x="79" y="150"/>
                </a:cubicBezTo>
                <a:cubicBezTo>
                  <a:pt x="74" y="145"/>
                  <a:pt x="70" y="137"/>
                  <a:pt x="69" y="127"/>
                </a:cubicBezTo>
                <a:cubicBezTo>
                  <a:pt x="89" y="125"/>
                  <a:pt x="89" y="125"/>
                  <a:pt x="89" y="125"/>
                </a:cubicBezTo>
                <a:cubicBezTo>
                  <a:pt x="89" y="129"/>
                  <a:pt x="91" y="132"/>
                  <a:pt x="93" y="135"/>
                </a:cubicBezTo>
                <a:cubicBezTo>
                  <a:pt x="95" y="138"/>
                  <a:pt x="97" y="140"/>
                  <a:pt x="100" y="142"/>
                </a:cubicBezTo>
                <a:cubicBezTo>
                  <a:pt x="100" y="109"/>
                  <a:pt x="100" y="109"/>
                  <a:pt x="100" y="109"/>
                </a:cubicBezTo>
                <a:cubicBezTo>
                  <a:pt x="90" y="107"/>
                  <a:pt x="83" y="102"/>
                  <a:pt x="79" y="96"/>
                </a:cubicBezTo>
                <a:cubicBezTo>
                  <a:pt x="74" y="91"/>
                  <a:pt x="72" y="84"/>
                  <a:pt x="72" y="75"/>
                </a:cubicBezTo>
                <a:cubicBezTo>
                  <a:pt x="72" y="67"/>
                  <a:pt x="74" y="60"/>
                  <a:pt x="80" y="54"/>
                </a:cubicBezTo>
                <a:cubicBezTo>
                  <a:pt x="85" y="49"/>
                  <a:pt x="91" y="45"/>
                  <a:pt x="100" y="44"/>
                </a:cubicBezTo>
                <a:cubicBezTo>
                  <a:pt x="100" y="34"/>
                  <a:pt x="100" y="34"/>
                  <a:pt x="100" y="34"/>
                </a:cubicBezTo>
                <a:cubicBezTo>
                  <a:pt x="114" y="34"/>
                  <a:pt x="114" y="34"/>
                  <a:pt x="114" y="34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22" y="45"/>
                  <a:pt x="126" y="48"/>
                  <a:pt x="131" y="53"/>
                </a:cubicBezTo>
                <a:cubicBezTo>
                  <a:pt x="136" y="57"/>
                  <a:pt x="139" y="63"/>
                  <a:pt x="140" y="71"/>
                </a:cubicBezTo>
                <a:cubicBezTo>
                  <a:pt x="121" y="74"/>
                  <a:pt x="121" y="74"/>
                  <a:pt x="121" y="74"/>
                </a:cubicBezTo>
                <a:cubicBezTo>
                  <a:pt x="120" y="68"/>
                  <a:pt x="118" y="63"/>
                  <a:pt x="114" y="61"/>
                </a:cubicBezTo>
                <a:cubicBezTo>
                  <a:pt x="114" y="91"/>
                  <a:pt x="114" y="91"/>
                  <a:pt x="114" y="91"/>
                </a:cubicBezTo>
                <a:cubicBezTo>
                  <a:pt x="126" y="95"/>
                  <a:pt x="132" y="99"/>
                  <a:pt x="137" y="104"/>
                </a:cubicBezTo>
                <a:cubicBezTo>
                  <a:pt x="141" y="109"/>
                  <a:pt x="144" y="116"/>
                  <a:pt x="144" y="125"/>
                </a:cubicBezTo>
                <a:cubicBezTo>
                  <a:pt x="144" y="134"/>
                  <a:pt x="141" y="142"/>
                  <a:pt x="135" y="148"/>
                </a:cubicBezTo>
                <a:close/>
              </a:path>
            </a:pathLst>
          </a:custGeom>
          <a:solidFill>
            <a:srgbClr val="C55A1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10370646" y="5337992"/>
            <a:ext cx="414338" cy="412750"/>
          </a:xfrm>
          <a:custGeom>
            <a:avLst/>
            <a:gdLst>
              <a:gd name="T0" fmla="*/ 172 w 210"/>
              <a:gd name="T1" fmla="*/ 37 h 209"/>
              <a:gd name="T2" fmla="*/ 38 w 210"/>
              <a:gd name="T3" fmla="*/ 37 h 209"/>
              <a:gd name="T4" fmla="*/ 37 w 210"/>
              <a:gd name="T5" fmla="*/ 172 h 209"/>
              <a:gd name="T6" fmla="*/ 173 w 210"/>
              <a:gd name="T7" fmla="*/ 172 h 209"/>
              <a:gd name="T8" fmla="*/ 172 w 210"/>
              <a:gd name="T9" fmla="*/ 37 h 209"/>
              <a:gd name="T10" fmla="*/ 140 w 210"/>
              <a:gd name="T11" fmla="*/ 99 h 209"/>
              <a:gd name="T12" fmla="*/ 140 w 210"/>
              <a:gd name="T13" fmla="*/ 118 h 209"/>
              <a:gd name="T14" fmla="*/ 114 w 210"/>
              <a:gd name="T15" fmla="*/ 118 h 209"/>
              <a:gd name="T16" fmla="*/ 114 w 210"/>
              <a:gd name="T17" fmla="*/ 126 h 209"/>
              <a:gd name="T18" fmla="*/ 140 w 210"/>
              <a:gd name="T19" fmla="*/ 126 h 209"/>
              <a:gd name="T20" fmla="*/ 140 w 210"/>
              <a:gd name="T21" fmla="*/ 144 h 209"/>
              <a:gd name="T22" fmla="*/ 114 w 210"/>
              <a:gd name="T23" fmla="*/ 144 h 209"/>
              <a:gd name="T24" fmla="*/ 114 w 210"/>
              <a:gd name="T25" fmla="*/ 164 h 209"/>
              <a:gd name="T26" fmla="*/ 94 w 210"/>
              <a:gd name="T27" fmla="*/ 164 h 209"/>
              <a:gd name="T28" fmla="*/ 94 w 210"/>
              <a:gd name="T29" fmla="*/ 144 h 209"/>
              <a:gd name="T30" fmla="*/ 68 w 210"/>
              <a:gd name="T31" fmla="*/ 144 h 209"/>
              <a:gd name="T32" fmla="*/ 68 w 210"/>
              <a:gd name="T33" fmla="*/ 126 h 209"/>
              <a:gd name="T34" fmla="*/ 94 w 210"/>
              <a:gd name="T35" fmla="*/ 126 h 209"/>
              <a:gd name="T36" fmla="*/ 94 w 210"/>
              <a:gd name="T37" fmla="*/ 118 h 209"/>
              <a:gd name="T38" fmla="*/ 68 w 210"/>
              <a:gd name="T39" fmla="*/ 118 h 209"/>
              <a:gd name="T40" fmla="*/ 68 w 210"/>
              <a:gd name="T41" fmla="*/ 99 h 209"/>
              <a:gd name="T42" fmla="*/ 84 w 210"/>
              <a:gd name="T43" fmla="*/ 99 h 209"/>
              <a:gd name="T44" fmla="*/ 60 w 210"/>
              <a:gd name="T45" fmla="*/ 53 h 209"/>
              <a:gd name="T46" fmla="*/ 83 w 210"/>
              <a:gd name="T47" fmla="*/ 53 h 209"/>
              <a:gd name="T48" fmla="*/ 99 w 210"/>
              <a:gd name="T49" fmla="*/ 85 h 209"/>
              <a:gd name="T50" fmla="*/ 103 w 210"/>
              <a:gd name="T51" fmla="*/ 94 h 209"/>
              <a:gd name="T52" fmla="*/ 107 w 210"/>
              <a:gd name="T53" fmla="*/ 85 h 209"/>
              <a:gd name="T54" fmla="*/ 123 w 210"/>
              <a:gd name="T55" fmla="*/ 53 h 209"/>
              <a:gd name="T56" fmla="*/ 146 w 210"/>
              <a:gd name="T57" fmla="*/ 53 h 209"/>
              <a:gd name="T58" fmla="*/ 122 w 210"/>
              <a:gd name="T59" fmla="*/ 99 h 209"/>
              <a:gd name="T60" fmla="*/ 140 w 210"/>
              <a:gd name="T61" fmla="*/ 99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0" h="209">
                <a:moveTo>
                  <a:pt x="172" y="37"/>
                </a:moveTo>
                <a:cubicBezTo>
                  <a:pt x="135" y="0"/>
                  <a:pt x="75" y="0"/>
                  <a:pt x="38" y="37"/>
                </a:cubicBezTo>
                <a:cubicBezTo>
                  <a:pt x="0" y="74"/>
                  <a:pt x="0" y="135"/>
                  <a:pt x="37" y="172"/>
                </a:cubicBezTo>
                <a:cubicBezTo>
                  <a:pt x="75" y="209"/>
                  <a:pt x="135" y="209"/>
                  <a:pt x="173" y="172"/>
                </a:cubicBezTo>
                <a:cubicBezTo>
                  <a:pt x="210" y="135"/>
                  <a:pt x="210" y="74"/>
                  <a:pt x="172" y="37"/>
                </a:cubicBezTo>
                <a:close/>
                <a:moveTo>
                  <a:pt x="140" y="99"/>
                </a:moveTo>
                <a:cubicBezTo>
                  <a:pt x="140" y="118"/>
                  <a:pt x="140" y="118"/>
                  <a:pt x="140" y="118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4" y="126"/>
                  <a:pt x="114" y="126"/>
                  <a:pt x="114" y="126"/>
                </a:cubicBezTo>
                <a:cubicBezTo>
                  <a:pt x="140" y="126"/>
                  <a:pt x="140" y="126"/>
                  <a:pt x="140" y="126"/>
                </a:cubicBezTo>
                <a:cubicBezTo>
                  <a:pt x="140" y="144"/>
                  <a:pt x="140" y="144"/>
                  <a:pt x="140" y="144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94" y="164"/>
                  <a:pt x="94" y="164"/>
                  <a:pt x="94" y="164"/>
                </a:cubicBezTo>
                <a:cubicBezTo>
                  <a:pt x="94" y="144"/>
                  <a:pt x="94" y="144"/>
                  <a:pt x="94" y="144"/>
                </a:cubicBezTo>
                <a:cubicBezTo>
                  <a:pt x="68" y="144"/>
                  <a:pt x="68" y="144"/>
                  <a:pt x="68" y="144"/>
                </a:cubicBezTo>
                <a:cubicBezTo>
                  <a:pt x="68" y="126"/>
                  <a:pt x="68" y="126"/>
                  <a:pt x="68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68" y="118"/>
                  <a:pt x="68" y="118"/>
                  <a:pt x="68" y="118"/>
                </a:cubicBezTo>
                <a:cubicBezTo>
                  <a:pt x="68" y="99"/>
                  <a:pt x="68" y="99"/>
                  <a:pt x="68" y="99"/>
                </a:cubicBezTo>
                <a:cubicBezTo>
                  <a:pt x="84" y="99"/>
                  <a:pt x="84" y="99"/>
                  <a:pt x="84" y="99"/>
                </a:cubicBezTo>
                <a:cubicBezTo>
                  <a:pt x="60" y="53"/>
                  <a:pt x="60" y="53"/>
                  <a:pt x="60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99" y="85"/>
                  <a:pt x="99" y="85"/>
                  <a:pt x="99" y="85"/>
                </a:cubicBezTo>
                <a:cubicBezTo>
                  <a:pt x="101" y="89"/>
                  <a:pt x="102" y="91"/>
                  <a:pt x="103" y="94"/>
                </a:cubicBezTo>
                <a:cubicBezTo>
                  <a:pt x="104" y="91"/>
                  <a:pt x="105" y="89"/>
                  <a:pt x="107" y="85"/>
                </a:cubicBezTo>
                <a:cubicBezTo>
                  <a:pt x="123" y="53"/>
                  <a:pt x="123" y="53"/>
                  <a:pt x="123" y="53"/>
                </a:cubicBezTo>
                <a:cubicBezTo>
                  <a:pt x="146" y="53"/>
                  <a:pt x="146" y="53"/>
                  <a:pt x="146" y="53"/>
                </a:cubicBezTo>
                <a:cubicBezTo>
                  <a:pt x="122" y="99"/>
                  <a:pt x="122" y="99"/>
                  <a:pt x="122" y="99"/>
                </a:cubicBezTo>
                <a:lnTo>
                  <a:pt x="140" y="99"/>
                </a:lnTo>
                <a:close/>
              </a:path>
            </a:pathLst>
          </a:custGeom>
          <a:solidFill>
            <a:srgbClr val="C55A1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 rot="1734927">
            <a:off x="2564006" y="2547379"/>
            <a:ext cx="158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LOOK FORWART</a:t>
            </a:r>
            <a:endParaRPr lang="zh-CN" altLang="en-US" b="1" dirty="0"/>
          </a:p>
        </p:txBody>
      </p:sp>
      <p:sp>
        <p:nvSpPr>
          <p:cNvPr id="26" name="矩形 25"/>
          <p:cNvSpPr/>
          <p:nvPr/>
        </p:nvSpPr>
        <p:spPr>
          <a:xfrm rot="12469503">
            <a:off x="7864501" y="4550517"/>
            <a:ext cx="158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LOOK FORWART</a:t>
            </a:r>
            <a:endParaRPr lang="zh-CN" altLang="en-US" b="1" dirty="0"/>
          </a:p>
        </p:txBody>
      </p:sp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4875530" y="2674620"/>
            <a:ext cx="2331085" cy="226060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等腰三角形 27"/>
          <p:cNvSpPr/>
          <p:nvPr/>
        </p:nvSpPr>
        <p:spPr>
          <a:xfrm rot="9235228">
            <a:off x="10706834" y="5337747"/>
            <a:ext cx="714375" cy="712138"/>
          </a:xfrm>
          <a:prstGeom prst="triangle">
            <a:avLst/>
          </a:prstGeom>
          <a:gradFill flip="none" rotWithShape="1">
            <a:gsLst>
              <a:gs pos="65000">
                <a:schemeClr val="accent1">
                  <a:lumMod val="5000"/>
                  <a:lumOff val="95000"/>
                </a:schemeClr>
              </a:gs>
              <a:gs pos="37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9235228">
            <a:off x="10697542" y="5340703"/>
            <a:ext cx="714375" cy="712138"/>
          </a:xfrm>
          <a:prstGeom prst="triangle">
            <a:avLst/>
          </a:prstGeo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37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>
            <p:custDataLst>
              <p:tags r:id="rId1"/>
            </p:custDataLst>
          </p:nvPr>
        </p:nvCxnSpPr>
        <p:spPr>
          <a:xfrm>
            <a:off x="2117909" y="3024188"/>
            <a:ext cx="0" cy="900112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>
            <a:off x="2106980" y="4376738"/>
            <a:ext cx="0" cy="900112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396764" y="3299137"/>
            <a:ext cx="4925421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防倒链的主要特点包括操作简单、肆零零捌捌陆零伍叁柒</a:t>
            </a:r>
            <a:r>
              <a:rPr lang="zh-CN" altLang="en-US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，</a:t>
            </a: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‌提高效率、‌价格便宜、‌结构简单实用</a:t>
            </a:r>
            <a:r>
              <a:rPr lang="zh-CN" altLang="en-US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。</a:t>
            </a:r>
            <a:endParaRPr lang="zh-CN" altLang="en-US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17" name="椭圆形标注 16"/>
          <p:cNvSpPr/>
          <p:nvPr/>
        </p:nvSpPr>
        <p:spPr>
          <a:xfrm>
            <a:off x="7600950" y="2277584"/>
            <a:ext cx="2843633" cy="1905234"/>
          </a:xfrm>
          <a:prstGeom prst="wedgeEllipseCallou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345337" y="3059668"/>
            <a:ext cx="121793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技术特点</a:t>
            </a:r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8798192" y="3803992"/>
            <a:ext cx="2832705" cy="1828978"/>
            <a:chOff x="3176812" y="2273198"/>
            <a:chExt cx="2641825" cy="2726239"/>
          </a:xfrm>
        </p:grpSpPr>
        <p:sp>
          <p:nvSpPr>
            <p:cNvPr id="25" name="椭圆 24"/>
            <p:cNvSpPr/>
            <p:nvPr/>
          </p:nvSpPr>
          <p:spPr>
            <a:xfrm>
              <a:off x="3176812" y="2273198"/>
              <a:ext cx="2641825" cy="2726239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2540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268970" y="2368299"/>
              <a:ext cx="2457512" cy="253603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Freeform 95"/>
          <p:cNvSpPr>
            <a:spLocks noEditPoints="1"/>
          </p:cNvSpPr>
          <p:nvPr/>
        </p:nvSpPr>
        <p:spPr bwMode="auto">
          <a:xfrm>
            <a:off x="9777725" y="4272709"/>
            <a:ext cx="873637" cy="880463"/>
          </a:xfrm>
          <a:custGeom>
            <a:avLst/>
            <a:gdLst>
              <a:gd name="T0" fmla="*/ 211 w 257"/>
              <a:gd name="T1" fmla="*/ 119 h 257"/>
              <a:gd name="T2" fmla="*/ 180 w 257"/>
              <a:gd name="T3" fmla="*/ 107 h 257"/>
              <a:gd name="T4" fmla="*/ 156 w 257"/>
              <a:gd name="T5" fmla="*/ 93 h 257"/>
              <a:gd name="T6" fmla="*/ 176 w 257"/>
              <a:gd name="T7" fmla="*/ 72 h 257"/>
              <a:gd name="T8" fmla="*/ 187 w 257"/>
              <a:gd name="T9" fmla="*/ 58 h 257"/>
              <a:gd name="T10" fmla="*/ 221 w 257"/>
              <a:gd name="T11" fmla="*/ 58 h 257"/>
              <a:gd name="T12" fmla="*/ 231 w 257"/>
              <a:gd name="T13" fmla="*/ 72 h 257"/>
              <a:gd name="T14" fmla="*/ 257 w 257"/>
              <a:gd name="T15" fmla="*/ 88 h 257"/>
              <a:gd name="T16" fmla="*/ 245 w 257"/>
              <a:gd name="T17" fmla="*/ 109 h 257"/>
              <a:gd name="T18" fmla="*/ 171 w 257"/>
              <a:gd name="T19" fmla="*/ 48 h 257"/>
              <a:gd name="T20" fmla="*/ 189 w 257"/>
              <a:gd name="T21" fmla="*/ 16 h 257"/>
              <a:gd name="T22" fmla="*/ 192 w 257"/>
              <a:gd name="T23" fmla="*/ 39 h 257"/>
              <a:gd name="T24" fmla="*/ 128 w 257"/>
              <a:gd name="T25" fmla="*/ 39 h 257"/>
              <a:gd name="T26" fmla="*/ 122 w 257"/>
              <a:gd name="T27" fmla="*/ 6 h 257"/>
              <a:gd name="T28" fmla="*/ 139 w 257"/>
              <a:gd name="T29" fmla="*/ 19 h 257"/>
              <a:gd name="T30" fmla="*/ 84 w 257"/>
              <a:gd name="T31" fmla="*/ 50 h 257"/>
              <a:gd name="T32" fmla="*/ 62 w 257"/>
              <a:gd name="T33" fmla="*/ 32 h 257"/>
              <a:gd name="T34" fmla="*/ 79 w 257"/>
              <a:gd name="T35" fmla="*/ 23 h 257"/>
              <a:gd name="T36" fmla="*/ 84 w 257"/>
              <a:gd name="T37" fmla="*/ 50 h 257"/>
              <a:gd name="T38" fmla="*/ 171 w 257"/>
              <a:gd name="T39" fmla="*/ 61 h 257"/>
              <a:gd name="T40" fmla="*/ 153 w 257"/>
              <a:gd name="T41" fmla="*/ 71 h 257"/>
              <a:gd name="T42" fmla="*/ 143 w 257"/>
              <a:gd name="T43" fmla="*/ 100 h 257"/>
              <a:gd name="T44" fmla="*/ 169 w 257"/>
              <a:gd name="T45" fmla="*/ 118 h 257"/>
              <a:gd name="T46" fmla="*/ 195 w 257"/>
              <a:gd name="T47" fmla="*/ 137 h 257"/>
              <a:gd name="T48" fmla="*/ 206 w 257"/>
              <a:gd name="T49" fmla="*/ 152 h 257"/>
              <a:gd name="T50" fmla="*/ 178 w 257"/>
              <a:gd name="T51" fmla="*/ 192 h 257"/>
              <a:gd name="T52" fmla="*/ 145 w 257"/>
              <a:gd name="T53" fmla="*/ 162 h 257"/>
              <a:gd name="T54" fmla="*/ 126 w 257"/>
              <a:gd name="T55" fmla="*/ 140 h 257"/>
              <a:gd name="T56" fmla="*/ 78 w 257"/>
              <a:gd name="T57" fmla="*/ 123 h 257"/>
              <a:gd name="T58" fmla="*/ 53 w 257"/>
              <a:gd name="T59" fmla="*/ 120 h 257"/>
              <a:gd name="T60" fmla="*/ 115 w 257"/>
              <a:gd name="T61" fmla="*/ 52 h 257"/>
              <a:gd name="T62" fmla="*/ 19 w 257"/>
              <a:gd name="T63" fmla="*/ 74 h 257"/>
              <a:gd name="T64" fmla="*/ 40 w 257"/>
              <a:gd name="T65" fmla="*/ 65 h 257"/>
              <a:gd name="T66" fmla="*/ 48 w 257"/>
              <a:gd name="T67" fmla="*/ 87 h 257"/>
              <a:gd name="T68" fmla="*/ 37 w 257"/>
              <a:gd name="T69" fmla="*/ 132 h 257"/>
              <a:gd name="T70" fmla="*/ 2 w 257"/>
              <a:gd name="T71" fmla="*/ 132 h 257"/>
              <a:gd name="T72" fmla="*/ 19 w 257"/>
              <a:gd name="T73" fmla="*/ 118 h 257"/>
              <a:gd name="T74" fmla="*/ 41 w 257"/>
              <a:gd name="T75" fmla="*/ 171 h 257"/>
              <a:gd name="T76" fmla="*/ 63 w 257"/>
              <a:gd name="T77" fmla="*/ 145 h 257"/>
              <a:gd name="T78" fmla="*/ 107 w 257"/>
              <a:gd name="T79" fmla="*/ 145 h 257"/>
              <a:gd name="T80" fmla="*/ 130 w 257"/>
              <a:gd name="T81" fmla="*/ 171 h 257"/>
              <a:gd name="T82" fmla="*/ 161 w 257"/>
              <a:gd name="T83" fmla="*/ 189 h 257"/>
              <a:gd name="T84" fmla="*/ 153 w 257"/>
              <a:gd name="T85" fmla="*/ 221 h 257"/>
              <a:gd name="T86" fmla="*/ 123 w 257"/>
              <a:gd name="T87" fmla="*/ 228 h 257"/>
              <a:gd name="T88" fmla="*/ 97 w 257"/>
              <a:gd name="T89" fmla="*/ 253 h 257"/>
              <a:gd name="T90" fmla="*/ 61 w 257"/>
              <a:gd name="T91" fmla="*/ 232 h 257"/>
              <a:gd name="T92" fmla="*/ 18 w 257"/>
              <a:gd name="T93" fmla="*/ 231 h 257"/>
              <a:gd name="T94" fmla="*/ 0 w 257"/>
              <a:gd name="T95" fmla="*/ 197 h 257"/>
              <a:gd name="T96" fmla="*/ 41 w 257"/>
              <a:gd name="T97" fmla="*/ 171 h 257"/>
              <a:gd name="T98" fmla="*/ 139 w 257"/>
              <a:gd name="T99" fmla="*/ 237 h 257"/>
              <a:gd name="T100" fmla="*/ 124 w 257"/>
              <a:gd name="T101" fmla="*/ 256 h 257"/>
              <a:gd name="T102" fmla="*/ 139 w 257"/>
              <a:gd name="T103" fmla="*/ 232 h 257"/>
              <a:gd name="T104" fmla="*/ 193 w 257"/>
              <a:gd name="T105" fmla="*/ 240 h 257"/>
              <a:gd name="T106" fmla="*/ 171 w 257"/>
              <a:gd name="T107" fmla="*/ 218 h 257"/>
              <a:gd name="T108" fmla="*/ 189 w 257"/>
              <a:gd name="T109" fmla="*/ 213 h 257"/>
              <a:gd name="T110" fmla="*/ 241 w 257"/>
              <a:gd name="T111" fmla="*/ 188 h 257"/>
              <a:gd name="T112" fmla="*/ 218 w 257"/>
              <a:gd name="T113" fmla="*/ 192 h 257"/>
              <a:gd name="T114" fmla="*/ 215 w 257"/>
              <a:gd name="T115" fmla="*/ 170 h 257"/>
              <a:gd name="T116" fmla="*/ 219 w 257"/>
              <a:gd name="T117" fmla="*/ 127 h 257"/>
              <a:gd name="T118" fmla="*/ 237 w 257"/>
              <a:gd name="T119" fmla="*/ 118 h 257"/>
              <a:gd name="T120" fmla="*/ 252 w 257"/>
              <a:gd name="T121" fmla="*/ 136 h 257"/>
              <a:gd name="T122" fmla="*/ 219 w 257"/>
              <a:gd name="T123" fmla="*/ 12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7" h="257">
                <a:moveTo>
                  <a:pt x="231" y="113"/>
                </a:moveTo>
                <a:lnTo>
                  <a:pt x="231" y="113"/>
                </a:lnTo>
                <a:lnTo>
                  <a:pt x="224" y="111"/>
                </a:lnTo>
                <a:lnTo>
                  <a:pt x="219" y="110"/>
                </a:lnTo>
                <a:lnTo>
                  <a:pt x="219" y="110"/>
                </a:lnTo>
                <a:lnTo>
                  <a:pt x="215" y="115"/>
                </a:lnTo>
                <a:lnTo>
                  <a:pt x="211" y="119"/>
                </a:lnTo>
                <a:lnTo>
                  <a:pt x="206" y="122"/>
                </a:lnTo>
                <a:lnTo>
                  <a:pt x="200" y="123"/>
                </a:lnTo>
                <a:lnTo>
                  <a:pt x="200" y="123"/>
                </a:lnTo>
                <a:lnTo>
                  <a:pt x="193" y="122"/>
                </a:lnTo>
                <a:lnTo>
                  <a:pt x="188" y="118"/>
                </a:lnTo>
                <a:lnTo>
                  <a:pt x="183" y="113"/>
                </a:lnTo>
                <a:lnTo>
                  <a:pt x="180" y="107"/>
                </a:lnTo>
                <a:lnTo>
                  <a:pt x="180" y="107"/>
                </a:lnTo>
                <a:lnTo>
                  <a:pt x="176" y="107"/>
                </a:lnTo>
                <a:lnTo>
                  <a:pt x="176" y="107"/>
                </a:lnTo>
                <a:lnTo>
                  <a:pt x="169" y="106"/>
                </a:lnTo>
                <a:lnTo>
                  <a:pt x="162" y="102"/>
                </a:lnTo>
                <a:lnTo>
                  <a:pt x="157" y="97"/>
                </a:lnTo>
                <a:lnTo>
                  <a:pt x="156" y="93"/>
                </a:lnTo>
                <a:lnTo>
                  <a:pt x="156" y="89"/>
                </a:lnTo>
                <a:lnTo>
                  <a:pt x="156" y="89"/>
                </a:lnTo>
                <a:lnTo>
                  <a:pt x="156" y="87"/>
                </a:lnTo>
                <a:lnTo>
                  <a:pt x="157" y="83"/>
                </a:lnTo>
                <a:lnTo>
                  <a:pt x="162" y="78"/>
                </a:lnTo>
                <a:lnTo>
                  <a:pt x="169" y="74"/>
                </a:lnTo>
                <a:lnTo>
                  <a:pt x="176" y="72"/>
                </a:lnTo>
                <a:lnTo>
                  <a:pt x="176" y="72"/>
                </a:lnTo>
                <a:lnTo>
                  <a:pt x="179" y="72"/>
                </a:lnTo>
                <a:lnTo>
                  <a:pt x="179" y="72"/>
                </a:lnTo>
                <a:lnTo>
                  <a:pt x="179" y="68"/>
                </a:lnTo>
                <a:lnTo>
                  <a:pt x="182" y="65"/>
                </a:lnTo>
                <a:lnTo>
                  <a:pt x="183" y="61"/>
                </a:lnTo>
                <a:lnTo>
                  <a:pt x="187" y="58"/>
                </a:lnTo>
                <a:lnTo>
                  <a:pt x="195" y="54"/>
                </a:lnTo>
                <a:lnTo>
                  <a:pt x="198" y="53"/>
                </a:lnTo>
                <a:lnTo>
                  <a:pt x="204" y="53"/>
                </a:lnTo>
                <a:lnTo>
                  <a:pt x="204" y="53"/>
                </a:lnTo>
                <a:lnTo>
                  <a:pt x="209" y="53"/>
                </a:lnTo>
                <a:lnTo>
                  <a:pt x="213" y="54"/>
                </a:lnTo>
                <a:lnTo>
                  <a:pt x="221" y="58"/>
                </a:lnTo>
                <a:lnTo>
                  <a:pt x="223" y="62"/>
                </a:lnTo>
                <a:lnTo>
                  <a:pt x="226" y="65"/>
                </a:lnTo>
                <a:lnTo>
                  <a:pt x="228" y="68"/>
                </a:lnTo>
                <a:lnTo>
                  <a:pt x="228" y="72"/>
                </a:lnTo>
                <a:lnTo>
                  <a:pt x="228" y="72"/>
                </a:lnTo>
                <a:lnTo>
                  <a:pt x="231" y="72"/>
                </a:lnTo>
                <a:lnTo>
                  <a:pt x="231" y="72"/>
                </a:lnTo>
                <a:lnTo>
                  <a:pt x="236" y="72"/>
                </a:lnTo>
                <a:lnTo>
                  <a:pt x="241" y="74"/>
                </a:lnTo>
                <a:lnTo>
                  <a:pt x="245" y="75"/>
                </a:lnTo>
                <a:lnTo>
                  <a:pt x="249" y="78"/>
                </a:lnTo>
                <a:lnTo>
                  <a:pt x="253" y="81"/>
                </a:lnTo>
                <a:lnTo>
                  <a:pt x="254" y="84"/>
                </a:lnTo>
                <a:lnTo>
                  <a:pt x="257" y="88"/>
                </a:lnTo>
                <a:lnTo>
                  <a:pt x="257" y="92"/>
                </a:lnTo>
                <a:lnTo>
                  <a:pt x="257" y="92"/>
                </a:lnTo>
                <a:lnTo>
                  <a:pt x="257" y="96"/>
                </a:lnTo>
                <a:lnTo>
                  <a:pt x="254" y="100"/>
                </a:lnTo>
                <a:lnTo>
                  <a:pt x="253" y="104"/>
                </a:lnTo>
                <a:lnTo>
                  <a:pt x="249" y="106"/>
                </a:lnTo>
                <a:lnTo>
                  <a:pt x="245" y="109"/>
                </a:lnTo>
                <a:lnTo>
                  <a:pt x="241" y="111"/>
                </a:lnTo>
                <a:lnTo>
                  <a:pt x="236" y="113"/>
                </a:lnTo>
                <a:lnTo>
                  <a:pt x="231" y="113"/>
                </a:lnTo>
                <a:lnTo>
                  <a:pt x="231" y="113"/>
                </a:lnTo>
                <a:close/>
                <a:moveTo>
                  <a:pt x="174" y="50"/>
                </a:moveTo>
                <a:lnTo>
                  <a:pt x="174" y="50"/>
                </a:lnTo>
                <a:lnTo>
                  <a:pt x="171" y="48"/>
                </a:lnTo>
                <a:lnTo>
                  <a:pt x="171" y="42"/>
                </a:lnTo>
                <a:lnTo>
                  <a:pt x="171" y="36"/>
                </a:lnTo>
                <a:lnTo>
                  <a:pt x="175" y="28"/>
                </a:lnTo>
                <a:lnTo>
                  <a:pt x="175" y="28"/>
                </a:lnTo>
                <a:lnTo>
                  <a:pt x="179" y="23"/>
                </a:lnTo>
                <a:lnTo>
                  <a:pt x="184" y="19"/>
                </a:lnTo>
                <a:lnTo>
                  <a:pt x="189" y="16"/>
                </a:lnTo>
                <a:lnTo>
                  <a:pt x="193" y="16"/>
                </a:lnTo>
                <a:lnTo>
                  <a:pt x="193" y="16"/>
                </a:lnTo>
                <a:lnTo>
                  <a:pt x="196" y="20"/>
                </a:lnTo>
                <a:lnTo>
                  <a:pt x="196" y="26"/>
                </a:lnTo>
                <a:lnTo>
                  <a:pt x="196" y="32"/>
                </a:lnTo>
                <a:lnTo>
                  <a:pt x="192" y="39"/>
                </a:lnTo>
                <a:lnTo>
                  <a:pt x="192" y="39"/>
                </a:lnTo>
                <a:lnTo>
                  <a:pt x="188" y="45"/>
                </a:lnTo>
                <a:lnTo>
                  <a:pt x="183" y="49"/>
                </a:lnTo>
                <a:lnTo>
                  <a:pt x="178" y="52"/>
                </a:lnTo>
                <a:lnTo>
                  <a:pt x="174" y="50"/>
                </a:lnTo>
                <a:lnTo>
                  <a:pt x="174" y="50"/>
                </a:lnTo>
                <a:close/>
                <a:moveTo>
                  <a:pt x="128" y="39"/>
                </a:moveTo>
                <a:lnTo>
                  <a:pt x="128" y="39"/>
                </a:lnTo>
                <a:lnTo>
                  <a:pt x="124" y="37"/>
                </a:lnTo>
                <a:lnTo>
                  <a:pt x="122" y="33"/>
                </a:lnTo>
                <a:lnTo>
                  <a:pt x="119" y="27"/>
                </a:lnTo>
                <a:lnTo>
                  <a:pt x="119" y="19"/>
                </a:lnTo>
                <a:lnTo>
                  <a:pt x="119" y="19"/>
                </a:lnTo>
                <a:lnTo>
                  <a:pt x="119" y="11"/>
                </a:lnTo>
                <a:lnTo>
                  <a:pt x="122" y="6"/>
                </a:lnTo>
                <a:lnTo>
                  <a:pt x="124" y="1"/>
                </a:lnTo>
                <a:lnTo>
                  <a:pt x="128" y="0"/>
                </a:lnTo>
                <a:lnTo>
                  <a:pt x="128" y="0"/>
                </a:lnTo>
                <a:lnTo>
                  <a:pt x="132" y="1"/>
                </a:lnTo>
                <a:lnTo>
                  <a:pt x="136" y="6"/>
                </a:lnTo>
                <a:lnTo>
                  <a:pt x="139" y="11"/>
                </a:lnTo>
                <a:lnTo>
                  <a:pt x="139" y="19"/>
                </a:lnTo>
                <a:lnTo>
                  <a:pt x="139" y="19"/>
                </a:lnTo>
                <a:lnTo>
                  <a:pt x="139" y="27"/>
                </a:lnTo>
                <a:lnTo>
                  <a:pt x="136" y="33"/>
                </a:lnTo>
                <a:lnTo>
                  <a:pt x="132" y="37"/>
                </a:lnTo>
                <a:lnTo>
                  <a:pt x="128" y="39"/>
                </a:lnTo>
                <a:lnTo>
                  <a:pt x="128" y="39"/>
                </a:lnTo>
                <a:close/>
                <a:moveTo>
                  <a:pt x="84" y="50"/>
                </a:moveTo>
                <a:lnTo>
                  <a:pt x="84" y="50"/>
                </a:lnTo>
                <a:lnTo>
                  <a:pt x="80" y="52"/>
                </a:lnTo>
                <a:lnTo>
                  <a:pt x="75" y="49"/>
                </a:lnTo>
                <a:lnTo>
                  <a:pt x="70" y="45"/>
                </a:lnTo>
                <a:lnTo>
                  <a:pt x="66" y="39"/>
                </a:lnTo>
                <a:lnTo>
                  <a:pt x="66" y="39"/>
                </a:lnTo>
                <a:lnTo>
                  <a:pt x="62" y="32"/>
                </a:lnTo>
                <a:lnTo>
                  <a:pt x="61" y="26"/>
                </a:lnTo>
                <a:lnTo>
                  <a:pt x="62" y="20"/>
                </a:lnTo>
                <a:lnTo>
                  <a:pt x="65" y="16"/>
                </a:lnTo>
                <a:lnTo>
                  <a:pt x="65" y="16"/>
                </a:lnTo>
                <a:lnTo>
                  <a:pt x="69" y="16"/>
                </a:lnTo>
                <a:lnTo>
                  <a:pt x="74" y="19"/>
                </a:lnTo>
                <a:lnTo>
                  <a:pt x="79" y="23"/>
                </a:lnTo>
                <a:lnTo>
                  <a:pt x="83" y="28"/>
                </a:lnTo>
                <a:lnTo>
                  <a:pt x="83" y="28"/>
                </a:lnTo>
                <a:lnTo>
                  <a:pt x="87" y="36"/>
                </a:lnTo>
                <a:lnTo>
                  <a:pt x="87" y="42"/>
                </a:lnTo>
                <a:lnTo>
                  <a:pt x="87" y="48"/>
                </a:lnTo>
                <a:lnTo>
                  <a:pt x="84" y="50"/>
                </a:lnTo>
                <a:lnTo>
                  <a:pt x="84" y="50"/>
                </a:lnTo>
                <a:close/>
                <a:moveTo>
                  <a:pt x="131" y="50"/>
                </a:moveTo>
                <a:lnTo>
                  <a:pt x="131" y="50"/>
                </a:lnTo>
                <a:lnTo>
                  <a:pt x="143" y="52"/>
                </a:lnTo>
                <a:lnTo>
                  <a:pt x="153" y="53"/>
                </a:lnTo>
                <a:lnTo>
                  <a:pt x="162" y="57"/>
                </a:lnTo>
                <a:lnTo>
                  <a:pt x="171" y="61"/>
                </a:lnTo>
                <a:lnTo>
                  <a:pt x="171" y="61"/>
                </a:lnTo>
                <a:lnTo>
                  <a:pt x="171" y="63"/>
                </a:lnTo>
                <a:lnTo>
                  <a:pt x="171" y="63"/>
                </a:lnTo>
                <a:lnTo>
                  <a:pt x="169" y="63"/>
                </a:lnTo>
                <a:lnTo>
                  <a:pt x="169" y="63"/>
                </a:lnTo>
                <a:lnTo>
                  <a:pt x="163" y="65"/>
                </a:lnTo>
                <a:lnTo>
                  <a:pt x="158" y="67"/>
                </a:lnTo>
                <a:lnTo>
                  <a:pt x="153" y="71"/>
                </a:lnTo>
                <a:lnTo>
                  <a:pt x="149" y="75"/>
                </a:lnTo>
                <a:lnTo>
                  <a:pt x="146" y="80"/>
                </a:lnTo>
                <a:lnTo>
                  <a:pt x="144" y="85"/>
                </a:lnTo>
                <a:lnTo>
                  <a:pt x="143" y="91"/>
                </a:lnTo>
                <a:lnTo>
                  <a:pt x="141" y="96"/>
                </a:lnTo>
                <a:lnTo>
                  <a:pt x="141" y="96"/>
                </a:lnTo>
                <a:lnTo>
                  <a:pt x="143" y="100"/>
                </a:lnTo>
                <a:lnTo>
                  <a:pt x="144" y="104"/>
                </a:lnTo>
                <a:lnTo>
                  <a:pt x="146" y="107"/>
                </a:lnTo>
                <a:lnTo>
                  <a:pt x="149" y="111"/>
                </a:lnTo>
                <a:lnTo>
                  <a:pt x="153" y="114"/>
                </a:lnTo>
                <a:lnTo>
                  <a:pt x="158" y="117"/>
                </a:lnTo>
                <a:lnTo>
                  <a:pt x="163" y="118"/>
                </a:lnTo>
                <a:lnTo>
                  <a:pt x="169" y="118"/>
                </a:lnTo>
                <a:lnTo>
                  <a:pt x="169" y="118"/>
                </a:lnTo>
                <a:lnTo>
                  <a:pt x="174" y="118"/>
                </a:lnTo>
                <a:lnTo>
                  <a:pt x="174" y="118"/>
                </a:lnTo>
                <a:lnTo>
                  <a:pt x="176" y="126"/>
                </a:lnTo>
                <a:lnTo>
                  <a:pt x="183" y="132"/>
                </a:lnTo>
                <a:lnTo>
                  <a:pt x="189" y="136"/>
                </a:lnTo>
                <a:lnTo>
                  <a:pt x="195" y="137"/>
                </a:lnTo>
                <a:lnTo>
                  <a:pt x="198" y="137"/>
                </a:lnTo>
                <a:lnTo>
                  <a:pt x="198" y="137"/>
                </a:lnTo>
                <a:lnTo>
                  <a:pt x="205" y="137"/>
                </a:lnTo>
                <a:lnTo>
                  <a:pt x="210" y="135"/>
                </a:lnTo>
                <a:lnTo>
                  <a:pt x="210" y="135"/>
                </a:lnTo>
                <a:lnTo>
                  <a:pt x="209" y="144"/>
                </a:lnTo>
                <a:lnTo>
                  <a:pt x="206" y="152"/>
                </a:lnTo>
                <a:lnTo>
                  <a:pt x="204" y="159"/>
                </a:lnTo>
                <a:lnTo>
                  <a:pt x="200" y="167"/>
                </a:lnTo>
                <a:lnTo>
                  <a:pt x="196" y="175"/>
                </a:lnTo>
                <a:lnTo>
                  <a:pt x="191" y="182"/>
                </a:lnTo>
                <a:lnTo>
                  <a:pt x="184" y="187"/>
                </a:lnTo>
                <a:lnTo>
                  <a:pt x="178" y="192"/>
                </a:lnTo>
                <a:lnTo>
                  <a:pt x="178" y="192"/>
                </a:lnTo>
                <a:lnTo>
                  <a:pt x="176" y="185"/>
                </a:lnTo>
                <a:lnTo>
                  <a:pt x="174" y="180"/>
                </a:lnTo>
                <a:lnTo>
                  <a:pt x="170" y="175"/>
                </a:lnTo>
                <a:lnTo>
                  <a:pt x="165" y="170"/>
                </a:lnTo>
                <a:lnTo>
                  <a:pt x="159" y="166"/>
                </a:lnTo>
                <a:lnTo>
                  <a:pt x="153" y="163"/>
                </a:lnTo>
                <a:lnTo>
                  <a:pt x="145" y="162"/>
                </a:lnTo>
                <a:lnTo>
                  <a:pt x="139" y="161"/>
                </a:lnTo>
                <a:lnTo>
                  <a:pt x="139" y="161"/>
                </a:lnTo>
                <a:lnTo>
                  <a:pt x="135" y="162"/>
                </a:lnTo>
                <a:lnTo>
                  <a:pt x="135" y="162"/>
                </a:lnTo>
                <a:lnTo>
                  <a:pt x="133" y="154"/>
                </a:lnTo>
                <a:lnTo>
                  <a:pt x="130" y="146"/>
                </a:lnTo>
                <a:lnTo>
                  <a:pt x="126" y="140"/>
                </a:lnTo>
                <a:lnTo>
                  <a:pt x="119" y="133"/>
                </a:lnTo>
                <a:lnTo>
                  <a:pt x="113" y="130"/>
                </a:lnTo>
                <a:lnTo>
                  <a:pt x="105" y="126"/>
                </a:lnTo>
                <a:lnTo>
                  <a:pt x="96" y="123"/>
                </a:lnTo>
                <a:lnTo>
                  <a:pt x="87" y="123"/>
                </a:lnTo>
                <a:lnTo>
                  <a:pt x="87" y="123"/>
                </a:lnTo>
                <a:lnTo>
                  <a:pt x="78" y="123"/>
                </a:lnTo>
                <a:lnTo>
                  <a:pt x="69" y="126"/>
                </a:lnTo>
                <a:lnTo>
                  <a:pt x="61" y="130"/>
                </a:lnTo>
                <a:lnTo>
                  <a:pt x="53" y="135"/>
                </a:lnTo>
                <a:lnTo>
                  <a:pt x="53" y="135"/>
                </a:lnTo>
                <a:lnTo>
                  <a:pt x="53" y="130"/>
                </a:lnTo>
                <a:lnTo>
                  <a:pt x="53" y="130"/>
                </a:lnTo>
                <a:lnTo>
                  <a:pt x="53" y="120"/>
                </a:lnTo>
                <a:lnTo>
                  <a:pt x="54" y="113"/>
                </a:lnTo>
                <a:lnTo>
                  <a:pt x="59" y="98"/>
                </a:lnTo>
                <a:lnTo>
                  <a:pt x="66" y="85"/>
                </a:lnTo>
                <a:lnTo>
                  <a:pt x="76" y="74"/>
                </a:lnTo>
                <a:lnTo>
                  <a:pt x="88" y="63"/>
                </a:lnTo>
                <a:lnTo>
                  <a:pt x="101" y="57"/>
                </a:lnTo>
                <a:lnTo>
                  <a:pt x="115" y="52"/>
                </a:lnTo>
                <a:lnTo>
                  <a:pt x="123" y="50"/>
                </a:lnTo>
                <a:lnTo>
                  <a:pt x="131" y="50"/>
                </a:lnTo>
                <a:lnTo>
                  <a:pt x="131" y="50"/>
                </a:lnTo>
                <a:close/>
                <a:moveTo>
                  <a:pt x="30" y="83"/>
                </a:moveTo>
                <a:lnTo>
                  <a:pt x="30" y="83"/>
                </a:lnTo>
                <a:lnTo>
                  <a:pt x="23" y="78"/>
                </a:lnTo>
                <a:lnTo>
                  <a:pt x="19" y="74"/>
                </a:lnTo>
                <a:lnTo>
                  <a:pt x="17" y="68"/>
                </a:lnTo>
                <a:lnTo>
                  <a:pt x="18" y="65"/>
                </a:lnTo>
                <a:lnTo>
                  <a:pt x="18" y="65"/>
                </a:lnTo>
                <a:lnTo>
                  <a:pt x="20" y="62"/>
                </a:lnTo>
                <a:lnTo>
                  <a:pt x="26" y="61"/>
                </a:lnTo>
                <a:lnTo>
                  <a:pt x="32" y="62"/>
                </a:lnTo>
                <a:lnTo>
                  <a:pt x="40" y="65"/>
                </a:lnTo>
                <a:lnTo>
                  <a:pt x="40" y="65"/>
                </a:lnTo>
                <a:lnTo>
                  <a:pt x="45" y="70"/>
                </a:lnTo>
                <a:lnTo>
                  <a:pt x="50" y="75"/>
                </a:lnTo>
                <a:lnTo>
                  <a:pt x="52" y="79"/>
                </a:lnTo>
                <a:lnTo>
                  <a:pt x="52" y="84"/>
                </a:lnTo>
                <a:lnTo>
                  <a:pt x="52" y="84"/>
                </a:lnTo>
                <a:lnTo>
                  <a:pt x="48" y="87"/>
                </a:lnTo>
                <a:lnTo>
                  <a:pt x="43" y="87"/>
                </a:lnTo>
                <a:lnTo>
                  <a:pt x="36" y="85"/>
                </a:lnTo>
                <a:lnTo>
                  <a:pt x="30" y="83"/>
                </a:lnTo>
                <a:lnTo>
                  <a:pt x="30" y="83"/>
                </a:lnTo>
                <a:close/>
                <a:moveTo>
                  <a:pt x="39" y="128"/>
                </a:moveTo>
                <a:lnTo>
                  <a:pt x="39" y="128"/>
                </a:lnTo>
                <a:lnTo>
                  <a:pt x="37" y="132"/>
                </a:lnTo>
                <a:lnTo>
                  <a:pt x="33" y="136"/>
                </a:lnTo>
                <a:lnTo>
                  <a:pt x="27" y="137"/>
                </a:lnTo>
                <a:lnTo>
                  <a:pt x="19" y="139"/>
                </a:lnTo>
                <a:lnTo>
                  <a:pt x="19" y="139"/>
                </a:lnTo>
                <a:lnTo>
                  <a:pt x="13" y="137"/>
                </a:lnTo>
                <a:lnTo>
                  <a:pt x="6" y="136"/>
                </a:lnTo>
                <a:lnTo>
                  <a:pt x="2" y="132"/>
                </a:lnTo>
                <a:lnTo>
                  <a:pt x="1" y="128"/>
                </a:lnTo>
                <a:lnTo>
                  <a:pt x="1" y="128"/>
                </a:lnTo>
                <a:lnTo>
                  <a:pt x="2" y="124"/>
                </a:lnTo>
                <a:lnTo>
                  <a:pt x="6" y="122"/>
                </a:lnTo>
                <a:lnTo>
                  <a:pt x="13" y="119"/>
                </a:lnTo>
                <a:lnTo>
                  <a:pt x="19" y="118"/>
                </a:lnTo>
                <a:lnTo>
                  <a:pt x="19" y="118"/>
                </a:lnTo>
                <a:lnTo>
                  <a:pt x="27" y="119"/>
                </a:lnTo>
                <a:lnTo>
                  <a:pt x="33" y="122"/>
                </a:lnTo>
                <a:lnTo>
                  <a:pt x="37" y="124"/>
                </a:lnTo>
                <a:lnTo>
                  <a:pt x="39" y="128"/>
                </a:lnTo>
                <a:lnTo>
                  <a:pt x="39" y="128"/>
                </a:lnTo>
                <a:close/>
                <a:moveTo>
                  <a:pt x="41" y="171"/>
                </a:moveTo>
                <a:lnTo>
                  <a:pt x="41" y="171"/>
                </a:lnTo>
                <a:lnTo>
                  <a:pt x="45" y="171"/>
                </a:lnTo>
                <a:lnTo>
                  <a:pt x="45" y="171"/>
                </a:lnTo>
                <a:lnTo>
                  <a:pt x="46" y="166"/>
                </a:lnTo>
                <a:lnTo>
                  <a:pt x="49" y="159"/>
                </a:lnTo>
                <a:lnTo>
                  <a:pt x="53" y="154"/>
                </a:lnTo>
                <a:lnTo>
                  <a:pt x="58" y="149"/>
                </a:lnTo>
                <a:lnTo>
                  <a:pt x="63" y="145"/>
                </a:lnTo>
                <a:lnTo>
                  <a:pt x="71" y="143"/>
                </a:lnTo>
                <a:lnTo>
                  <a:pt x="78" y="141"/>
                </a:lnTo>
                <a:lnTo>
                  <a:pt x="85" y="140"/>
                </a:lnTo>
                <a:lnTo>
                  <a:pt x="85" y="140"/>
                </a:lnTo>
                <a:lnTo>
                  <a:pt x="93" y="141"/>
                </a:lnTo>
                <a:lnTo>
                  <a:pt x="101" y="143"/>
                </a:lnTo>
                <a:lnTo>
                  <a:pt x="107" y="145"/>
                </a:lnTo>
                <a:lnTo>
                  <a:pt x="113" y="149"/>
                </a:lnTo>
                <a:lnTo>
                  <a:pt x="118" y="154"/>
                </a:lnTo>
                <a:lnTo>
                  <a:pt x="122" y="159"/>
                </a:lnTo>
                <a:lnTo>
                  <a:pt x="124" y="165"/>
                </a:lnTo>
                <a:lnTo>
                  <a:pt x="126" y="171"/>
                </a:lnTo>
                <a:lnTo>
                  <a:pt x="126" y="171"/>
                </a:lnTo>
                <a:lnTo>
                  <a:pt x="130" y="171"/>
                </a:lnTo>
                <a:lnTo>
                  <a:pt x="130" y="171"/>
                </a:lnTo>
                <a:lnTo>
                  <a:pt x="136" y="172"/>
                </a:lnTo>
                <a:lnTo>
                  <a:pt x="143" y="174"/>
                </a:lnTo>
                <a:lnTo>
                  <a:pt x="149" y="176"/>
                </a:lnTo>
                <a:lnTo>
                  <a:pt x="153" y="180"/>
                </a:lnTo>
                <a:lnTo>
                  <a:pt x="158" y="184"/>
                </a:lnTo>
                <a:lnTo>
                  <a:pt x="161" y="189"/>
                </a:lnTo>
                <a:lnTo>
                  <a:pt x="163" y="195"/>
                </a:lnTo>
                <a:lnTo>
                  <a:pt x="163" y="200"/>
                </a:lnTo>
                <a:lnTo>
                  <a:pt x="163" y="200"/>
                </a:lnTo>
                <a:lnTo>
                  <a:pt x="163" y="206"/>
                </a:lnTo>
                <a:lnTo>
                  <a:pt x="161" y="211"/>
                </a:lnTo>
                <a:lnTo>
                  <a:pt x="158" y="215"/>
                </a:lnTo>
                <a:lnTo>
                  <a:pt x="153" y="221"/>
                </a:lnTo>
                <a:lnTo>
                  <a:pt x="149" y="223"/>
                </a:lnTo>
                <a:lnTo>
                  <a:pt x="143" y="226"/>
                </a:lnTo>
                <a:lnTo>
                  <a:pt x="136" y="228"/>
                </a:lnTo>
                <a:lnTo>
                  <a:pt x="130" y="228"/>
                </a:lnTo>
                <a:lnTo>
                  <a:pt x="130" y="228"/>
                </a:lnTo>
                <a:lnTo>
                  <a:pt x="123" y="228"/>
                </a:lnTo>
                <a:lnTo>
                  <a:pt x="123" y="228"/>
                </a:lnTo>
                <a:lnTo>
                  <a:pt x="120" y="234"/>
                </a:lnTo>
                <a:lnTo>
                  <a:pt x="118" y="237"/>
                </a:lnTo>
                <a:lnTo>
                  <a:pt x="115" y="243"/>
                </a:lnTo>
                <a:lnTo>
                  <a:pt x="111" y="247"/>
                </a:lnTo>
                <a:lnTo>
                  <a:pt x="107" y="249"/>
                </a:lnTo>
                <a:lnTo>
                  <a:pt x="102" y="252"/>
                </a:lnTo>
                <a:lnTo>
                  <a:pt x="97" y="253"/>
                </a:lnTo>
                <a:lnTo>
                  <a:pt x="91" y="253"/>
                </a:lnTo>
                <a:lnTo>
                  <a:pt x="91" y="253"/>
                </a:lnTo>
                <a:lnTo>
                  <a:pt x="85" y="253"/>
                </a:lnTo>
                <a:lnTo>
                  <a:pt x="81" y="252"/>
                </a:lnTo>
                <a:lnTo>
                  <a:pt x="72" y="248"/>
                </a:lnTo>
                <a:lnTo>
                  <a:pt x="66" y="241"/>
                </a:lnTo>
                <a:lnTo>
                  <a:pt x="61" y="232"/>
                </a:lnTo>
                <a:lnTo>
                  <a:pt x="61" y="232"/>
                </a:lnTo>
                <a:lnTo>
                  <a:pt x="52" y="236"/>
                </a:lnTo>
                <a:lnTo>
                  <a:pt x="41" y="237"/>
                </a:lnTo>
                <a:lnTo>
                  <a:pt x="41" y="237"/>
                </a:lnTo>
                <a:lnTo>
                  <a:pt x="32" y="236"/>
                </a:lnTo>
                <a:lnTo>
                  <a:pt x="24" y="235"/>
                </a:lnTo>
                <a:lnTo>
                  <a:pt x="18" y="231"/>
                </a:lnTo>
                <a:lnTo>
                  <a:pt x="11" y="227"/>
                </a:lnTo>
                <a:lnTo>
                  <a:pt x="6" y="222"/>
                </a:lnTo>
                <a:lnTo>
                  <a:pt x="2" y="217"/>
                </a:lnTo>
                <a:lnTo>
                  <a:pt x="0" y="210"/>
                </a:lnTo>
                <a:lnTo>
                  <a:pt x="0" y="204"/>
                </a:lnTo>
                <a:lnTo>
                  <a:pt x="0" y="204"/>
                </a:lnTo>
                <a:lnTo>
                  <a:pt x="0" y="197"/>
                </a:lnTo>
                <a:lnTo>
                  <a:pt x="2" y="192"/>
                </a:lnTo>
                <a:lnTo>
                  <a:pt x="6" y="185"/>
                </a:lnTo>
                <a:lnTo>
                  <a:pt x="11" y="182"/>
                </a:lnTo>
                <a:lnTo>
                  <a:pt x="18" y="176"/>
                </a:lnTo>
                <a:lnTo>
                  <a:pt x="24" y="174"/>
                </a:lnTo>
                <a:lnTo>
                  <a:pt x="32" y="172"/>
                </a:lnTo>
                <a:lnTo>
                  <a:pt x="41" y="171"/>
                </a:lnTo>
                <a:lnTo>
                  <a:pt x="41" y="171"/>
                </a:lnTo>
                <a:close/>
                <a:moveTo>
                  <a:pt x="139" y="232"/>
                </a:moveTo>
                <a:lnTo>
                  <a:pt x="139" y="232"/>
                </a:lnTo>
                <a:lnTo>
                  <a:pt x="139" y="232"/>
                </a:lnTo>
                <a:lnTo>
                  <a:pt x="139" y="232"/>
                </a:lnTo>
                <a:lnTo>
                  <a:pt x="139" y="237"/>
                </a:lnTo>
                <a:lnTo>
                  <a:pt x="139" y="237"/>
                </a:lnTo>
                <a:lnTo>
                  <a:pt x="139" y="245"/>
                </a:lnTo>
                <a:lnTo>
                  <a:pt x="136" y="252"/>
                </a:lnTo>
                <a:lnTo>
                  <a:pt x="132" y="256"/>
                </a:lnTo>
                <a:lnTo>
                  <a:pt x="128" y="257"/>
                </a:lnTo>
                <a:lnTo>
                  <a:pt x="128" y="257"/>
                </a:lnTo>
                <a:lnTo>
                  <a:pt x="127" y="257"/>
                </a:lnTo>
                <a:lnTo>
                  <a:pt x="124" y="256"/>
                </a:lnTo>
                <a:lnTo>
                  <a:pt x="122" y="250"/>
                </a:lnTo>
                <a:lnTo>
                  <a:pt x="122" y="250"/>
                </a:lnTo>
                <a:lnTo>
                  <a:pt x="127" y="241"/>
                </a:lnTo>
                <a:lnTo>
                  <a:pt x="130" y="232"/>
                </a:lnTo>
                <a:lnTo>
                  <a:pt x="130" y="232"/>
                </a:lnTo>
                <a:lnTo>
                  <a:pt x="139" y="232"/>
                </a:lnTo>
                <a:lnTo>
                  <a:pt x="139" y="232"/>
                </a:lnTo>
                <a:close/>
                <a:moveTo>
                  <a:pt x="192" y="218"/>
                </a:moveTo>
                <a:lnTo>
                  <a:pt x="192" y="218"/>
                </a:lnTo>
                <a:lnTo>
                  <a:pt x="196" y="224"/>
                </a:lnTo>
                <a:lnTo>
                  <a:pt x="196" y="231"/>
                </a:lnTo>
                <a:lnTo>
                  <a:pt x="196" y="236"/>
                </a:lnTo>
                <a:lnTo>
                  <a:pt x="193" y="240"/>
                </a:lnTo>
                <a:lnTo>
                  <a:pt x="193" y="240"/>
                </a:lnTo>
                <a:lnTo>
                  <a:pt x="189" y="240"/>
                </a:lnTo>
                <a:lnTo>
                  <a:pt x="184" y="239"/>
                </a:lnTo>
                <a:lnTo>
                  <a:pt x="179" y="234"/>
                </a:lnTo>
                <a:lnTo>
                  <a:pt x="175" y="228"/>
                </a:lnTo>
                <a:lnTo>
                  <a:pt x="175" y="228"/>
                </a:lnTo>
                <a:lnTo>
                  <a:pt x="172" y="223"/>
                </a:lnTo>
                <a:lnTo>
                  <a:pt x="171" y="218"/>
                </a:lnTo>
                <a:lnTo>
                  <a:pt x="171" y="218"/>
                </a:lnTo>
                <a:lnTo>
                  <a:pt x="175" y="211"/>
                </a:lnTo>
                <a:lnTo>
                  <a:pt x="178" y="205"/>
                </a:lnTo>
                <a:lnTo>
                  <a:pt x="178" y="205"/>
                </a:lnTo>
                <a:lnTo>
                  <a:pt x="182" y="206"/>
                </a:lnTo>
                <a:lnTo>
                  <a:pt x="185" y="209"/>
                </a:lnTo>
                <a:lnTo>
                  <a:pt x="189" y="213"/>
                </a:lnTo>
                <a:lnTo>
                  <a:pt x="192" y="218"/>
                </a:lnTo>
                <a:lnTo>
                  <a:pt x="192" y="218"/>
                </a:lnTo>
                <a:close/>
                <a:moveTo>
                  <a:pt x="228" y="174"/>
                </a:moveTo>
                <a:lnTo>
                  <a:pt x="228" y="174"/>
                </a:lnTo>
                <a:lnTo>
                  <a:pt x="235" y="179"/>
                </a:lnTo>
                <a:lnTo>
                  <a:pt x="239" y="184"/>
                </a:lnTo>
                <a:lnTo>
                  <a:pt x="241" y="188"/>
                </a:lnTo>
                <a:lnTo>
                  <a:pt x="240" y="193"/>
                </a:lnTo>
                <a:lnTo>
                  <a:pt x="240" y="193"/>
                </a:lnTo>
                <a:lnTo>
                  <a:pt x="237" y="196"/>
                </a:lnTo>
                <a:lnTo>
                  <a:pt x="232" y="196"/>
                </a:lnTo>
                <a:lnTo>
                  <a:pt x="226" y="195"/>
                </a:lnTo>
                <a:lnTo>
                  <a:pt x="218" y="192"/>
                </a:lnTo>
                <a:lnTo>
                  <a:pt x="218" y="192"/>
                </a:lnTo>
                <a:lnTo>
                  <a:pt x="213" y="187"/>
                </a:lnTo>
                <a:lnTo>
                  <a:pt x="208" y="183"/>
                </a:lnTo>
                <a:lnTo>
                  <a:pt x="206" y="178"/>
                </a:lnTo>
                <a:lnTo>
                  <a:pt x="206" y="174"/>
                </a:lnTo>
                <a:lnTo>
                  <a:pt x="206" y="174"/>
                </a:lnTo>
                <a:lnTo>
                  <a:pt x="210" y="171"/>
                </a:lnTo>
                <a:lnTo>
                  <a:pt x="215" y="170"/>
                </a:lnTo>
                <a:lnTo>
                  <a:pt x="222" y="171"/>
                </a:lnTo>
                <a:lnTo>
                  <a:pt x="228" y="174"/>
                </a:lnTo>
                <a:lnTo>
                  <a:pt x="228" y="174"/>
                </a:lnTo>
                <a:close/>
                <a:moveTo>
                  <a:pt x="219" y="128"/>
                </a:moveTo>
                <a:lnTo>
                  <a:pt x="219" y="128"/>
                </a:lnTo>
                <a:lnTo>
                  <a:pt x="219" y="127"/>
                </a:lnTo>
                <a:lnTo>
                  <a:pt x="219" y="127"/>
                </a:lnTo>
                <a:lnTo>
                  <a:pt x="221" y="124"/>
                </a:lnTo>
                <a:lnTo>
                  <a:pt x="221" y="124"/>
                </a:lnTo>
                <a:lnTo>
                  <a:pt x="223" y="122"/>
                </a:lnTo>
                <a:lnTo>
                  <a:pt x="227" y="120"/>
                </a:lnTo>
                <a:lnTo>
                  <a:pt x="232" y="119"/>
                </a:lnTo>
                <a:lnTo>
                  <a:pt x="237" y="118"/>
                </a:lnTo>
                <a:lnTo>
                  <a:pt x="237" y="118"/>
                </a:lnTo>
                <a:lnTo>
                  <a:pt x="245" y="119"/>
                </a:lnTo>
                <a:lnTo>
                  <a:pt x="252" y="122"/>
                </a:lnTo>
                <a:lnTo>
                  <a:pt x="256" y="124"/>
                </a:lnTo>
                <a:lnTo>
                  <a:pt x="257" y="128"/>
                </a:lnTo>
                <a:lnTo>
                  <a:pt x="257" y="128"/>
                </a:lnTo>
                <a:lnTo>
                  <a:pt x="256" y="132"/>
                </a:lnTo>
                <a:lnTo>
                  <a:pt x="252" y="136"/>
                </a:lnTo>
                <a:lnTo>
                  <a:pt x="245" y="137"/>
                </a:lnTo>
                <a:lnTo>
                  <a:pt x="237" y="139"/>
                </a:lnTo>
                <a:lnTo>
                  <a:pt x="237" y="139"/>
                </a:lnTo>
                <a:lnTo>
                  <a:pt x="231" y="137"/>
                </a:lnTo>
                <a:lnTo>
                  <a:pt x="224" y="136"/>
                </a:lnTo>
                <a:lnTo>
                  <a:pt x="221" y="132"/>
                </a:lnTo>
                <a:lnTo>
                  <a:pt x="219" y="128"/>
                </a:lnTo>
                <a:lnTo>
                  <a:pt x="219" y="12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rgbClr val="C55A1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5115460" y="0"/>
            <a:ext cx="1960880" cy="1625078"/>
            <a:chOff x="5115460" y="0"/>
            <a:chExt cx="1960880" cy="1625078"/>
          </a:xfrm>
        </p:grpSpPr>
        <p:sp>
          <p:nvSpPr>
            <p:cNvPr id="32" name="矩形 31"/>
            <p:cNvSpPr/>
            <p:nvPr/>
          </p:nvSpPr>
          <p:spPr>
            <a:xfrm>
              <a:off x="5115460" y="1103108"/>
              <a:ext cx="19608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防倒链特点</a:t>
              </a:r>
              <a:endParaRPr lang="zh-CN" altLang="en-US" sz="2800" b="1" dirty="0"/>
            </a:p>
          </p:txBody>
        </p:sp>
        <p:cxnSp>
          <p:nvCxnSpPr>
            <p:cNvPr id="33" name="直接连接符 32"/>
            <p:cNvCxnSpPr>
              <a:stCxn id="34" idx="4"/>
              <a:endCxn id="35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>
            <p:custDataLst>
              <p:tags r:id="rId1"/>
            </p:custDataLst>
          </p:nvPr>
        </p:nvSpPr>
        <p:spPr>
          <a:xfrm>
            <a:off x="1767840" y="1840992"/>
            <a:ext cx="8229600" cy="1149426"/>
          </a:xfrm>
          <a:custGeom>
            <a:avLst/>
            <a:gdLst>
              <a:gd name="connsiteX0" fmla="*/ 0 w 8229600"/>
              <a:gd name="connsiteY0" fmla="*/ 0 h 1149426"/>
              <a:gd name="connsiteX1" fmla="*/ 1645920 w 8229600"/>
              <a:gd name="connsiteY1" fmla="*/ 1133856 h 1149426"/>
              <a:gd name="connsiteX2" fmla="*/ 3084576 w 8229600"/>
              <a:gd name="connsiteY2" fmla="*/ 682752 h 1149426"/>
              <a:gd name="connsiteX3" fmla="*/ 5462016 w 8229600"/>
              <a:gd name="connsiteY3" fmla="*/ 1024128 h 1149426"/>
              <a:gd name="connsiteX4" fmla="*/ 7095744 w 8229600"/>
              <a:gd name="connsiteY4" fmla="*/ 475488 h 1149426"/>
              <a:gd name="connsiteX5" fmla="*/ 8229600 w 8229600"/>
              <a:gd name="connsiteY5" fmla="*/ 1085088 h 1149426"/>
              <a:gd name="connsiteX6" fmla="*/ 8229600 w 8229600"/>
              <a:gd name="connsiteY6" fmla="*/ 1085088 h 11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1149426">
                <a:moveTo>
                  <a:pt x="0" y="0"/>
                </a:moveTo>
                <a:cubicBezTo>
                  <a:pt x="565912" y="510032"/>
                  <a:pt x="1131824" y="1020064"/>
                  <a:pt x="1645920" y="1133856"/>
                </a:cubicBezTo>
                <a:cubicBezTo>
                  <a:pt x="2160016" y="1247648"/>
                  <a:pt x="2448560" y="701040"/>
                  <a:pt x="3084576" y="682752"/>
                </a:cubicBezTo>
                <a:cubicBezTo>
                  <a:pt x="3720592" y="664464"/>
                  <a:pt x="4793488" y="1058672"/>
                  <a:pt x="5462016" y="1024128"/>
                </a:cubicBezTo>
                <a:cubicBezTo>
                  <a:pt x="6130544" y="989584"/>
                  <a:pt x="6634480" y="465328"/>
                  <a:pt x="7095744" y="475488"/>
                </a:cubicBezTo>
                <a:cubicBezTo>
                  <a:pt x="7557008" y="485648"/>
                  <a:pt x="8229600" y="1085088"/>
                  <a:pt x="8229600" y="1085088"/>
                </a:cubicBezTo>
                <a:lnTo>
                  <a:pt x="8229600" y="108508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"/>
            </p:custDataLst>
          </p:nvPr>
        </p:nvSpPr>
        <p:spPr>
          <a:xfrm>
            <a:off x="1926336" y="4424877"/>
            <a:ext cx="8180832" cy="1684650"/>
          </a:xfrm>
          <a:custGeom>
            <a:avLst/>
            <a:gdLst>
              <a:gd name="connsiteX0" fmla="*/ 0 w 8180832"/>
              <a:gd name="connsiteY0" fmla="*/ 1293171 h 1684650"/>
              <a:gd name="connsiteX1" fmla="*/ 1194816 w 8180832"/>
              <a:gd name="connsiteY1" fmla="*/ 819 h 1684650"/>
              <a:gd name="connsiteX2" fmla="*/ 2499360 w 8180832"/>
              <a:gd name="connsiteY2" fmla="*/ 1098099 h 1684650"/>
              <a:gd name="connsiteX3" fmla="*/ 2987040 w 8180832"/>
              <a:gd name="connsiteY3" fmla="*/ 1110291 h 1684650"/>
              <a:gd name="connsiteX4" fmla="*/ 5376672 w 8180832"/>
              <a:gd name="connsiteY4" fmla="*/ 1049331 h 1684650"/>
              <a:gd name="connsiteX5" fmla="*/ 6144768 w 8180832"/>
              <a:gd name="connsiteY5" fmla="*/ 1683315 h 1684650"/>
              <a:gd name="connsiteX6" fmla="*/ 8180832 w 8180832"/>
              <a:gd name="connsiteY6" fmla="*/ 854259 h 168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80832" h="1684650">
                <a:moveTo>
                  <a:pt x="0" y="1293171"/>
                </a:moveTo>
                <a:cubicBezTo>
                  <a:pt x="389128" y="663251"/>
                  <a:pt x="778256" y="33331"/>
                  <a:pt x="1194816" y="819"/>
                </a:cubicBezTo>
                <a:cubicBezTo>
                  <a:pt x="1611376" y="-31693"/>
                  <a:pt x="2200656" y="913187"/>
                  <a:pt x="2499360" y="1098099"/>
                </a:cubicBezTo>
                <a:cubicBezTo>
                  <a:pt x="2798064" y="1283011"/>
                  <a:pt x="2987040" y="1110291"/>
                  <a:pt x="2987040" y="1110291"/>
                </a:cubicBezTo>
                <a:cubicBezTo>
                  <a:pt x="3466592" y="1102163"/>
                  <a:pt x="4850384" y="953827"/>
                  <a:pt x="5376672" y="1049331"/>
                </a:cubicBezTo>
                <a:cubicBezTo>
                  <a:pt x="5902960" y="1144835"/>
                  <a:pt x="5677408" y="1715827"/>
                  <a:pt x="6144768" y="1683315"/>
                </a:cubicBezTo>
                <a:cubicBezTo>
                  <a:pt x="6612128" y="1650803"/>
                  <a:pt x="7396480" y="1252531"/>
                  <a:pt x="8180832" y="854259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680485" y="0"/>
            <a:ext cx="2672080" cy="1573643"/>
            <a:chOff x="4680485" y="0"/>
            <a:chExt cx="2672080" cy="1573643"/>
          </a:xfrm>
        </p:grpSpPr>
        <p:sp>
          <p:nvSpPr>
            <p:cNvPr id="3" name="矩形 2"/>
            <p:cNvSpPr/>
            <p:nvPr/>
          </p:nvSpPr>
          <p:spPr>
            <a:xfrm>
              <a:off x="4680485" y="1051673"/>
              <a:ext cx="26720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防倒链技术参数</a:t>
              </a:r>
              <a:endParaRPr lang="zh-CN" altLang="en-US" sz="2800" b="1" dirty="0"/>
            </a:p>
          </p:txBody>
        </p:sp>
        <p:cxnSp>
          <p:nvCxnSpPr>
            <p:cNvPr id="4" name="直接连接符 3"/>
            <p:cNvCxnSpPr>
              <a:stCxn id="5" idx="4"/>
              <a:endCxn id="6" idx="4"/>
            </p:cNvCxnSpPr>
            <p:nvPr/>
          </p:nvCxnSpPr>
          <p:spPr>
            <a:xfrm>
              <a:off x="6110728" y="133446"/>
              <a:ext cx="12193" cy="9178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6044005" y="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56198" y="917890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screen"/>
          <a:srcRect t="-3022" b="3022"/>
          <a:stretch>
            <a:fillRect/>
          </a:stretch>
        </p:blipFill>
        <p:spPr>
          <a:xfrm>
            <a:off x="4409086" y="1373608"/>
            <a:ext cx="3427670" cy="5123991"/>
          </a:xfrm>
          <a:prstGeom prst="rect">
            <a:avLst/>
          </a:prstGeom>
        </p:spPr>
      </p:pic>
      <p:grpSp>
        <p:nvGrpSpPr>
          <p:cNvPr id="25" name="组合 24"/>
          <p:cNvGrpSpPr/>
          <p:nvPr>
            <p:custDataLst>
              <p:tags r:id="rId5"/>
            </p:custDataLst>
          </p:nvPr>
        </p:nvGrpSpPr>
        <p:grpSpPr>
          <a:xfrm>
            <a:off x="2138674" y="2063014"/>
            <a:ext cx="705382" cy="705382"/>
            <a:chOff x="3272949" y="3722523"/>
            <a:chExt cx="813408" cy="877328"/>
          </a:xfrm>
        </p:grpSpPr>
        <p:sp>
          <p:nvSpPr>
            <p:cNvPr id="26" name="椭圆 25"/>
            <p:cNvSpPr/>
            <p:nvPr>
              <p:custDataLst>
                <p:tags r:id="rId6"/>
              </p:custDataLst>
            </p:nvPr>
          </p:nvSpPr>
          <p:spPr>
            <a:xfrm>
              <a:off x="3272949" y="3722523"/>
              <a:ext cx="813408" cy="877328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27" name="椭圆 26"/>
            <p:cNvSpPr/>
            <p:nvPr>
              <p:custDataLst>
                <p:tags r:id="rId7"/>
              </p:custDataLst>
            </p:nvPr>
          </p:nvSpPr>
          <p:spPr>
            <a:xfrm>
              <a:off x="3286069" y="3736674"/>
              <a:ext cx="787168" cy="84902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</a:rPr>
                <a:t>1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>
            <p:custDataLst>
              <p:tags r:id="rId8"/>
            </p:custDataLst>
          </p:nvPr>
        </p:nvGrpSpPr>
        <p:grpSpPr>
          <a:xfrm>
            <a:off x="8505953" y="2005433"/>
            <a:ext cx="705382" cy="705382"/>
            <a:chOff x="3272949" y="3722523"/>
            <a:chExt cx="813408" cy="877328"/>
          </a:xfrm>
        </p:grpSpPr>
        <p:sp>
          <p:nvSpPr>
            <p:cNvPr id="29" name="椭圆 28"/>
            <p:cNvSpPr/>
            <p:nvPr>
              <p:custDataLst>
                <p:tags r:id="rId9"/>
              </p:custDataLst>
            </p:nvPr>
          </p:nvSpPr>
          <p:spPr>
            <a:xfrm>
              <a:off x="3272949" y="3722523"/>
              <a:ext cx="813408" cy="877328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>
              <p:custDataLst>
                <p:tags r:id="rId10"/>
              </p:custDataLst>
            </p:nvPr>
          </p:nvSpPr>
          <p:spPr>
            <a:xfrm>
              <a:off x="3286069" y="3736674"/>
              <a:ext cx="787168" cy="84902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</a:rPr>
                <a:t>3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>
            <p:custDataLst>
              <p:tags r:id="rId11"/>
            </p:custDataLst>
          </p:nvPr>
        </p:nvGrpSpPr>
        <p:grpSpPr>
          <a:xfrm>
            <a:off x="2735772" y="4036805"/>
            <a:ext cx="705382" cy="705382"/>
            <a:chOff x="3272949" y="3722523"/>
            <a:chExt cx="813408" cy="877328"/>
          </a:xfrm>
        </p:grpSpPr>
        <p:sp>
          <p:nvSpPr>
            <p:cNvPr id="32" name="椭圆 31"/>
            <p:cNvSpPr/>
            <p:nvPr>
              <p:custDataLst>
                <p:tags r:id="rId12"/>
              </p:custDataLst>
            </p:nvPr>
          </p:nvSpPr>
          <p:spPr>
            <a:xfrm>
              <a:off x="3272949" y="3722523"/>
              <a:ext cx="813408" cy="877328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>
              <p:custDataLst>
                <p:tags r:id="rId13"/>
              </p:custDataLst>
            </p:nvPr>
          </p:nvSpPr>
          <p:spPr>
            <a:xfrm>
              <a:off x="3286069" y="3736674"/>
              <a:ext cx="787168" cy="84902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2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4"/>
            </p:custDataLst>
          </p:nvPr>
        </p:nvGrpSpPr>
        <p:grpSpPr>
          <a:xfrm>
            <a:off x="7604835" y="5633562"/>
            <a:ext cx="705382" cy="705382"/>
            <a:chOff x="3272949" y="3722523"/>
            <a:chExt cx="813408" cy="877328"/>
          </a:xfrm>
        </p:grpSpPr>
        <p:sp>
          <p:nvSpPr>
            <p:cNvPr id="35" name="椭圆 34"/>
            <p:cNvSpPr/>
            <p:nvPr>
              <p:custDataLst>
                <p:tags r:id="rId15"/>
              </p:custDataLst>
            </p:nvPr>
          </p:nvSpPr>
          <p:spPr>
            <a:xfrm>
              <a:off x="3272949" y="3722523"/>
              <a:ext cx="813408" cy="877328"/>
            </a:xfrm>
            <a:prstGeom prst="ellipse">
              <a:avLst/>
            </a:prstGeom>
            <a:gradFill flip="none" rotWithShape="1">
              <a:gsLst>
                <a:gs pos="57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7200000" sx="99000" sy="99000" algn="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16"/>
              </p:custDataLst>
            </p:nvPr>
          </p:nvSpPr>
          <p:spPr>
            <a:xfrm>
              <a:off x="3286069" y="3736674"/>
              <a:ext cx="787168" cy="849026"/>
            </a:xfrm>
            <a:prstGeom prst="ellipse">
              <a:avLst/>
            </a:prstGeom>
            <a:gradFill flip="none" rotWithShape="1">
              <a:gsLst>
                <a:gs pos="49000">
                  <a:schemeClr val="accent1">
                    <a:lumMod val="5000"/>
                    <a:lumOff val="95000"/>
                  </a:schemeClr>
                </a:gs>
                <a:gs pos="92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4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37" name="矩形 36"/>
          <p:cNvSpPr/>
          <p:nvPr>
            <p:custDataLst>
              <p:tags r:id="rId17"/>
            </p:custDataLst>
          </p:nvPr>
        </p:nvSpPr>
        <p:spPr>
          <a:xfrm>
            <a:off x="764540" y="2757170"/>
            <a:ext cx="2676525" cy="968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规格0.6米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规格0.8米</a:t>
            </a:r>
            <a:r>
              <a:rPr lang="en-US" altLang="zh-CN" sz="2000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zh-CN" alt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" name="矩形 37"/>
          <p:cNvSpPr/>
          <p:nvPr>
            <p:custDataLst>
              <p:tags r:id="rId18"/>
            </p:custDataLst>
          </p:nvPr>
        </p:nvSpPr>
        <p:spPr>
          <a:xfrm>
            <a:off x="532130" y="5544820"/>
            <a:ext cx="387731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规格1.0米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规格1.2米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9" name="矩形 38"/>
          <p:cNvSpPr/>
          <p:nvPr>
            <p:custDataLst>
              <p:tags r:id="rId19"/>
            </p:custDataLst>
          </p:nvPr>
        </p:nvSpPr>
        <p:spPr>
          <a:xfrm>
            <a:off x="7484745" y="3006090"/>
            <a:ext cx="394779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铁链的直径：6mm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40" name="矩形 39"/>
          <p:cNvSpPr/>
          <p:nvPr>
            <p:custDataLst>
              <p:tags r:id="rId20"/>
            </p:custDataLst>
          </p:nvPr>
        </p:nvSpPr>
        <p:spPr>
          <a:xfrm>
            <a:off x="9121775" y="5645150"/>
            <a:ext cx="1899285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effectLst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计量单位条</a:t>
            </a:r>
            <a:endParaRPr lang="en-US" altLang="zh-CN" i="0" dirty="0" smtClean="0">
              <a:solidFill>
                <a:schemeClr val="accent2">
                  <a:lumMod val="75000"/>
                </a:schemeClr>
              </a:solidFill>
              <a:effectLst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21"/>
          <a:stretch>
            <a:fillRect/>
          </a:stretch>
        </p:blipFill>
        <p:spPr>
          <a:xfrm>
            <a:off x="4977130" y="4192905"/>
            <a:ext cx="2110740" cy="17741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22"/>
          <a:stretch>
            <a:fillRect/>
          </a:stretch>
        </p:blipFill>
        <p:spPr>
          <a:xfrm>
            <a:off x="4986655" y="2334260"/>
            <a:ext cx="2110740" cy="18586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273986" y="0"/>
            <a:ext cx="2665935" cy="2492387"/>
            <a:chOff x="3288274" y="-851"/>
            <a:chExt cx="3026801" cy="2829762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3357174" y="-851"/>
              <a:ext cx="1" cy="17690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3298232" y="608751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288274" y="1734859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3354997" y="1768221"/>
              <a:ext cx="296007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4636278" y="1708931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117728" y="1701498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180546" y="1775654"/>
              <a:ext cx="3905" cy="101859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6117728" y="2695465"/>
              <a:ext cx="133446" cy="13344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3201944" y="2833348"/>
            <a:ext cx="6096000" cy="17532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防倒链主要用于煤矿支护中，连接π型梁和单体支柱，达到固定单体支柱的作用，山东矿安机电有限公司</a:t>
            </a:r>
            <a:r>
              <a:rPr lang="zh-CN" altLang="en-US" b="1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，</a:t>
            </a:r>
            <a:r>
              <a:rPr lang="en-US" altLang="zh-CN" b="1" i="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从而避免支柱因泄压倾倒伤人事故。防倒链的应用能好的保障煤矿工作者的an全，提高工作效率。</a:t>
            </a:r>
            <a:endParaRPr lang="en-US" altLang="zh-CN" b="1" i="0" dirty="0" smtClean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4880" y="978535"/>
            <a:ext cx="2071370" cy="384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防倒链用途</a:t>
            </a:r>
            <a:endParaRPr lang="zh-CN" altLang="en-US" sz="2000" dirty="0" smtClean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49964" y="644708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86869" y="1452952"/>
            <a:ext cx="4409966" cy="3206117"/>
            <a:chOff x="3886869" y="1452952"/>
            <a:chExt cx="4409966" cy="3206117"/>
          </a:xfrm>
        </p:grpSpPr>
        <p:sp>
          <p:nvSpPr>
            <p:cNvPr id="3" name="椭圆 2"/>
            <p:cNvSpPr/>
            <p:nvPr/>
          </p:nvSpPr>
          <p:spPr>
            <a:xfrm>
              <a:off x="4488794" y="1452952"/>
              <a:ext cx="3206117" cy="3206117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571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Freeform 23"/>
            <p:cNvSpPr/>
            <p:nvPr/>
          </p:nvSpPr>
          <p:spPr bwMode="auto">
            <a:xfrm>
              <a:off x="7234496" y="3256695"/>
              <a:ext cx="1062339" cy="715967"/>
            </a:xfrm>
            <a:custGeom>
              <a:avLst/>
              <a:gdLst>
                <a:gd name="T0" fmla="*/ 0 w 549"/>
                <a:gd name="T1" fmla="*/ 107 h 370"/>
                <a:gd name="T2" fmla="*/ 495 w 549"/>
                <a:gd name="T3" fmla="*/ 0 h 370"/>
                <a:gd name="T4" fmla="*/ 443 w 549"/>
                <a:gd name="T5" fmla="*/ 148 h 370"/>
                <a:gd name="T6" fmla="*/ 549 w 549"/>
                <a:gd name="T7" fmla="*/ 262 h 370"/>
                <a:gd name="T8" fmla="*/ 54 w 549"/>
                <a:gd name="T9" fmla="*/ 370 h 370"/>
                <a:gd name="T10" fmla="*/ 0 w 549"/>
                <a:gd name="T11" fmla="*/ 10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9" h="370">
                  <a:moveTo>
                    <a:pt x="0" y="107"/>
                  </a:moveTo>
                  <a:lnTo>
                    <a:pt x="495" y="0"/>
                  </a:lnTo>
                  <a:lnTo>
                    <a:pt x="443" y="148"/>
                  </a:lnTo>
                  <a:lnTo>
                    <a:pt x="549" y="262"/>
                  </a:lnTo>
                  <a:lnTo>
                    <a:pt x="54" y="37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2525">
                    <a:shade val="30000"/>
                    <a:satMod val="115000"/>
                  </a:srgbClr>
                </a:gs>
                <a:gs pos="50000">
                  <a:srgbClr val="F02525">
                    <a:shade val="67500"/>
                    <a:satMod val="115000"/>
                  </a:srgbClr>
                </a:gs>
                <a:gs pos="100000">
                  <a:srgbClr val="F02525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1016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21"/>
            <p:cNvSpPr/>
            <p:nvPr/>
          </p:nvSpPr>
          <p:spPr bwMode="auto">
            <a:xfrm>
              <a:off x="3886869" y="3256695"/>
              <a:ext cx="1062339" cy="715967"/>
            </a:xfrm>
            <a:custGeom>
              <a:avLst/>
              <a:gdLst>
                <a:gd name="T0" fmla="*/ 549 w 549"/>
                <a:gd name="T1" fmla="*/ 107 h 370"/>
                <a:gd name="T2" fmla="*/ 54 w 549"/>
                <a:gd name="T3" fmla="*/ 0 h 370"/>
                <a:gd name="T4" fmla="*/ 104 w 549"/>
                <a:gd name="T5" fmla="*/ 148 h 370"/>
                <a:gd name="T6" fmla="*/ 0 w 549"/>
                <a:gd name="T7" fmla="*/ 262 h 370"/>
                <a:gd name="T8" fmla="*/ 495 w 549"/>
                <a:gd name="T9" fmla="*/ 370 h 370"/>
                <a:gd name="T10" fmla="*/ 549 w 549"/>
                <a:gd name="T11" fmla="*/ 10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9" h="370">
                  <a:moveTo>
                    <a:pt x="549" y="107"/>
                  </a:moveTo>
                  <a:lnTo>
                    <a:pt x="54" y="0"/>
                  </a:lnTo>
                  <a:lnTo>
                    <a:pt x="104" y="148"/>
                  </a:lnTo>
                  <a:lnTo>
                    <a:pt x="0" y="262"/>
                  </a:lnTo>
                  <a:lnTo>
                    <a:pt x="495" y="370"/>
                  </a:lnTo>
                  <a:lnTo>
                    <a:pt x="549" y="10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2525">
                    <a:shade val="30000"/>
                    <a:satMod val="115000"/>
                  </a:srgbClr>
                </a:gs>
                <a:gs pos="50000">
                  <a:srgbClr val="F02525">
                    <a:shade val="67500"/>
                    <a:satMod val="115000"/>
                  </a:srgbClr>
                </a:gs>
                <a:gs pos="100000">
                  <a:srgbClr val="F02525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127000" dist="1016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25"/>
            <p:cNvSpPr/>
            <p:nvPr/>
          </p:nvSpPr>
          <p:spPr bwMode="auto">
            <a:xfrm>
              <a:off x="4335799" y="3430849"/>
              <a:ext cx="3502430" cy="1097170"/>
            </a:xfrm>
            <a:custGeom>
              <a:avLst/>
              <a:gdLst>
                <a:gd name="T0" fmla="*/ 764 w 764"/>
                <a:gd name="T1" fmla="*/ 0 h 237"/>
                <a:gd name="T2" fmla="*/ 0 w 764"/>
                <a:gd name="T3" fmla="*/ 0 h 237"/>
                <a:gd name="T4" fmla="*/ 0 w 764"/>
                <a:gd name="T5" fmla="*/ 140 h 237"/>
                <a:gd name="T6" fmla="*/ 764 w 764"/>
                <a:gd name="T7" fmla="*/ 140 h 237"/>
                <a:gd name="T8" fmla="*/ 764 w 764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4" h="237">
                  <a:moveTo>
                    <a:pt x="764" y="0"/>
                  </a:moveTo>
                  <a:cubicBezTo>
                    <a:pt x="511" y="97"/>
                    <a:pt x="254" y="97"/>
                    <a:pt x="0" y="0"/>
                  </a:cubicBezTo>
                  <a:cubicBezTo>
                    <a:pt x="0" y="47"/>
                    <a:pt x="0" y="93"/>
                    <a:pt x="0" y="140"/>
                  </a:cubicBezTo>
                  <a:cubicBezTo>
                    <a:pt x="254" y="237"/>
                    <a:pt x="511" y="237"/>
                    <a:pt x="764" y="140"/>
                  </a:cubicBezTo>
                  <a:cubicBezTo>
                    <a:pt x="764" y="93"/>
                    <a:pt x="764" y="47"/>
                    <a:pt x="764" y="0"/>
                  </a:cubicBezTo>
                  <a:close/>
                </a:path>
              </a:pathLst>
            </a:custGeom>
            <a:solidFill>
              <a:srgbClr val="F91515"/>
            </a:solidFill>
            <a:ln>
              <a:noFill/>
            </a:ln>
            <a:effectLst>
              <a:outerShdw blurRad="127000" dist="1016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834173" y="2156072"/>
              <a:ext cx="2860738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</a:t>
              </a:r>
              <a:endParaRPr lang="en-US" altLang="zh-CN" sz="4400" b="1" dirty="0" smtClean="0">
                <a:solidFill>
                  <a:srgbClr val="C55A1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4400" b="1" dirty="0" smtClean="0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YOU !!!</a:t>
              </a:r>
              <a:endParaRPr lang="zh-CN" altLang="en-US" sz="4400" dirty="0">
                <a:solidFill>
                  <a:srgbClr val="C55A1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3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4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5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6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7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8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9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0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1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2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3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4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5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6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7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8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19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0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1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2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3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4.xml><?xml version="1.0" encoding="utf-8"?>
<p:tagLst xmlns:p="http://schemas.openxmlformats.org/presentationml/2006/main">
  <p:tag name="KSO_WM_DIAGRAM_VIRTUALLY_FRAME" val="{&quot;height&quot;:432.6647244094488,&quot;left&quot;:151.04000000000002,&quot;top&quot;:67.87141732283465,&quot;width&quot;:931.3437795275591}"/>
</p:tagLst>
</file>

<file path=ppt/tags/tag25.xml><?xml version="1.0" encoding="utf-8"?>
<p:tagLst xmlns:p="http://schemas.openxmlformats.org/presentationml/2006/main">
  <p:tag name="KSO_WM_DIAGRAM_VIRTUALLY_FRAME" val="{&quot;height&quot;:335.8691338582677,&quot;left&quot;:107.88566929133859,&quot;top&quot;:187.30543307086614,&quot;width&quot;:477.11433070866144}"/>
</p:tagLst>
</file>

<file path=ppt/tags/tag26.xml><?xml version="1.0" encoding="utf-8"?>
<p:tagLst xmlns:p="http://schemas.openxmlformats.org/presentationml/2006/main">
  <p:tag name="KSO_WM_DIAGRAM_VIRTUALLY_FRAME" val="{&quot;height&quot;:335.8691338582677,&quot;left&quot;:107.88566929133859,&quot;top&quot;:187.30543307086614,&quot;width&quot;:477.11433070866144}"/>
</p:tagLst>
</file>

<file path=ppt/tags/tag27.xml><?xml version="1.0" encoding="utf-8"?>
<p:tagLst xmlns:p="http://schemas.openxmlformats.org/presentationml/2006/main">
  <p:tag name="KSO_WM_DIAGRAM_VIRTUALLY_FRAME" val="{&quot;height&quot;:335.8691338582677,&quot;left&quot;:107.88566929133859,&quot;top&quot;:187.30543307086614,&quot;width&quot;:477.11433070866144}"/>
</p:tagLst>
</file>

<file path=ppt/tags/tag28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29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0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1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2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3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4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5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6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7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8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39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0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1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2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3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4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5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6.xml><?xml version="1.0" encoding="utf-8"?>
<p:tagLst xmlns:p="http://schemas.openxmlformats.org/presentationml/2006/main">
  <p:tag name="KSO_WM_DIAGRAM_VIRTUALLY_FRAME" val="{&quot;height&quot;:470.99188976377957,&quot;left&quot;:41.9,&quot;top&quot;:108.15811023622048,&quot;width&quot;:918.1}"/>
</p:tagLst>
</file>

<file path=ppt/tags/tag47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909</Words>
  <Application>WPS 演示</Application>
  <PresentationFormat>自定义</PresentationFormat>
  <Paragraphs>82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方正超粗黑_GBK</vt:lpstr>
      <vt:lpstr>黑体</vt:lpstr>
      <vt:lpstr>方正隶书_GBK</vt:lpstr>
      <vt:lpstr>Calibri</vt:lpstr>
      <vt:lpstr>Arial Unicode MS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简洁微立体</dc:title>
  <dc:creator>第一PPT</dc:creator>
  <cp:keywords>www.1ppt.com</cp:keywords>
  <cp:lastModifiedBy>Administrator</cp:lastModifiedBy>
  <cp:revision>78</cp:revision>
  <dcterms:created xsi:type="dcterms:W3CDTF">2016-01-22T02:37:00Z</dcterms:created>
  <dcterms:modified xsi:type="dcterms:W3CDTF">2024-07-29T07:39:15Z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5709E2BD3452486D82C5619D1991348F_13</vt:lpwstr>
  </property>
  <property fmtid="{D5CDD505-2E9C-101B-9397-08002B2CF9AE}" pid="3" name="KSOProductBuildVer">
    <vt:lpwstr>2052-12.1.0.16929</vt:lpwstr>
  </property>
</Properties>
</file>