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942" r:id="rId1"/>
    <p:sldMasterId id="2147486979" r:id="rId2"/>
  </p:sldMasterIdLst>
  <p:notesMasterIdLst>
    <p:notesMasterId r:id="rId3"/>
  </p:notesMasterIdLst>
  <p:sldIdLst>
    <p:sldId id="1749" r:id="rId4"/>
    <p:sldId id="1753" r:id="rId5"/>
    <p:sldId id="1756" r:id="rId6"/>
    <p:sldId id="1759" r:id="rId7"/>
    <p:sldId id="1765" r:id="rId9"/>
    <p:sldId id="1768" r:id="rId10"/>
    <p:sldId id="1771" r:id="rId11"/>
    <p:sldId id="1774" r:id="rId12"/>
    <p:sldId id="1780" r:id="rId14"/>
    <p:sldId id="1783" r:id="rId15"/>
    <p:sldId id="1786" r:id="rId16"/>
    <p:sldId id="1789" r:id="rId17"/>
    <p:sldId id="1792" r:id="rId18"/>
    <p:sldId id="1795" r:id="rId19"/>
    <p:sldId id="1801" r:id="rId21"/>
    <p:sldId id="1804" r:id="rId22"/>
    <p:sldId id="1807" r:id="rId23"/>
    <p:sldId id="1810" r:id="rId24"/>
    <p:sldId id="1813" r:id="rId25"/>
    <p:sldId id="1819" r:id="rId27"/>
    <p:sldId id="1822" r:id="rId28"/>
    <p:sldId id="1825" r:id="rId29"/>
    <p:sldId id="1828" r:id="rId30"/>
    <p:sldId id="1831" r:id="rId31"/>
    <p:sldId id="1837" r:id="rId33"/>
    <p:sldId id="1840" r:id="rId34"/>
    <p:sldId id="1843" r:id="rId35"/>
    <p:sldId id="1846" r:id="rId36"/>
    <p:sldId id="1849" r:id="rId37"/>
    <p:sldId id="1855" r:id="rId39"/>
    <p:sldId id="1858" r:id="rId40"/>
    <p:sldId id="1861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943" r:id="rId1"/>
    <p:sldLayoutId id="2147486944" r:id="rId2"/>
    <p:sldLayoutId id="2147486945" r:id="rId3"/>
    <p:sldLayoutId id="2147486946" r:id="rId4"/>
    <p:sldLayoutId id="2147486947" r:id="rId5"/>
    <p:sldLayoutId id="2147486948" r:id="rId6"/>
    <p:sldLayoutId id="2147486949" r:id="rId7"/>
    <p:sldLayoutId id="2147486950" r:id="rId8"/>
    <p:sldLayoutId id="2147486951" r:id="rId9"/>
    <p:sldLayoutId id="2147486952" r:id="rId10"/>
    <p:sldLayoutId id="214748695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6980" r:id="rId1"/>
    <p:sldLayoutId id="2147486981" r:id="rId2"/>
    <p:sldLayoutId id="2147486982" r:id="rId3"/>
    <p:sldLayoutId id="2147486983" r:id="rId4"/>
    <p:sldLayoutId id="2147486984" r:id="rId5"/>
    <p:sldLayoutId id="2147486985" r:id="rId6"/>
    <p:sldLayoutId id="2147486986" r:id="rId7"/>
    <p:sldLayoutId id="2147486987" r:id="rId8"/>
    <p:sldLayoutId id="2147486988" r:id="rId9"/>
    <p:sldLayoutId id="2147486989" r:id="rId10"/>
    <p:sldLayoutId id="214748699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tags" Target="../tags/tag153.xml"/><Relationship Id="rId18" Type="http://schemas.openxmlformats.org/officeDocument/2006/relationships/tags" Target="../tags/tag154.xml"/><Relationship Id="rId19" Type="http://schemas.openxmlformats.org/officeDocument/2006/relationships/tags" Target="../tags/tag155.xml"/><Relationship Id="rId20" Type="http://schemas.openxmlformats.org/officeDocument/2006/relationships/tags" Target="../tags/tag156.xml"/><Relationship Id="rId21" Type="http://schemas.openxmlformats.org/officeDocument/2006/relationships/tags" Target="../tags/tag157.xml"/><Relationship Id="rId22" Type="http://schemas.openxmlformats.org/officeDocument/2006/relationships/tags" Target="../tags/tag158.xml"/><Relationship Id="rId23" Type="http://schemas.openxmlformats.org/officeDocument/2006/relationships/tags" Target="../tags/tag159.xml"/><Relationship Id="rId24" Type="http://schemas.openxmlformats.org/officeDocument/2006/relationships/tags" Target="../tags/tag160.xml"/><Relationship Id="rId25" Type="http://schemas.openxmlformats.org/officeDocument/2006/relationships/tags" Target="../tags/tag161.xml"/><Relationship Id="rId26" Type="http://schemas.openxmlformats.org/officeDocument/2006/relationships/tags" Target="../tags/tag162.xml"/><Relationship Id="rId27" Type="http://schemas.openxmlformats.org/officeDocument/2006/relationships/tags" Target="../tags/tag163.xml"/><Relationship Id="rId28" Type="http://schemas.openxmlformats.org/officeDocument/2006/relationships/tags" Target="../tags/tag164.xml"/><Relationship Id="rId29" Type="http://schemas.openxmlformats.org/officeDocument/2006/relationships/tags" Target="../tags/tag165.xml"/><Relationship Id="rId30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tags" Target="../tags/tag232.xml"/><Relationship Id="rId18" Type="http://schemas.openxmlformats.org/officeDocument/2006/relationships/tags" Target="../tags/tag233.xml"/><Relationship Id="rId19" Type="http://schemas.openxmlformats.org/officeDocument/2006/relationships/tags" Target="../tags/tag234.xml"/><Relationship Id="rId20" Type="http://schemas.openxmlformats.org/officeDocument/2006/relationships/tags" Target="../tags/tag235.xml"/><Relationship Id="rId21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slideLayout" Target="../slideLayouts/slideLayout1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tags" Target="../tags/tag340.xml"/><Relationship Id="rId14" Type="http://schemas.openxmlformats.org/officeDocument/2006/relationships/tags" Target="../tags/tag341.xml"/><Relationship Id="rId15" Type="http://schemas.openxmlformats.org/officeDocument/2006/relationships/tags" Target="../tags/tag342.xml"/><Relationship Id="rId16" Type="http://schemas.openxmlformats.org/officeDocument/2006/relationships/tags" Target="../tags/tag343.xml"/><Relationship Id="rId17" Type="http://schemas.openxmlformats.org/officeDocument/2006/relationships/tags" Target="../tags/tag344.xml"/><Relationship Id="rId18" Type="http://schemas.openxmlformats.org/officeDocument/2006/relationships/tags" Target="../tags/tag345.xml"/><Relationship Id="rId19" Type="http://schemas.openxmlformats.org/officeDocument/2006/relationships/tags" Target="../tags/tag346.xml"/><Relationship Id="rId20" Type="http://schemas.openxmlformats.org/officeDocument/2006/relationships/tags" Target="../tags/tag347.xml"/><Relationship Id="rId21" Type="http://schemas.openxmlformats.org/officeDocument/2006/relationships/tags" Target="../tags/tag348.xml"/><Relationship Id="rId22" Type="http://schemas.openxmlformats.org/officeDocument/2006/relationships/tags" Target="../tags/tag349.xml"/><Relationship Id="rId23" Type="http://schemas.openxmlformats.org/officeDocument/2006/relationships/tags" Target="../tags/tag350.xml"/><Relationship Id="rId24" Type="http://schemas.openxmlformats.org/officeDocument/2006/relationships/tags" Target="../tags/tag351.xml"/><Relationship Id="rId25" Type="http://schemas.openxmlformats.org/officeDocument/2006/relationships/tags" Target="../tags/tag352.xml"/><Relationship Id="rId26" Type="http://schemas.openxmlformats.org/officeDocument/2006/relationships/tags" Target="../tags/tag353.xml"/><Relationship Id="rId27" Type="http://schemas.openxmlformats.org/officeDocument/2006/relationships/tags" Target="../tags/tag354.xml"/><Relationship Id="rId28" Type="http://schemas.openxmlformats.org/officeDocument/2006/relationships/tags" Target="../tags/tag355.xml"/><Relationship Id="rId29" Type="http://schemas.openxmlformats.org/officeDocument/2006/relationships/tags" Target="../tags/tag356.xml"/><Relationship Id="rId30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slideLayout" Target="../slideLayouts/slideLayout1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tags" Target="../tags/tag384.xml"/><Relationship Id="rId14" Type="http://schemas.openxmlformats.org/officeDocument/2006/relationships/tags" Target="../tags/tag385.xml"/><Relationship Id="rId15" Type="http://schemas.openxmlformats.org/officeDocument/2006/relationships/tags" Target="../tags/tag386.xml"/><Relationship Id="rId16" Type="http://schemas.openxmlformats.org/officeDocument/2006/relationships/tags" Target="../tags/tag387.xml"/><Relationship Id="rId17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tags" Target="../tags/tag400.xml"/><Relationship Id="rId14" Type="http://schemas.openxmlformats.org/officeDocument/2006/relationships/tags" Target="../tags/tag401.xml"/><Relationship Id="rId15" Type="http://schemas.openxmlformats.org/officeDocument/2006/relationships/tags" Target="../tags/tag402.xml"/><Relationship Id="rId16" Type="http://schemas.openxmlformats.org/officeDocument/2006/relationships/tags" Target="../tags/tag403.xml"/><Relationship Id="rId17" Type="http://schemas.openxmlformats.org/officeDocument/2006/relationships/tags" Target="../tags/tag404.xml"/><Relationship Id="rId18" Type="http://schemas.openxmlformats.org/officeDocument/2006/relationships/tags" Target="../tags/tag405.xml"/><Relationship Id="rId19" Type="http://schemas.openxmlformats.org/officeDocument/2006/relationships/tags" Target="../tags/tag406.xml"/><Relationship Id="rId20" Type="http://schemas.openxmlformats.org/officeDocument/2006/relationships/tags" Target="../tags/tag407.xml"/><Relationship Id="rId21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slideLayout" Target="../slideLayouts/slideLayout14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23.xml"/><Relationship Id="rId2" Type="http://schemas.openxmlformats.org/officeDocument/2006/relationships/tags" Target="../tags/tag424.xml"/><Relationship Id="rId3" Type="http://schemas.openxmlformats.org/officeDocument/2006/relationships/tags" Target="../tags/tag425.xml"/><Relationship Id="rId4" Type="http://schemas.openxmlformats.org/officeDocument/2006/relationships/tags" Target="../tags/tag426.xml"/><Relationship Id="rId5" Type="http://schemas.openxmlformats.org/officeDocument/2006/relationships/tags" Target="../tags/tag427.xml"/><Relationship Id="rId6" Type="http://schemas.openxmlformats.org/officeDocument/2006/relationships/tags" Target="../tags/tag428.xml"/><Relationship Id="rId7" Type="http://schemas.openxmlformats.org/officeDocument/2006/relationships/tags" Target="../tags/tag429.xml"/><Relationship Id="rId8" Type="http://schemas.openxmlformats.org/officeDocument/2006/relationships/tags" Target="../tags/tag430.xml"/><Relationship Id="rId9" Type="http://schemas.openxmlformats.org/officeDocument/2006/relationships/tags" Target="../tags/tag431.xml"/><Relationship Id="rId10" Type="http://schemas.openxmlformats.org/officeDocument/2006/relationships/tags" Target="../tags/tag432.xml"/><Relationship Id="rId11" Type="http://schemas.openxmlformats.org/officeDocument/2006/relationships/tags" Target="../tags/tag433.xml"/><Relationship Id="rId12" Type="http://schemas.openxmlformats.org/officeDocument/2006/relationships/tags" Target="../tags/tag434.xml"/><Relationship Id="rId13" Type="http://schemas.openxmlformats.org/officeDocument/2006/relationships/tags" Target="../tags/tag435.xml"/><Relationship Id="rId14" Type="http://schemas.openxmlformats.org/officeDocument/2006/relationships/tags" Target="../tags/tag436.xml"/><Relationship Id="rId15" Type="http://schemas.openxmlformats.org/officeDocument/2006/relationships/tags" Target="../tags/tag437.xml"/><Relationship Id="rId16" Type="http://schemas.openxmlformats.org/officeDocument/2006/relationships/tags" Target="../tags/tag438.xml"/><Relationship Id="rId17" Type="http://schemas.openxmlformats.org/officeDocument/2006/relationships/slideLayout" Target="../slideLayouts/slideLayout1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9.xml"/><Relationship Id="rId2" Type="http://schemas.openxmlformats.org/officeDocument/2006/relationships/tags" Target="../tags/tag440.xml"/><Relationship Id="rId3" Type="http://schemas.openxmlformats.org/officeDocument/2006/relationships/tags" Target="../tags/tag441.xml"/><Relationship Id="rId4" Type="http://schemas.openxmlformats.org/officeDocument/2006/relationships/tags" Target="../tags/tag442.xml"/><Relationship Id="rId5" Type="http://schemas.openxmlformats.org/officeDocument/2006/relationships/tags" Target="../tags/tag443.xml"/><Relationship Id="rId6" Type="http://schemas.openxmlformats.org/officeDocument/2006/relationships/tags" Target="../tags/tag444.xml"/><Relationship Id="rId7" Type="http://schemas.openxmlformats.org/officeDocument/2006/relationships/tags" Target="../tags/tag445.xml"/><Relationship Id="rId8" Type="http://schemas.openxmlformats.org/officeDocument/2006/relationships/tags" Target="../tags/tag446.xml"/><Relationship Id="rId9" Type="http://schemas.openxmlformats.org/officeDocument/2006/relationships/tags" Target="../tags/tag447.xml"/><Relationship Id="rId10" Type="http://schemas.openxmlformats.org/officeDocument/2006/relationships/tags" Target="../tags/tag448.xml"/><Relationship Id="rId11" Type="http://schemas.openxmlformats.org/officeDocument/2006/relationships/tags" Target="../tags/tag449.xml"/><Relationship Id="rId12" Type="http://schemas.openxmlformats.org/officeDocument/2006/relationships/tags" Target="../tags/tag450.xml"/><Relationship Id="rId13" Type="http://schemas.openxmlformats.org/officeDocument/2006/relationships/tags" Target="../tags/tag451.xml"/><Relationship Id="rId14" Type="http://schemas.openxmlformats.org/officeDocument/2006/relationships/tags" Target="../tags/tag452.xml"/><Relationship Id="rId15" Type="http://schemas.openxmlformats.org/officeDocument/2006/relationships/slideLayout" Target="../slideLayouts/slideLayout15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53.xml"/><Relationship Id="rId2" Type="http://schemas.openxmlformats.org/officeDocument/2006/relationships/tags" Target="../tags/tag454.xml"/><Relationship Id="rId3" Type="http://schemas.openxmlformats.org/officeDocument/2006/relationships/tags" Target="../tags/tag45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数字化毕业设计与实践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数字化毕业设计的背景与意义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数字化毕业设计的实践过程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数字化毕业设计的技术应用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数字化毕业设计的创新与探索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数字化毕业设计的挑战与对策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数字化毕业设计的背景与意义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数字化毕业设计的背景</a:t>
            </a:r>
            <a:endParaRPr altLang="en-US" lang="zh-CN"/>
          </a:p>
        </p:txBody>
      </p:sp>
      <p:sp>
        <p:nvSpPr>
          <p:cNvPr id="1049080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2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4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6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8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0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2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4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6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8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0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2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4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6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8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0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2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4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6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数字化技术的普及与发展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数字化毕业设计的实践与探索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数字化毕业设计的需求与趋势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传统毕业设计模式的局限性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数字化毕业设计的意义</a:t>
            </a:r>
            <a:endParaRPr altLang="en-US" lang="zh-CN"/>
          </a:p>
        </p:txBody>
      </p:sp>
      <p:sp>
        <p:nvSpPr>
          <p:cNvPr id="10491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适应时代发展需求：数字化技术已经成为现代社会发展的重要趋势，数字化毕业设计能够更好地适应时代发展需求。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提高设计效率：数字化设计工具可以提高设计效率，缩短设计周期，降低成本。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增强设计创新性：数字化设计工具可以提供更多的设计可能性，使设计更具创新性和独特性。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促进跨学科合作：数字化毕业设计可以促进不同学科之间的合作，使设计更具综合性和实用性。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数字化毕业设计的发展趋势</a:t>
            </a:r>
            <a:endParaRPr altLang="en-US" lang="zh-CN"/>
          </a:p>
        </p:txBody>
      </p:sp>
      <p:sp>
        <p:nvSpPr>
          <p:cNvPr id="1049240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数字化毕业设计成为主流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数字化毕业设计的技术不断进步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数字化毕业设计的应用领域不断扩展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数字化毕业设计的未来展望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1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数字化毕业设计的实践过程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选题与开题报告</a:t>
            </a:r>
            <a:endParaRPr altLang="en-US" lang="zh-CN"/>
          </a:p>
        </p:txBody>
      </p:sp>
      <p:sp>
        <p:nvSpPr>
          <p:cNvPr id="1049414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选题背景与意义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国内外研究现状与趋势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研究目标、内容与方法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预期成果与贡献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文献综述与方案设计</a:t>
            </a:r>
            <a:endParaRPr altLang="en-US" lang="zh-CN"/>
          </a:p>
        </p:txBody>
      </p:sp>
      <p:sp>
        <p:nvSpPr>
          <p:cNvPr id="1049484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54755" y="1966435"/>
            <a:ext cx="2149867" cy="18233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486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54755" y="3050464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488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54755" y="3053004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90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54755" y="4139573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492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54755" y="5228046"/>
            <a:ext cx="2149867" cy="73921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94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54755" y="4142113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96" name="正文"/>
          <p:cNvSpPr txBox="1"/>
          <p:nvPr>
            <p:custDataLst>
              <p:tags r:id="rId7"/>
            </p:custDataLst>
          </p:nvPr>
        </p:nvSpPr>
        <p:spPr>
          <a:xfrm>
            <a:off x="2883142" y="187816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文献综述：介绍数字化毕业设计的研究背景、目的和意义，以及相关文献综述的内容和结论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98" name="正文"/>
          <p:cNvSpPr txBox="1"/>
          <p:nvPr>
            <p:custDataLst>
              <p:tags r:id="rId8"/>
            </p:custDataLst>
          </p:nvPr>
        </p:nvSpPr>
        <p:spPr>
          <a:xfrm>
            <a:off x="2883142" y="297489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方案设计：介绍数字化毕业设计的方案设计，包括设计目标、设计思路、设计方法和设计流程等方面的内容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00" name="正文"/>
          <p:cNvSpPr txBox="1"/>
          <p:nvPr>
            <p:custDataLst>
              <p:tags r:id="rId9"/>
            </p:custDataLst>
          </p:nvPr>
        </p:nvSpPr>
        <p:spPr>
          <a:xfrm>
            <a:off x="2883142" y="407162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文献综述与方案设计的联系：阐述文献综述与方案设计之间的联系，以及如何将文献综述的内容应用于方案设计中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02" name="正文"/>
          <p:cNvSpPr txBox="1"/>
          <p:nvPr>
            <p:custDataLst>
              <p:tags r:id="rId10"/>
            </p:custDataLst>
          </p:nvPr>
        </p:nvSpPr>
        <p:spPr>
          <a:xfrm>
            <a:off x="2883142" y="516835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文献综述与方案设计的意义：分析文献综述与方案设计的意义，包括对于数字化毕业设计的重要性、对于学生个人发展的意义以及对于未来研究的启示等方面的内容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04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54755" y="1943573"/>
            <a:ext cx="2149867" cy="73921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实验设计与数据采集</a:t>
            </a:r>
            <a:endParaRPr altLang="en-US" lang="zh-CN"/>
          </a:p>
        </p:txBody>
      </p:sp>
      <p:sp>
        <p:nvSpPr>
          <p:cNvPr id="10495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实验目的与意义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数据采集方法与步骤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数据处理与分析过程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实验方案设计与实施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数据分析与结果呈现</a:t>
            </a:r>
            <a:endParaRPr altLang="en-US" lang="zh-CN"/>
          </a:p>
        </p:txBody>
      </p:sp>
      <p:sp>
        <p:nvSpPr>
          <p:cNvPr id="1049638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数据收集与整理：对毕业设计过程中产生的数据进行收集和整理，确保数据的准确性和完整性。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数据分析方法：采用适当的数据分析方法，对收集到的数据进行深入分析和挖掘，提取有价值的信息。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结果呈现方式：将分析结果以图表、报告等形式进行呈现，使结果更加直观、易于理解。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结论与建议：根据分析结果，提出针对性的结论和建议，为毕业设计的改进和优化提供参考。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论文撰写与答辩准备</a:t>
            </a:r>
            <a:endParaRPr altLang="en-US" lang="zh-CN"/>
          </a:p>
        </p:txBody>
      </p:sp>
      <p:sp>
        <p:nvSpPr>
          <p:cNvPr id="1049692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答辩PPT制作与准备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论文选题与开题报告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论文撰写与修改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答辩技巧与注意事项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数字化毕业设计的技术应用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数字化技术应用概述</a:t>
            </a:r>
            <a:endParaRPr altLang="en-US" lang="zh-CN"/>
          </a:p>
        </p:txBody>
      </p:sp>
      <p:sp>
        <p:nvSpPr>
          <p:cNvPr id="1049874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数字化技术定义与分类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数字化技术在毕业设计中的应用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数字化技术对毕业设计的影响与优势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未来数字化技术的发展趋势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常用数字化技术及其应用场景</a:t>
            </a:r>
            <a:endParaRPr altLang="en-US" lang="zh-CN"/>
          </a:p>
        </p:txBody>
      </p:sp>
      <p:sp>
        <p:nvSpPr>
          <p:cNvPr id="1049928" name="正文"/>
          <p:cNvSpPr txBox="1"/>
          <p:nvPr>
            <p:custDataLst>
              <p:tags r:id="rId1"/>
            </p:custDataLst>
          </p:nvPr>
        </p:nvSpPr>
        <p:spPr>
          <a:xfrm>
            <a:off x="3388985" y="1562790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3D建模与渲染技术：用于创建三维模型和场景，实现逼真的视觉效果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正文"/>
          <p:cNvSpPr txBox="1"/>
          <p:nvPr>
            <p:custDataLst>
              <p:tags r:id="rId2"/>
            </p:custDataLst>
          </p:nvPr>
        </p:nvSpPr>
        <p:spPr>
          <a:xfrm>
            <a:off x="3388985" y="2369191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虚拟现实技术：提供沉浸式的交互体验，可用于模拟实验和培训等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正文"/>
          <p:cNvSpPr txBox="1"/>
          <p:nvPr>
            <p:custDataLst>
              <p:tags r:id="rId3"/>
            </p:custDataLst>
          </p:nvPr>
        </p:nvSpPr>
        <p:spPr>
          <a:xfrm>
            <a:off x="3388985" y="3175592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增强现实技术：将虚拟信息与现实世界相结合，用于展示、交互和操作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正文"/>
          <p:cNvSpPr txBox="1"/>
          <p:nvPr>
            <p:custDataLst>
              <p:tags r:id="rId4"/>
            </p:custDataLst>
          </p:nvPr>
        </p:nvSpPr>
        <p:spPr>
          <a:xfrm>
            <a:off x="3388985" y="3981993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云计算技术：提供存储、计算和传输等服务，支持多人协作和数据共享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正文"/>
          <p:cNvSpPr txBox="1"/>
          <p:nvPr>
            <p:custDataLst>
              <p:tags r:id="rId5"/>
            </p:custDataLst>
          </p:nvPr>
        </p:nvSpPr>
        <p:spPr>
          <a:xfrm>
            <a:off x="3388985" y="4788394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大数据分析技术：对大量数据进行挖掘和分析，提取有价值的信息和知识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正文"/>
          <p:cNvSpPr txBox="1"/>
          <p:nvPr>
            <p:custDataLst>
              <p:tags r:id="rId6"/>
            </p:custDataLst>
          </p:nvPr>
        </p:nvSpPr>
        <p:spPr>
          <a:xfrm>
            <a:off x="3388985" y="5594795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人工智能技术：用于自动化处理、智能推荐和语音识别等，提高工作效率和质量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数字化技术在毕业设计中的应用案例</a:t>
            </a:r>
            <a:endParaRPr altLang="en-US" lang="zh-CN"/>
          </a:p>
        </p:txBody>
      </p:sp>
      <p:sp>
        <p:nvSpPr>
          <p:cNvPr id="1049986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3D打印技术：用于制作实物模型，提高设计效率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2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虚拟现实技术：创建虚拟场景，实现沉浸式体验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8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人工智能技术：辅助设计决策，提高设计质量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4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云计算技术：实现数据共享，方便团队协作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数字化技术应用的优缺点及改进方向</a:t>
            </a:r>
            <a:endParaRPr altLang="en-US" lang="zh-CN"/>
          </a:p>
        </p:txBody>
      </p:sp>
      <p:sp>
        <p:nvSpPr>
          <p:cNvPr id="1050056" name="任意多边形 19"/>
          <p:cNvSpPr/>
          <p:nvPr>
            <p:custDataLst>
              <p:tags r:id="rId1"/>
            </p:custDataLst>
          </p:nvPr>
        </p:nvSpPr>
        <p:spPr>
          <a:xfrm>
            <a:off x="2850271" y="1692716"/>
            <a:ext cx="6577518" cy="1105673"/>
          </a:xfrm>
          <a:custGeom>
            <a:avLst/>
            <a:gdLst>
              <a:gd name="connsiteX0" fmla="*/ 350 w 10125"/>
              <a:gd name="connsiteY0" fmla="*/ 0 h 1702"/>
              <a:gd name="connsiteX1" fmla="*/ 10125 w 10125"/>
              <a:gd name="connsiteY1" fmla="*/ 0 h 1702"/>
              <a:gd name="connsiteX2" fmla="*/ 10125 w 10125"/>
              <a:gd name="connsiteY2" fmla="*/ 1702 h 1702"/>
              <a:gd name="connsiteX3" fmla="*/ 350 w 10125"/>
              <a:gd name="connsiteY3" fmla="*/ 1702 h 1702"/>
              <a:gd name="connsiteX4" fmla="*/ 0 w 10125"/>
              <a:gd name="connsiteY4" fmla="*/ 843 h 1702"/>
              <a:gd name="connsiteX5" fmla="*/ 350 w 10125"/>
              <a:gd name="connsiteY5" fmla="*/ 0 h 1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25" h="1702">
                <a:moveTo>
                  <a:pt x="350" y="0"/>
                </a:moveTo>
                <a:lnTo>
                  <a:pt x="10125" y="0"/>
                </a:lnTo>
                <a:lnTo>
                  <a:pt x="10125" y="1702"/>
                </a:lnTo>
                <a:lnTo>
                  <a:pt x="350" y="1702"/>
                </a:lnTo>
                <a:lnTo>
                  <a:pt x="0" y="843"/>
                </a:lnTo>
                <a:lnTo>
                  <a:pt x="35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just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8" name="六边形 23"/>
          <p:cNvSpPr/>
          <p:nvPr>
            <p:custDataLst>
              <p:tags r:id="rId2"/>
            </p:custDataLst>
          </p:nvPr>
        </p:nvSpPr>
        <p:spPr>
          <a:xfrm>
            <a:off x="2975650" y="1562790"/>
            <a:ext cx="1498050" cy="1364226"/>
          </a:xfrm>
          <a:prstGeom prst="hexagon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latin typeface="+mn-ea"/>
            </a:endParaRPr>
          </a:p>
        </p:txBody>
      </p:sp>
      <p:sp>
        <p:nvSpPr>
          <p:cNvPr id="1050060" name="TextBox 2"/>
          <p:cNvSpPr txBox="1"/>
          <p:nvPr>
            <p:custDataLst>
              <p:tags r:id="rId3"/>
            </p:custDataLst>
          </p:nvPr>
        </p:nvSpPr>
        <p:spPr>
          <a:xfrm>
            <a:off x="4493839" y="1791460"/>
            <a:ext cx="4434384" cy="910134"/>
          </a:xfrm>
          <a:prstGeom prst="rect"/>
          <a:noFill/>
        </p:spPr>
        <p:txBody>
          <a:bodyPr anchor="ctr" anchorCtr="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微软雅黑" panose="020B0503020204020204" pitchFamily="34" charset="-122"/>
                <a:sym typeface="+mn-lt"/>
              </a:rPr>
              <a:t>优点：提高设计效率，降低成本，增强设计质量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062" name="文本框 8"/>
          <p:cNvSpPr txBox="1"/>
          <p:nvPr>
            <p:custDataLst>
              <p:tags r:id="rId4"/>
            </p:custDataLst>
          </p:nvPr>
        </p:nvSpPr>
        <p:spPr>
          <a:xfrm>
            <a:off x="3277729" y="1883058"/>
            <a:ext cx="893243" cy="724339"/>
          </a:xfrm>
          <a:prstGeom prst="rect"/>
          <a:noFill/>
        </p:spPr>
        <p:txBody>
          <a:bodyPr anchor="ctr" bIns="46800" lIns="90000" rIns="90000" rtlCol="0" tIns="4680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altLang="zh-CN" dirty="0" sz="3600" lang="en-US">
                <a:solidFill>
                  <a:schemeClr val="lt1">
                    <a:lumMod val="100000"/>
                  </a:schemeClr>
                </a:solidFill>
                <a:latin typeface="+mn-ea"/>
                <a:cs typeface="Arial" panose="02080604020202020204" pitchFamily="34" charset="0"/>
              </a:rPr>
              <a:t>01</a:t>
            </a:r>
            <a:endParaRPr altLang="zh-CN" dirty="0" sz="3600" lang="en-US">
              <a:solidFill>
                <a:schemeClr val="lt1">
                  <a:lumMod val="100000"/>
                </a:schemeClr>
              </a:solidFill>
              <a:latin typeface="+mn-ea"/>
              <a:cs typeface="Arial" panose="02080604020202020204" pitchFamily="34" charset="0"/>
            </a:endParaRPr>
          </a:p>
        </p:txBody>
      </p:sp>
      <p:sp>
        <p:nvSpPr>
          <p:cNvPr id="1050064" name="任意多边形 32"/>
          <p:cNvSpPr/>
          <p:nvPr>
            <p:custDataLst>
              <p:tags r:id="rId5"/>
            </p:custDataLst>
          </p:nvPr>
        </p:nvSpPr>
        <p:spPr>
          <a:xfrm flipH="1">
            <a:off x="2821687" y="3390203"/>
            <a:ext cx="6635985" cy="1105673"/>
          </a:xfrm>
          <a:custGeom>
            <a:avLst/>
            <a:gdLst>
              <a:gd name="connsiteX0" fmla="*/ 440 w 10215"/>
              <a:gd name="connsiteY0" fmla="*/ 0 h 1702"/>
              <a:gd name="connsiteX1" fmla="*/ 10215 w 10215"/>
              <a:gd name="connsiteY1" fmla="*/ 0 h 1702"/>
              <a:gd name="connsiteX2" fmla="*/ 10215 w 10215"/>
              <a:gd name="connsiteY2" fmla="*/ 1702 h 1702"/>
              <a:gd name="connsiteX3" fmla="*/ 440 w 10215"/>
              <a:gd name="connsiteY3" fmla="*/ 1702 h 1702"/>
              <a:gd name="connsiteX4" fmla="*/ 0 w 10215"/>
              <a:gd name="connsiteY4" fmla="*/ 847 h 1702"/>
              <a:gd name="connsiteX5" fmla="*/ 440 w 10215"/>
              <a:gd name="connsiteY5" fmla="*/ 0 h 1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15" h="1702">
                <a:moveTo>
                  <a:pt x="440" y="0"/>
                </a:moveTo>
                <a:lnTo>
                  <a:pt x="10215" y="0"/>
                </a:lnTo>
                <a:lnTo>
                  <a:pt x="10215" y="1702"/>
                </a:lnTo>
                <a:lnTo>
                  <a:pt x="440" y="1702"/>
                </a:lnTo>
                <a:lnTo>
                  <a:pt x="0" y="847"/>
                </a:lnTo>
                <a:lnTo>
                  <a:pt x="44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just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6" name="六边形 33"/>
          <p:cNvSpPr/>
          <p:nvPr>
            <p:custDataLst>
              <p:tags r:id="rId6"/>
            </p:custDataLst>
          </p:nvPr>
        </p:nvSpPr>
        <p:spPr>
          <a:xfrm>
            <a:off x="7797215" y="3260277"/>
            <a:ext cx="1498050" cy="1364226"/>
          </a:xfrm>
          <a:prstGeom prst="hexagon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latin typeface="+mn-ea"/>
            </a:endParaRPr>
          </a:p>
        </p:txBody>
      </p:sp>
      <p:sp>
        <p:nvSpPr>
          <p:cNvPr id="1050068" name="文本框 8"/>
          <p:cNvSpPr txBox="1"/>
          <p:nvPr>
            <p:custDataLst>
              <p:tags r:id="rId7"/>
            </p:custDataLst>
          </p:nvPr>
        </p:nvSpPr>
        <p:spPr>
          <a:xfrm>
            <a:off x="8099293" y="3580545"/>
            <a:ext cx="893243" cy="724339"/>
          </a:xfrm>
          <a:prstGeom prst="rect"/>
          <a:noFill/>
        </p:spPr>
        <p:txBody>
          <a:bodyPr anchor="ctr" bIns="46800" lIns="90000" rIns="90000" rtlCol="0" tIns="4680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altLang="zh-CN" dirty="0" sz="3600" lang="en-US">
                <a:solidFill>
                  <a:schemeClr val="lt1">
                    <a:lumMod val="100000"/>
                  </a:schemeClr>
                </a:solidFill>
                <a:latin typeface="+mn-ea"/>
                <a:cs typeface="Arial" panose="02080604020202020204" pitchFamily="34" charset="0"/>
              </a:rPr>
              <a:t>02</a:t>
            </a:r>
            <a:endParaRPr altLang="zh-CN" dirty="0" sz="3600" lang="en-US">
              <a:solidFill>
                <a:schemeClr val="lt1">
                  <a:lumMod val="100000"/>
                </a:schemeClr>
              </a:solidFill>
              <a:latin typeface="+mn-ea"/>
              <a:cs typeface="Arial" panose="02080604020202020204" pitchFamily="34" charset="0"/>
            </a:endParaRPr>
          </a:p>
        </p:txBody>
      </p:sp>
      <p:sp>
        <p:nvSpPr>
          <p:cNvPr id="1050070" name="TextBox 2"/>
          <p:cNvSpPr txBox="1"/>
          <p:nvPr>
            <p:custDataLst>
              <p:tags r:id="rId8"/>
            </p:custDataLst>
          </p:nvPr>
        </p:nvSpPr>
        <p:spPr>
          <a:xfrm>
            <a:off x="3005533" y="3494794"/>
            <a:ext cx="4434384" cy="910134"/>
          </a:xfrm>
          <a:prstGeom prst="rect"/>
          <a:noFill/>
        </p:spPr>
        <p:txBody>
          <a:bodyPr anchor="ctr" anchorCtr="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微软雅黑" panose="020B0503020204020204" pitchFamily="34" charset="-122"/>
                <a:sym typeface="+mn-lt"/>
              </a:rPr>
              <a:t>缺点：技术门槛高，需要专业人才，存在数据安全风险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072" name="任意多边形 39"/>
          <p:cNvSpPr/>
          <p:nvPr>
            <p:custDataLst>
              <p:tags r:id="rId9"/>
            </p:custDataLst>
          </p:nvPr>
        </p:nvSpPr>
        <p:spPr>
          <a:xfrm>
            <a:off x="2852220" y="5087690"/>
            <a:ext cx="6575569" cy="1105673"/>
          </a:xfrm>
          <a:custGeom>
            <a:avLst/>
            <a:gdLst>
              <a:gd name="connsiteX0" fmla="*/ 347 w 10122"/>
              <a:gd name="connsiteY0" fmla="*/ 0 h 1702"/>
              <a:gd name="connsiteX1" fmla="*/ 10122 w 10122"/>
              <a:gd name="connsiteY1" fmla="*/ 0 h 1702"/>
              <a:gd name="connsiteX2" fmla="*/ 10122 w 10122"/>
              <a:gd name="connsiteY2" fmla="*/ 1702 h 1702"/>
              <a:gd name="connsiteX3" fmla="*/ 347 w 10122"/>
              <a:gd name="connsiteY3" fmla="*/ 1702 h 1702"/>
              <a:gd name="connsiteX4" fmla="*/ 0 w 10122"/>
              <a:gd name="connsiteY4" fmla="*/ 854 h 1702"/>
              <a:gd name="connsiteX5" fmla="*/ 347 w 10122"/>
              <a:gd name="connsiteY5" fmla="*/ 0 h 1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22" h="1702">
                <a:moveTo>
                  <a:pt x="347" y="0"/>
                </a:moveTo>
                <a:lnTo>
                  <a:pt x="10122" y="0"/>
                </a:lnTo>
                <a:lnTo>
                  <a:pt x="10122" y="1702"/>
                </a:lnTo>
                <a:lnTo>
                  <a:pt x="347" y="1702"/>
                </a:lnTo>
                <a:lnTo>
                  <a:pt x="0" y="854"/>
                </a:lnTo>
                <a:lnTo>
                  <a:pt x="347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just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4" name="六边形 40"/>
          <p:cNvSpPr/>
          <p:nvPr>
            <p:custDataLst>
              <p:tags r:id="rId10"/>
            </p:custDataLst>
          </p:nvPr>
        </p:nvSpPr>
        <p:spPr>
          <a:xfrm>
            <a:off x="2975650" y="4957764"/>
            <a:ext cx="1498050" cy="1364226"/>
          </a:xfrm>
          <a:prstGeom prst="hexagon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latin typeface="+mn-ea"/>
            </a:endParaRPr>
          </a:p>
        </p:txBody>
      </p:sp>
      <p:sp>
        <p:nvSpPr>
          <p:cNvPr id="1050076" name="TextBox 2"/>
          <p:cNvSpPr txBox="1"/>
          <p:nvPr>
            <p:custDataLst>
              <p:tags r:id="rId11"/>
            </p:custDataLst>
          </p:nvPr>
        </p:nvSpPr>
        <p:spPr>
          <a:xfrm>
            <a:off x="4493839" y="5186434"/>
            <a:ext cx="4434384" cy="910134"/>
          </a:xfrm>
          <a:prstGeom prst="rect"/>
          <a:noFill/>
        </p:spPr>
        <p:txBody>
          <a:bodyPr anchor="ctr" anchorCtr="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微软雅黑" panose="020B0503020204020204" pitchFamily="34" charset="-122"/>
                <a:sym typeface="+mn-lt"/>
              </a:rPr>
              <a:t>改进方向：加强技术培训，提高设计人员的技能水平；加强数据安全保护，确保数据安全；推动技术进步，提高数字化设计的效率和精度。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078" name="文本框 8"/>
          <p:cNvSpPr txBox="1"/>
          <p:nvPr>
            <p:custDataLst>
              <p:tags r:id="rId12"/>
            </p:custDataLst>
          </p:nvPr>
        </p:nvSpPr>
        <p:spPr>
          <a:xfrm>
            <a:off x="3277729" y="5278032"/>
            <a:ext cx="893243" cy="724339"/>
          </a:xfrm>
          <a:prstGeom prst="rect"/>
          <a:noFill/>
        </p:spPr>
        <p:txBody>
          <a:bodyPr anchor="ctr" bIns="46800" lIns="90000" rIns="90000" rtlCol="0" tIns="4680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altLang="zh-CN" dirty="0" sz="3600" lang="en-US">
                <a:solidFill>
                  <a:schemeClr val="lt1">
                    <a:lumMod val="100000"/>
                  </a:schemeClr>
                </a:solidFill>
                <a:latin typeface="+mn-ea"/>
                <a:cs typeface="Arial" panose="02080604020202020204" pitchFamily="34" charset="0"/>
              </a:rPr>
              <a:t>03</a:t>
            </a:r>
            <a:endParaRPr altLang="zh-CN" dirty="0" sz="3600" lang="en-US">
              <a:solidFill>
                <a:schemeClr val="lt1">
                  <a:lumMod val="100000"/>
                </a:schemeClr>
              </a:solidFill>
              <a:latin typeface="+mn-ea"/>
              <a:cs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12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数字化毕业设计的创新与探索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创新点及特色介绍</a:t>
            </a:r>
            <a:endParaRPr altLang="en-US" lang="zh-CN"/>
          </a:p>
        </p:txBody>
      </p:sp>
      <p:sp>
        <p:nvSpPr>
          <p:cNvPr id="1050230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创新点：采用数字化技术进行毕业设计，提高设计效率和质量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36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8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特色介绍：结合实际需求，将传统毕业设计与数字化技术相结合，形成具有特色的数字化毕业设计模式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42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6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具体实施方案：通过数字化技术，实现毕业设计的自动化、智能化和可视化，提高设计效率和质量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48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2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实践效果：通过实际应用，验证数字化毕业设计的可行性和有效性，为未来毕业设计提供参考和借鉴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与传统毕业设计的区别与联系</a:t>
            </a:r>
            <a:endParaRPr altLang="en-US" lang="zh-CN"/>
          </a:p>
        </p:txBody>
      </p:sp>
      <p:sp>
        <p:nvSpPr>
          <p:cNvPr id="1050300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2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4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6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8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传统毕业设计的问题：缺乏实践性和创新性，过于注重理论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0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数字化毕业设计的特点：强调创新、实践与技术应用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2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数字化毕业设计的优势：提高设计效率，降低成本，增强实践性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4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数字化毕业设计与传统毕业设计的融合：相互借鉴，共同发展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未来发展趋势预测及展望</a:t>
            </a:r>
            <a:endParaRPr altLang="en-US" lang="zh-CN"/>
          </a:p>
        </p:txBody>
      </p:sp>
      <p:sp>
        <p:nvSpPr>
          <p:cNvPr id="10503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数字化毕业设计与实践的未来发展趋势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创新与探索在数字化毕业设计与实践中的重要性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未来数字化毕业设计与实践的发展方向和趋势预测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展望未来数字化毕业设计与实践的发展前景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对其他专业的借鉴与启示</a:t>
            </a:r>
            <a:endParaRPr altLang="en-US" lang="zh-CN"/>
          </a:p>
        </p:txBody>
      </p:sp>
      <p:sp>
        <p:nvSpPr>
          <p:cNvPr id="1050432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34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36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38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0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42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4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6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48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0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52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54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6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8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60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2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4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6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8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数字化毕业设计在各专业中的通用性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对未来数字化毕业设计的展望与思考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2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创新思维在其他专业领域的应用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跨专业合作与交流的促进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52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数字化毕业设计的挑战与对策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面临的挑战及问题分析</a:t>
            </a:r>
            <a:endParaRPr altLang="en-US" lang="zh-CN"/>
          </a:p>
        </p:txBody>
      </p:sp>
      <p:sp>
        <p:nvSpPr>
          <p:cNvPr id="1050626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28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630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技术难题：数字化毕业设计需要掌握一定的计算机技术和设计软件，对于一些学生来说是一个挑战。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2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34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36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时间压力：毕业设计的时间通常比较紧张，需要在有限的时间内完成高质量的设计作品。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8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40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42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团队协作：数字化毕业设计往往需要多个学生协作完成，如何协调团队成员之间的合作是一个问题。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4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46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48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版权问题：在数字化毕业设计中，版权问题也是一个需要考虑的问题，需要确保设计的原创性和合法性。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解决方案及实施策略探讨</a:t>
            </a:r>
            <a:endParaRPr altLang="en-US" lang="zh-CN"/>
          </a:p>
        </p:txBody>
      </p:sp>
      <p:sp>
        <p:nvSpPr>
          <p:cNvPr id="1050696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8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0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2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资源保障：提供必要的硬件和软件支持，确保数字化毕业设计的顺利进行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4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6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8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0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解决方案：建立数字化毕业设计平台，提供在线指导、评审等功能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2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4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6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8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实施策略：制定详细的实施计划，明确责任分工和时间节点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0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2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4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6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持续改进：不断优化数字化毕业设计平台，提高用户体验和满意度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经验教训总结及改进建议提出</a:t>
            </a:r>
            <a:endParaRPr altLang="en-US" lang="zh-CN"/>
          </a:p>
        </p:txBody>
      </p:sp>
      <p:sp>
        <p:nvSpPr>
          <p:cNvPr id="10507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8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80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86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88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经验教训：总结数字化毕业设计过程中的挑战和困难，分享个人或团队的经验教训。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实践应用：分享在数字化毕业设计过程中应用到的技术和工具，以及如何通过实践应用来提高设计效率和质量。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8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0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6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8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未来展望：展望数字化毕业设计的未来发展趋势，提出个人或团队对未来发展的看法和建议。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改进建议：提出针对数字化毕业设计过程的改进建议，包括流程优化、技术支持、团队协作等方面的建议。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对未来发展的思考与展望</a:t>
            </a:r>
            <a:endParaRPr altLang="en-US" lang="zh-CN"/>
          </a:p>
        </p:txBody>
      </p:sp>
      <p:sp>
        <p:nvSpPr>
          <p:cNvPr id="1050860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62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864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66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68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70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872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74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76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未来数字化毕业设计与实践的创新方向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78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展望未来数字化毕业设计与实践的机遇与挑战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80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数字化毕业设计与实践的未来发展趋势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82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挑战与对策在未来的应用场景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2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93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本次研究的总结回顾</a:t>
            </a:r>
            <a:endParaRPr altLang="en-US" lang="zh-CN"/>
          </a:p>
        </p:txBody>
      </p:sp>
      <p:sp>
        <p:nvSpPr>
          <p:cNvPr id="1051034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6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8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40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数字化毕业设计与实践的挑战与解决方案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2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44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46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48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数字化毕业设计与实践的背景与意义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0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52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54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56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数字化毕业设计与实践的研究过程与成果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8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60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62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64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数字化毕业设计与实践的未来展望与建议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对未来研究的展望建议提出</a:t>
            </a:r>
            <a:endParaRPr altLang="en-US" lang="zh-CN"/>
          </a:p>
        </p:txBody>
      </p:sp>
      <p:sp>
        <p:nvSpPr>
          <p:cNvPr id="1051112" name="弧形 58"/>
          <p:cNvSpPr/>
          <p:nvPr>
            <p:custDataLst>
              <p:tags r:id="rId1"/>
            </p:custDataLst>
          </p:nvPr>
        </p:nvSpPr>
        <p:spPr>
          <a:xfrm>
            <a:off x="8154077" y="220745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14" name="弧形 57"/>
          <p:cNvSpPr/>
          <p:nvPr>
            <p:custDataLst>
              <p:tags r:id="rId2"/>
            </p:custDataLst>
          </p:nvPr>
        </p:nvSpPr>
        <p:spPr>
          <a:xfrm>
            <a:off x="654755" y="220745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16" name="椭圆 22"/>
          <p:cNvSpPr/>
          <p:nvPr>
            <p:custDataLst>
              <p:tags r:id="rId3"/>
            </p:custDataLst>
          </p:nvPr>
        </p:nvSpPr>
        <p:spPr>
          <a:xfrm>
            <a:off x="8495254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18" name="椭圆 23"/>
          <p:cNvSpPr/>
          <p:nvPr>
            <p:custDataLst>
              <p:tags r:id="rId4"/>
            </p:custDataLst>
          </p:nvPr>
        </p:nvSpPr>
        <p:spPr>
          <a:xfrm>
            <a:off x="8881421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20" name="正文"/>
          <p:cNvSpPr txBox="1"/>
          <p:nvPr>
            <p:custDataLst>
              <p:tags r:id="rId5"/>
            </p:custDataLst>
          </p:nvPr>
        </p:nvSpPr>
        <p:spPr>
          <a:xfrm>
            <a:off x="8947969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探讨数字化技术对未来毕业设计的影响和趋势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122" name="椭圆 24"/>
          <p:cNvSpPr/>
          <p:nvPr>
            <p:custDataLst>
              <p:tags r:id="rId6"/>
            </p:custDataLst>
          </p:nvPr>
        </p:nvSpPr>
        <p:spPr>
          <a:xfrm>
            <a:off x="606296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24" name="椭圆 25"/>
          <p:cNvSpPr/>
          <p:nvPr>
            <p:custDataLst>
              <p:tags r:id="rId7"/>
            </p:custDataLst>
          </p:nvPr>
        </p:nvSpPr>
        <p:spPr>
          <a:xfrm>
            <a:off x="644819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26" name="正文"/>
          <p:cNvSpPr txBox="1"/>
          <p:nvPr>
            <p:custDataLst>
              <p:tags r:id="rId8"/>
            </p:custDataLst>
          </p:nvPr>
        </p:nvSpPr>
        <p:spPr>
          <a:xfrm>
            <a:off x="651568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提出数字化技术在毕业设计中应用的改进建议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28" name="椭圆 7"/>
          <p:cNvSpPr/>
          <p:nvPr>
            <p:custDataLst>
              <p:tags r:id="rId9"/>
            </p:custDataLst>
          </p:nvPr>
        </p:nvSpPr>
        <p:spPr>
          <a:xfrm>
            <a:off x="3630677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30" name="椭圆 9"/>
          <p:cNvSpPr/>
          <p:nvPr>
            <p:custDataLst>
              <p:tags r:id="rId10"/>
            </p:custDataLst>
          </p:nvPr>
        </p:nvSpPr>
        <p:spPr>
          <a:xfrm>
            <a:off x="4015906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32" name="正文"/>
          <p:cNvSpPr txBox="1"/>
          <p:nvPr>
            <p:custDataLst>
              <p:tags r:id="rId11"/>
            </p:custDataLst>
          </p:nvPr>
        </p:nvSpPr>
        <p:spPr>
          <a:xfrm>
            <a:off x="4083392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探索数字化技术对毕业设计的影响和作用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134" name="椭圆 5"/>
          <p:cNvSpPr/>
          <p:nvPr>
            <p:custDataLst>
              <p:tags r:id="rId12"/>
            </p:custDataLst>
          </p:nvPr>
        </p:nvSpPr>
        <p:spPr>
          <a:xfrm>
            <a:off x="92188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36" name="椭圆 4"/>
          <p:cNvSpPr/>
          <p:nvPr>
            <p:custDataLst>
              <p:tags r:id="rId13"/>
            </p:custDataLst>
          </p:nvPr>
        </p:nvSpPr>
        <p:spPr>
          <a:xfrm>
            <a:off x="130711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38" name="正文"/>
          <p:cNvSpPr txBox="1"/>
          <p:nvPr>
            <p:custDataLst>
              <p:tags r:id="rId14"/>
            </p:custDataLst>
          </p:nvPr>
        </p:nvSpPr>
        <p:spPr>
          <a:xfrm>
            <a:off x="137460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深入研究数字化技术在毕业设计中的应用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8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118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92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58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3_2*l_h_i*1_1_2"/>
  <p:tag name="KSO_WM_TEMPLATE_CATEGORY" val="diagram"/>
  <p:tag name="KSO_WM_TEMPLATE_INDEX" val="20231303"/>
  <p:tag name="KSO_WM_UNIT_LAYERLEVEL" val="1_1_1"/>
  <p:tag name="KSO_WM_TAG_VERSION" val="3.0"/>
  <p:tag name="KSO_WM_BEAUTIFY_FLAG" val="#wm#"/>
  <p:tag name="KSO_WM_UNIT_FILL_FORE_SCHEMECOLOR_INDEX_BRIGHTNESS" val="-0.15"/>
  <p:tag name="KSO_WM_UNIT_FILL_TYPE" val="1"/>
  <p:tag name="KSO_WM_UNIT_TEXT_FILL_FORE_SCHEMECOLOR_INDEX_BRIGHTNESS" val="0"/>
  <p:tag name="KSO_WM_UNIT_TEXT_FILL_TYPE" val="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71.22503937007866,&quot;width&quot;:854.25}"/>
  <p:tag name="KSO_WM_DIAGRAM_COLOR_MATCH_VALUE" val="{&quot;shape&quot;:{&quot;fill&quot;:{&quot;solid&quot;:{&quot;brightness&quot;:-0.05000000074505806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3_2*l_h_i*1_1_3"/>
  <p:tag name="KSO_WM_TEMPLATE_CATEGORY" val="diagram"/>
  <p:tag name="KSO_WM_TEMPLATE_INDEX" val="20231303"/>
  <p:tag name="KSO_WM_UNIT_LAYERLEVEL" val="1_1_1"/>
  <p:tag name="KSO_WM_TAG_VERSION" val="3.0"/>
  <p:tag name="KSO_WM_BEAUTIFY_FLAG" val="#wm#"/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271.22503937007866,&quot;width&quot;:854.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3_2*l_h_f*1_1_1"/>
  <p:tag name="KSO_WM_TEMPLATE_CATEGORY" val="diagram"/>
  <p:tag name="KSO_WM_TEMPLATE_INDEX" val="20231303"/>
  <p:tag name="KSO_WM_UNIT_LAYERLEVEL" val="1_1_1"/>
  <p:tag name="KSO_WM_TAG_VERSION" val="3.0"/>
  <p:tag name="KSO_WM_BEAUTIFY_FLAG" val="#wm#"/>
  <p:tag name="KSO_WM_UNIT_TEXT_FILL_FORE_SCHEMECOLOR_INDEX_BRIGHTNESS" val="0.25"/>
  <p:tag name="KSO_WM_UNIT_TEXT_FILL_TYPE" val="1"/>
  <p:tag name="KSO_WM_DIAGRAM_VERSION" val="3"/>
  <p:tag name="KSO_WM_DIAGRAM_COLOR_TEXT_CAN_REMOVE" val="n"/>
  <p:tag name="KSO_WM_UNIT_PRESET_TEXT" val="单击此处输入你的智能图形项正文，文字是您思想的提炼，请尽量言简意赅阐述观点；"/>
  <p:tag name="KSO_WM_DIAGRAM_MAX_ITEMCNT" val="6"/>
  <p:tag name="KSO_WM_DIAGRAM_MIN_ITEMCNT" val="2"/>
  <p:tag name="KSO_WM_DIAGRAM_VIRTUALLY_FRAME" val="{&quot;height&quot;:271.22503937007866,&quot;width&quot;:854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03_2*l_h_i*1_1_1"/>
  <p:tag name="KSO_WM_TEMPLATE_CATEGORY" val="diagram"/>
  <p:tag name="KSO_WM_TEMPLATE_INDEX" val="20231303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71.22503937007866,&quot;width&quot;:854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3_2*l_h_i*1_2_2"/>
  <p:tag name="KSO_WM_TEMPLATE_CATEGORY" val="diagram"/>
  <p:tag name="KSO_WM_TEMPLATE_INDEX" val="20231303"/>
  <p:tag name="KSO_WM_UNIT_LAYERLEVEL" val="1_1_1"/>
  <p:tag name="KSO_WM_TAG_VERSION" val="3.0"/>
  <p:tag name="KSO_WM_BEAUTIFY_FLAG" val="#wm#"/>
  <p:tag name="KSO_WM_UNIT_FILL_FORE_SCHEMECOLOR_INDEX_BRIGHTNESS" val="-0.15"/>
  <p:tag name="KSO_WM_UNIT_FILL_TYPE" val="1"/>
  <p:tag name="KSO_WM_UNIT_TEXT_FILL_FORE_SCHEMECOLOR_INDEX_BRIGHTNESS" val="0"/>
  <p:tag name="KSO_WM_UNIT_TEXT_FILL_TYPE" val="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71.22503937007866,&quot;width&quot;:854.25}"/>
  <p:tag name="KSO_WM_DIAGRAM_COLOR_MATCH_VALUE" val="{&quot;shape&quot;:{&quot;fill&quot;:{&quot;solid&quot;:{&quot;brightness&quot;:-0.05000000074505806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3_2*l_h_i*1_2_3"/>
  <p:tag name="KSO_WM_TEMPLATE_CATEGORY" val="diagram"/>
  <p:tag name="KSO_WM_TEMPLATE_INDEX" val="20231303"/>
  <p:tag name="KSO_WM_UNIT_LAYERLEVEL" val="1_1_1"/>
  <p:tag name="KSO_WM_TAG_VERSION" val="3.0"/>
  <p:tag name="KSO_WM_BEAUTIFY_FLAG" val="#wm#"/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271.22503937007866,&quot;width&quot;:854.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03_2*l_h_i*1_2_1"/>
  <p:tag name="KSO_WM_TEMPLATE_CATEGORY" val="diagram"/>
  <p:tag name="KSO_WM_TEMPLATE_INDEX" val="20231303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71.22503937007866,&quot;width&quot;:854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3_2*l_h_f*1_2_1"/>
  <p:tag name="KSO_WM_TEMPLATE_CATEGORY" val="diagram"/>
  <p:tag name="KSO_WM_TEMPLATE_INDEX" val="20231303"/>
  <p:tag name="KSO_WM_UNIT_LAYERLEVEL" val="1_1_1"/>
  <p:tag name="KSO_WM_TAG_VERSION" val="3.0"/>
  <p:tag name="KSO_WM_BEAUTIFY_FLAG" val="#wm#"/>
  <p:tag name="KSO_WM_UNIT_TEXT_FILL_FORE_SCHEMECOLOR_INDEX_BRIGHTNESS" val="0.25"/>
  <p:tag name="KSO_WM_UNIT_TEXT_FILL_TYPE" val="1"/>
  <p:tag name="KSO_WM_DIAGRAM_VERSION" val="3"/>
  <p:tag name="KSO_WM_DIAGRAM_COLOR_TEXT_CAN_REMOVE" val="n"/>
  <p:tag name="KSO_WM_UNIT_VALUE" val="46"/>
  <p:tag name="KSO_WM_UNIT_PRESET_TEXT" val="单击此处输入你的智能图形项正文，文字是您思想的提炼，请尽量言简意赅阐述观点；"/>
  <p:tag name="KSO_WM_DIAGRAM_MAX_ITEMCNT" val="6"/>
  <p:tag name="KSO_WM_DIAGRAM_MIN_ITEMCNT" val="2"/>
  <p:tag name="KSO_WM_DIAGRAM_VIRTUALLY_FRAME" val="{&quot;height&quot;:271.22503937007866,&quot;width&quot;:854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3_2*l_h_i*1_3_2"/>
  <p:tag name="KSO_WM_TEMPLATE_CATEGORY" val="diagram"/>
  <p:tag name="KSO_WM_TEMPLATE_INDEX" val="20231303"/>
  <p:tag name="KSO_WM_UNIT_LAYERLEVEL" val="1_1_1"/>
  <p:tag name="KSO_WM_TAG_VERSION" val="3.0"/>
  <p:tag name="KSO_WM_BEAUTIFY_FLAG" val="#wm#"/>
  <p:tag name="KSO_WM_UNIT_FILL_FORE_SCHEMECOLOR_INDEX_BRIGHTNESS" val="-0.15"/>
  <p:tag name="KSO_WM_UNIT_FILL_TYPE" val="1"/>
  <p:tag name="KSO_WM_UNIT_TEXT_FILL_FORE_SCHEMECOLOR_INDEX_BRIGHTNESS" val="0"/>
  <p:tag name="KSO_WM_UNIT_TEXT_FILL_TYPE" val="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71.22503937007866,&quot;width&quot;:854.25}"/>
  <p:tag name="KSO_WM_DIAGRAM_COLOR_MATCH_VALUE" val="{&quot;shape&quot;:{&quot;fill&quot;:{&quot;solid&quot;:{&quot;brightness&quot;:-0.05000000074505806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3_2*l_h_i*1_3_3"/>
  <p:tag name="KSO_WM_TEMPLATE_CATEGORY" val="diagram"/>
  <p:tag name="KSO_WM_TEMPLATE_INDEX" val="20231303"/>
  <p:tag name="KSO_WM_UNIT_LAYERLEVEL" val="1_1_1"/>
  <p:tag name="KSO_WM_TAG_VERSION" val="3.0"/>
  <p:tag name="KSO_WM_BEAUTIFY_FLAG" val="#wm#"/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271.22503937007866,&quot;width&quot;:854.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3_2*l_h_f*1_3_1"/>
  <p:tag name="KSO_WM_TEMPLATE_CATEGORY" val="diagram"/>
  <p:tag name="KSO_WM_TEMPLATE_INDEX" val="20231303"/>
  <p:tag name="KSO_WM_UNIT_LAYERLEVEL" val="1_1_1"/>
  <p:tag name="KSO_WM_TAG_VERSION" val="3.0"/>
  <p:tag name="KSO_WM_BEAUTIFY_FLAG" val="#wm#"/>
  <p:tag name="KSO_WM_UNIT_TEXT_FILL_FORE_SCHEMECOLOR_INDEX_BRIGHTNESS" val="0.25"/>
  <p:tag name="KSO_WM_UNIT_TEXT_FILL_TYPE" val="1"/>
  <p:tag name="KSO_WM_DIAGRAM_VERSION" val="3"/>
  <p:tag name="KSO_WM_DIAGRAM_COLOR_TEXT_CAN_REMOVE" val="n"/>
  <p:tag name="KSO_WM_UNIT_PRESET_TEXT" val="单击此处输入你的智能图形项正文，文字是您思想的提炼，请尽量言简意赅阐述观点；"/>
  <p:tag name="KSO_WM_DIAGRAM_MAX_ITEMCNT" val="6"/>
  <p:tag name="KSO_WM_DIAGRAM_MIN_ITEMCNT" val="2"/>
  <p:tag name="KSO_WM_DIAGRAM_VIRTUALLY_FRAME" val="{&quot;height&quot;:271.22503937007866,&quot;width&quot;:854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303_2*l_h_i*1_3_1"/>
  <p:tag name="KSO_WM_TEMPLATE_CATEGORY" val="diagram"/>
  <p:tag name="KSO_WM_TEMPLATE_INDEX" val="20231303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71.22503937007866,&quot;width&quot;:854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95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59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4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422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5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55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2023-12-15T11:37:57Z</dcterms:created>
  <dcterms:modified xsi:type="dcterms:W3CDTF">2023-12-15T11:37:57Z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4e4c0c1a5de34f5d9edfd7c4a75ee8d4_21</vt:lpwstr>
  </property>
</Properties>
</file>