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1641" r:id="rId1"/>
    <p:sldMasterId id="2147511678" r:id="rId2"/>
  </p:sldMasterIdLst>
  <p:notesMasterIdLst>
    <p:notesMasterId r:id="rId3"/>
  </p:notesMasterIdLst>
  <p:sldIdLst>
    <p:sldId id="12425" r:id="rId4"/>
    <p:sldId id="12428" r:id="rId5"/>
    <p:sldId id="12431" r:id="rId6"/>
    <p:sldId id="12434" r:id="rId7"/>
    <p:sldId id="12437" r:id="rId8"/>
    <p:sldId id="12440" r:id="rId9"/>
    <p:sldId id="12443" r:id="rId10"/>
    <p:sldId id="12446" r:id="rId11"/>
    <p:sldId id="12449" r:id="rId12"/>
    <p:sldId id="12452" r:id="rId13"/>
    <p:sldId id="12455" r:id="rId14"/>
    <p:sldId id="12458" r:id="rId15"/>
    <p:sldId id="12461" r:id="rId16"/>
    <p:sldId id="12464" r:id="rId17"/>
    <p:sldId id="12467" r:id="rId18"/>
    <p:sldId id="12470" r:id="rId19"/>
    <p:sldId id="12473" r:id="rId20"/>
    <p:sldId id="12476" r:id="rId21"/>
    <p:sldId id="12479" r:id="rId22"/>
    <p:sldId id="12482" r:id="rId23"/>
    <p:sldId id="12485" r:id="rId24"/>
    <p:sldId id="12488" r:id="rId25"/>
    <p:sldId id="12491" r:id="rId26"/>
    <p:sldId id="12494" r:id="rId27"/>
    <p:sldId id="12497" r:id="rId28"/>
    <p:sldId id="12500" r:id="rId29"/>
    <p:sldId id="12503" r:id="rId30"/>
    <p:sldId id="12506"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1642" r:id="rId1"/>
    <p:sldLayoutId id="2147511643" r:id="rId2"/>
    <p:sldLayoutId id="2147511644" r:id="rId3"/>
    <p:sldLayoutId id="2147511645" r:id="rId4"/>
    <p:sldLayoutId id="2147511646" r:id="rId5"/>
    <p:sldLayoutId id="2147511647" r:id="rId6"/>
    <p:sldLayoutId id="2147511648" r:id="rId7"/>
    <p:sldLayoutId id="2147511649" r:id="rId8"/>
    <p:sldLayoutId id="2147511650" r:id="rId9"/>
    <p:sldLayoutId id="2147511651" r:id="rId10"/>
    <p:sldLayoutId id="214751165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11679" r:id="rId1"/>
    <p:sldLayoutId id="2147511680" r:id="rId2"/>
    <p:sldLayoutId id="2147511681" r:id="rId3"/>
    <p:sldLayoutId id="2147511682" r:id="rId4"/>
    <p:sldLayoutId id="2147511683" r:id="rId5"/>
    <p:sldLayoutId id="2147511684" r:id="rId6"/>
    <p:sldLayoutId id="2147511685" r:id="rId7"/>
    <p:sldLayoutId id="2147511686" r:id="rId8"/>
    <p:sldLayoutId id="2147511687" r:id="rId9"/>
    <p:sldLayoutId id="2147511688" r:id="rId10"/>
    <p:sldLayoutId id="2147511689"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tags" Target="../tags/tag109.xml"/><Relationship Id="rId5" Type="http://schemas.openxmlformats.org/officeDocument/2006/relationships/tags" Target="../tags/tag110.xml"/><Relationship Id="rId6" Type="http://schemas.openxmlformats.org/officeDocument/2006/relationships/tags" Target="../tags/tag111.xml"/><Relationship Id="rId7" Type="http://schemas.openxmlformats.org/officeDocument/2006/relationships/tags" Target="../tags/tag112.xml"/><Relationship Id="rId8" Type="http://schemas.openxmlformats.org/officeDocument/2006/relationships/tags" Target="../tags/tag113.xml"/><Relationship Id="rId9" Type="http://schemas.openxmlformats.org/officeDocument/2006/relationships/tags" Target="../tags/tag114.xml"/><Relationship Id="rId10" Type="http://schemas.openxmlformats.org/officeDocument/2006/relationships/tags" Target="../tags/tag115.xml"/><Relationship Id="rId11" Type="http://schemas.openxmlformats.org/officeDocument/2006/relationships/tags" Target="../tags/tag116.xml"/><Relationship Id="rId12" Type="http://schemas.openxmlformats.org/officeDocument/2006/relationships/tags" Target="../tags/tag11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8.xml"/><Relationship Id="rId2" Type="http://schemas.openxmlformats.org/officeDocument/2006/relationships/tags" Target="../tags/tag119.xml"/><Relationship Id="rId3" Type="http://schemas.openxmlformats.org/officeDocument/2006/relationships/tags" Target="../tags/tag120.xml"/><Relationship Id="rId4" Type="http://schemas.openxmlformats.org/officeDocument/2006/relationships/tags" Target="../tags/tag121.xml"/><Relationship Id="rId5" Type="http://schemas.openxmlformats.org/officeDocument/2006/relationships/tags" Target="../tags/tag122.xml"/><Relationship Id="rId6" Type="http://schemas.openxmlformats.org/officeDocument/2006/relationships/tags" Target="../tags/tag123.xml"/><Relationship Id="rId7" Type="http://schemas.openxmlformats.org/officeDocument/2006/relationships/tags" Target="../tags/tag124.xml"/><Relationship Id="rId8" Type="http://schemas.openxmlformats.org/officeDocument/2006/relationships/tags" Target="../tags/tag125.xml"/><Relationship Id="rId9" Type="http://schemas.openxmlformats.org/officeDocument/2006/relationships/tags" Target="../tags/tag126.xml"/><Relationship Id="rId10" Type="http://schemas.openxmlformats.org/officeDocument/2006/relationships/tags" Target="../tags/tag127.xml"/><Relationship Id="rId11" Type="http://schemas.openxmlformats.org/officeDocument/2006/relationships/tags" Target="../tags/tag128.xml"/><Relationship Id="rId12" Type="http://schemas.openxmlformats.org/officeDocument/2006/relationships/tags" Target="../tags/tag129.xml"/><Relationship Id="rId13" Type="http://schemas.openxmlformats.org/officeDocument/2006/relationships/tags" Target="../tags/tag130.xml"/><Relationship Id="rId14" Type="http://schemas.openxmlformats.org/officeDocument/2006/relationships/tags" Target="../tags/tag131.xml"/><Relationship Id="rId15" Type="http://schemas.openxmlformats.org/officeDocument/2006/relationships/tags" Target="../tags/tag132.xml"/><Relationship Id="rId16" Type="http://schemas.openxmlformats.org/officeDocument/2006/relationships/tags" Target="../tags/tag133.xml"/><Relationship Id="rId17" Type="http://schemas.openxmlformats.org/officeDocument/2006/relationships/tags" Target="../tags/tag134.xml"/><Relationship Id="rId18" Type="http://schemas.openxmlformats.org/officeDocument/2006/relationships/tags" Target="../tags/tag135.xml"/><Relationship Id="rId19" Type="http://schemas.openxmlformats.org/officeDocument/2006/relationships/tags" Target="../tags/tag136.xml"/><Relationship Id="rId20" Type="http://schemas.openxmlformats.org/officeDocument/2006/relationships/tags" Target="../tags/tag137.xml"/><Relationship Id="rId21" Type="http://schemas.openxmlformats.org/officeDocument/2006/relationships/tags" Target="../tags/tag138.xml"/><Relationship Id="rId22" Type="http://schemas.openxmlformats.org/officeDocument/2006/relationships/tags" Target="../tags/tag139.xml"/><Relationship Id="rId23" Type="http://schemas.openxmlformats.org/officeDocument/2006/relationships/tags" Target="../tags/tag140.xml"/><Relationship Id="rId24" Type="http://schemas.openxmlformats.org/officeDocument/2006/relationships/tags" Target="../tags/tag141.xml"/><Relationship Id="rId25" Type="http://schemas.openxmlformats.org/officeDocument/2006/relationships/tags" Target="../tags/tag142.xml"/><Relationship Id="rId26" Type="http://schemas.openxmlformats.org/officeDocument/2006/relationships/tags" Target="../tags/tag143.xml"/><Relationship Id="rId27" Type="http://schemas.openxmlformats.org/officeDocument/2006/relationships/tags" Target="../tags/tag144.xml"/><Relationship Id="rId28" Type="http://schemas.openxmlformats.org/officeDocument/2006/relationships/tags" Target="../tags/tag145.xml"/><Relationship Id="rId29" Type="http://schemas.openxmlformats.org/officeDocument/2006/relationships/tags" Target="../tags/tag146.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tags" Target="../tags/tag182.xml"/><Relationship Id="rId14" Type="http://schemas.openxmlformats.org/officeDocument/2006/relationships/tags" Target="../tags/tag183.xml"/><Relationship Id="rId15" Type="http://schemas.openxmlformats.org/officeDocument/2006/relationships/tags" Target="../tags/tag184.xml"/><Relationship Id="rId16" Type="http://schemas.openxmlformats.org/officeDocument/2006/relationships/tags" Target="../tags/tag185.xml"/><Relationship Id="rId17" Type="http://schemas.openxmlformats.org/officeDocument/2006/relationships/tags" Target="../tags/tag186.xml"/><Relationship Id="rId18" Type="http://schemas.openxmlformats.org/officeDocument/2006/relationships/tags" Target="../tags/tag187.xml"/><Relationship Id="rId19" Type="http://schemas.openxmlformats.org/officeDocument/2006/relationships/tags" Target="../tags/tag188.xml"/><Relationship Id="rId20" Type="http://schemas.openxmlformats.org/officeDocument/2006/relationships/tags" Target="../tags/tag189.xml"/><Relationship Id="rId21" Type="http://schemas.openxmlformats.org/officeDocument/2006/relationships/tags" Target="../tags/tag190.xml"/><Relationship Id="rId22" Type="http://schemas.openxmlformats.org/officeDocument/2006/relationships/tags" Target="../tags/tag191.xml"/><Relationship Id="rId23" Type="http://schemas.openxmlformats.org/officeDocument/2006/relationships/tags" Target="../tags/tag192.xml"/><Relationship Id="rId24" Type="http://schemas.openxmlformats.org/officeDocument/2006/relationships/tags" Target="../tags/tag193.xml"/><Relationship Id="rId25" Type="http://schemas.openxmlformats.org/officeDocument/2006/relationships/tags" Target="../tags/tag194.xml"/><Relationship Id="rId26" Type="http://schemas.openxmlformats.org/officeDocument/2006/relationships/tags" Target="../tags/tag195.xml"/><Relationship Id="rId27" Type="http://schemas.openxmlformats.org/officeDocument/2006/relationships/tags" Target="../tags/tag196.xml"/><Relationship Id="rId28" Type="http://schemas.openxmlformats.org/officeDocument/2006/relationships/tags" Target="../tags/tag197.xml"/><Relationship Id="rId29" Type="http://schemas.openxmlformats.org/officeDocument/2006/relationships/tags" Target="../tags/tag198.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tags" Target="../tags/tag277.xml"/><Relationship Id="rId14" Type="http://schemas.openxmlformats.org/officeDocument/2006/relationships/tags" Target="../tags/tag278.xml"/><Relationship Id="rId15" Type="http://schemas.openxmlformats.org/officeDocument/2006/relationships/tags" Target="../tags/tag279.xml"/><Relationship Id="rId16" Type="http://schemas.openxmlformats.org/officeDocument/2006/relationships/tags" Target="../tags/tag280.xml"/><Relationship Id="rId17" Type="http://schemas.openxmlformats.org/officeDocument/2006/relationships/tags" Target="../tags/tag281.xml"/><Relationship Id="rId18" Type="http://schemas.openxmlformats.org/officeDocument/2006/relationships/tags" Target="../tags/tag282.xml"/><Relationship Id="rId19" Type="http://schemas.openxmlformats.org/officeDocument/2006/relationships/tags" Target="../tags/tag283.xml"/><Relationship Id="rId20" Type="http://schemas.openxmlformats.org/officeDocument/2006/relationships/tags" Target="../tags/tag284.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tags" Target="../tags/tag313.xml"/><Relationship Id="rId18" Type="http://schemas.openxmlformats.org/officeDocument/2006/relationships/tags" Target="../tags/tag314.xml"/><Relationship Id="rId1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tags" Target="../tags/tag327.xml"/><Relationship Id="rId14" Type="http://schemas.openxmlformats.org/officeDocument/2006/relationships/tags" Target="../tags/tag328.xml"/><Relationship Id="rId15" Type="http://schemas.openxmlformats.org/officeDocument/2006/relationships/tags" Target="../tags/tag329.xml"/><Relationship Id="rId16" Type="http://schemas.openxmlformats.org/officeDocument/2006/relationships/tags" Target="../tags/tag330.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小学生游戏化学习的效果与评估</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32829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矩形: 圆角 10"/>
          <p:cNvSpPr/>
          <p:nvPr>
            <p:custDataLst>
              <p:tags r:id="rId4"/>
            </p:custDataLst>
          </p:nvPr>
        </p:nvSpPr>
        <p:spPr>
          <a:xfrm>
            <a:off x="2660650"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0" name="矩形: 圆角 13"/>
          <p:cNvSpPr/>
          <p:nvPr>
            <p:custDataLst>
              <p:tags r:id="rId5"/>
            </p:custDataLst>
          </p:nvPr>
        </p:nvSpPr>
        <p:spPr>
          <a:xfrm>
            <a:off x="499427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2" name="矩形: 圆角 16"/>
          <p:cNvSpPr/>
          <p:nvPr>
            <p:custDataLst>
              <p:tags r:id="rId6"/>
            </p:custDataLst>
          </p:nvPr>
        </p:nvSpPr>
        <p:spPr>
          <a:xfrm>
            <a:off x="732726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74" name="文本框 14"/>
          <p:cNvSpPr txBox="1"/>
          <p:nvPr>
            <p:custDataLst>
              <p:tags r:id="rId7"/>
            </p:custDataLst>
          </p:nvPr>
        </p:nvSpPr>
        <p:spPr>
          <a:xfrm flipH="1">
            <a:off x="32829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小学生游戏化学习的背景</a:t>
            </a:r>
            <a:endParaRPr altLang="en-US" b="1" dirty="0" sz="2400" lang="zh-CN">
              <a:solidFill>
                <a:schemeClr val="accent1"/>
              </a:solidFill>
              <a:effectLst/>
              <a:latin typeface="+mj-ea"/>
              <a:ea typeface="+mj-ea"/>
              <a:cs typeface="微软雅黑" panose="020B0503020204020204" charset="-122"/>
            </a:endParaRPr>
          </a:p>
        </p:txBody>
      </p:sp>
      <p:sp>
        <p:nvSpPr>
          <p:cNvPr id="1048776" name="文本框 17"/>
          <p:cNvSpPr txBox="1"/>
          <p:nvPr>
            <p:custDataLst>
              <p:tags r:id="rId8"/>
            </p:custDataLst>
          </p:nvPr>
        </p:nvSpPr>
        <p:spPr>
          <a:xfrm>
            <a:off x="32829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8" name="矩形: 圆角 16"/>
          <p:cNvSpPr/>
          <p:nvPr>
            <p:custDataLst>
              <p:tags r:id="rId9"/>
            </p:custDataLst>
          </p:nvPr>
        </p:nvSpPr>
        <p:spPr>
          <a:xfrm>
            <a:off x="966025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0" name="文本框 14"/>
          <p:cNvSpPr txBox="1"/>
          <p:nvPr>
            <p:custDataLst>
              <p:tags r:id="rId10"/>
            </p:custDataLst>
          </p:nvPr>
        </p:nvSpPr>
        <p:spPr>
          <a:xfrm flipH="1">
            <a:off x="266128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小学生游戏化学习的实践</a:t>
            </a:r>
            <a:endParaRPr altLang="en-US" b="1" dirty="0" sz="2400" lang="zh-CN">
              <a:solidFill>
                <a:schemeClr val="accent1"/>
              </a:solidFill>
              <a:effectLst/>
              <a:latin typeface="+mj-ea"/>
              <a:ea typeface="+mj-ea"/>
              <a:cs typeface="微软雅黑" panose="020B0503020204020204" charset="-122"/>
            </a:endParaRPr>
          </a:p>
        </p:txBody>
      </p:sp>
      <p:sp>
        <p:nvSpPr>
          <p:cNvPr id="1048782" name="文本框 17"/>
          <p:cNvSpPr txBox="1"/>
          <p:nvPr>
            <p:custDataLst>
              <p:tags r:id="rId11"/>
            </p:custDataLst>
          </p:nvPr>
        </p:nvSpPr>
        <p:spPr>
          <a:xfrm>
            <a:off x="266128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4" name="文本框 14"/>
          <p:cNvSpPr txBox="1"/>
          <p:nvPr>
            <p:custDataLst>
              <p:tags r:id="rId12"/>
            </p:custDataLst>
          </p:nvPr>
        </p:nvSpPr>
        <p:spPr>
          <a:xfrm flipH="1">
            <a:off x="499427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小学生游戏化学习的效果分析</a:t>
            </a:r>
            <a:endParaRPr altLang="en-US" b="1" dirty="0" sz="2400" lang="zh-CN">
              <a:solidFill>
                <a:schemeClr val="accent1"/>
              </a:solidFill>
              <a:effectLst/>
              <a:latin typeface="+mj-ea"/>
              <a:ea typeface="+mj-ea"/>
              <a:cs typeface="微软雅黑" panose="020B0503020204020204" charset="-122"/>
            </a:endParaRPr>
          </a:p>
        </p:txBody>
      </p:sp>
      <p:sp>
        <p:nvSpPr>
          <p:cNvPr id="1048786" name="文本框 17"/>
          <p:cNvSpPr txBox="1"/>
          <p:nvPr>
            <p:custDataLst>
              <p:tags r:id="rId13"/>
            </p:custDataLst>
          </p:nvPr>
        </p:nvSpPr>
        <p:spPr>
          <a:xfrm>
            <a:off x="499427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8" name="文本框 14"/>
          <p:cNvSpPr txBox="1"/>
          <p:nvPr>
            <p:custDataLst>
              <p:tags r:id="rId14"/>
            </p:custDataLst>
          </p:nvPr>
        </p:nvSpPr>
        <p:spPr>
          <a:xfrm flipH="1">
            <a:off x="7327900"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小学生游戏化学习的评估体系构建</a:t>
            </a:r>
            <a:endParaRPr altLang="en-US" b="1" dirty="0" sz="2400" lang="zh-CN">
              <a:solidFill>
                <a:schemeClr val="accent1"/>
              </a:solidFill>
              <a:effectLst/>
              <a:latin typeface="+mj-ea"/>
              <a:ea typeface="+mj-ea"/>
              <a:cs typeface="微软雅黑" panose="020B0503020204020204" charset="-122"/>
            </a:endParaRPr>
          </a:p>
        </p:txBody>
      </p:sp>
      <p:sp>
        <p:nvSpPr>
          <p:cNvPr id="1048790" name="文本框 17"/>
          <p:cNvSpPr txBox="1"/>
          <p:nvPr>
            <p:custDataLst>
              <p:tags r:id="rId15"/>
            </p:custDataLst>
          </p:nvPr>
        </p:nvSpPr>
        <p:spPr>
          <a:xfrm>
            <a:off x="7327900"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2" name="文本框 14"/>
          <p:cNvSpPr txBox="1"/>
          <p:nvPr>
            <p:custDataLst>
              <p:tags r:id="rId16"/>
            </p:custDataLst>
          </p:nvPr>
        </p:nvSpPr>
        <p:spPr>
          <a:xfrm flipH="1">
            <a:off x="966152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小学生游戏化学习的未来展望</a:t>
            </a:r>
            <a:endParaRPr altLang="en-US" b="1" dirty="0" sz="2400" lang="zh-CN">
              <a:solidFill>
                <a:schemeClr val="accent1"/>
              </a:solidFill>
              <a:effectLst/>
              <a:latin typeface="+mj-ea"/>
              <a:ea typeface="+mj-ea"/>
              <a:cs typeface="微软雅黑" panose="020B0503020204020204" charset="-122"/>
            </a:endParaRPr>
          </a:p>
        </p:txBody>
      </p:sp>
      <p:sp>
        <p:nvSpPr>
          <p:cNvPr id="1048794" name="文本框 17"/>
          <p:cNvSpPr txBox="1"/>
          <p:nvPr>
            <p:custDataLst>
              <p:tags r:id="rId17"/>
            </p:custDataLst>
          </p:nvPr>
        </p:nvSpPr>
        <p:spPr>
          <a:xfrm>
            <a:off x="966152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6" name="标题"/>
          <p:cNvSpPr>
            <a:spLocks noGrp="1"/>
          </p:cNvSpPr>
          <p:nvPr>
            <p:ph type="title"/>
            <p:custDataLst>
              <p:tags r:id="rId1"/>
            </p:custDataLst>
          </p:nvPr>
        </p:nvSpPr>
        <p:spPr>
          <a:xfrm>
            <a:off x="1526400" y="3381109"/>
            <a:ext cx="9144000" cy="1152000"/>
          </a:xfrm>
        </p:spPr>
        <p:txBody>
          <a:bodyPr/>
          <a:p>
            <a:r>
              <a:rPr altLang="en-US" dirty="0" lang="zh-CN"/>
              <a:t>小学生游戏化学习的背景</a:t>
            </a:r>
            <a:endParaRPr altLang="en-US" dirty="0" lang="zh-CN"/>
          </a:p>
        </p:txBody>
      </p:sp>
      <p:sp>
        <p:nvSpPr>
          <p:cNvPr id="1048818"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4" name="标题 1"/>
          <p:cNvSpPr>
            <a:spLocks noGrp="1"/>
          </p:cNvSpPr>
          <p:nvPr>
            <p:ph type="title"/>
          </p:nvPr>
        </p:nvSpPr>
        <p:spPr/>
        <p:txBody>
          <a:bodyPr/>
          <a:p>
            <a:r>
              <a:rPr altLang="en-US" lang="zh-CN"/>
              <a:t>教育改革背景下的游戏化学习</a:t>
            </a:r>
            <a:endParaRPr altLang="en-US" lang="zh-CN"/>
          </a:p>
        </p:txBody>
      </p:sp>
      <p:sp>
        <p:nvSpPr>
          <p:cNvPr id="1048846"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48"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0"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游戏化学习成为教育改革的重要方向，旨在提高学生的学习兴趣和创新能力。</a:t>
            </a:r>
            <a:endParaRPr altLang="en-US" dirty="0" sz="2000" lang="zh-CN" spc="150">
              <a:solidFill>
                <a:schemeClr val="tx1">
                  <a:lumMod val="85000"/>
                  <a:lumOff val="15000"/>
                </a:schemeClr>
              </a:solidFill>
              <a:latin typeface="+mn-ea"/>
              <a:sym typeface="+mn-ea"/>
            </a:endParaRPr>
          </a:p>
        </p:txBody>
      </p:sp>
      <p:sp>
        <p:nvSpPr>
          <p:cNvPr id="1048852"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54"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56"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随着科技的发展，数字化游戏和互动学习技术为游戏化学习提供了更多的可能性。</a:t>
            </a:r>
            <a:endParaRPr altLang="en-US" dirty="0" sz="2000" lang="zh-CN" spc="150">
              <a:solidFill>
                <a:schemeClr val="tx1">
                  <a:lumMod val="85000"/>
                  <a:lumOff val="15000"/>
                </a:schemeClr>
              </a:solidFill>
              <a:latin typeface="+mn-ea"/>
              <a:sym typeface="+mn-ea"/>
            </a:endParaRPr>
          </a:p>
        </p:txBody>
      </p:sp>
      <p:sp>
        <p:nvSpPr>
          <p:cNvPr id="1048858"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60"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62"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教育改革强调学生的主体地位，游戏化学习能够更好地满足学生的个性化需求。</a:t>
            </a:r>
            <a:endParaRPr altLang="en-US" dirty="0" sz="2000" lang="zh-CN" spc="150">
              <a:solidFill>
                <a:schemeClr val="tx1">
                  <a:lumMod val="85000"/>
                  <a:lumOff val="15000"/>
                </a:schemeClr>
              </a:solidFill>
              <a:latin typeface="+mn-ea"/>
              <a:sym typeface="+mn-ea"/>
            </a:endParaRPr>
          </a:p>
        </p:txBody>
      </p:sp>
      <p:sp>
        <p:nvSpPr>
          <p:cNvPr id="1048864"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66"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68"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游戏化学习有助于培养学生的团队协作和沟通能力，提高综合素质。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游戏化学习的发展历程</a:t>
            </a:r>
            <a:endParaRPr altLang="en-US" lang="zh-CN"/>
          </a:p>
        </p:txBody>
      </p:sp>
      <p:sp>
        <p:nvSpPr>
          <p:cNvPr id="1048904"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8"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起源：20世纪80年代，为了提高学习者的学习兴趣和参与度，游戏化学习概念开始出现。</a:t>
            </a:r>
            <a:endParaRPr altLang="en-US" dirty="0" sz="2000" lang="zh-CN" spc="150">
              <a:solidFill>
                <a:schemeClr val="tx1">
                  <a:lumMod val="85000"/>
                  <a:lumOff val="15000"/>
                </a:schemeClr>
              </a:solidFill>
              <a:latin typeface="+mn-ea"/>
              <a:sym typeface="+mn-ea"/>
            </a:endParaRPr>
          </a:p>
        </p:txBody>
      </p:sp>
      <p:sp>
        <p:nvSpPr>
          <p:cNvPr id="1048910"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4"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发展：随着科技的不断进步，游戏化学习逐渐成为教育领域的研究热点，各种游戏化学习软件和应用层出不穷。</a:t>
            </a:r>
            <a:endParaRPr altLang="en-US" dirty="0" sz="2000" lang="zh-CN" spc="150">
              <a:solidFill>
                <a:schemeClr val="tx1">
                  <a:lumMod val="85000"/>
                  <a:lumOff val="15000"/>
                </a:schemeClr>
              </a:solidFill>
              <a:latin typeface="+mn-ea"/>
              <a:sym typeface="+mn-ea"/>
            </a:endParaRPr>
          </a:p>
        </p:txBody>
      </p:sp>
      <p:sp>
        <p:nvSpPr>
          <p:cNvPr id="1048916"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0"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应用：游戏化学习被广泛应用于各个学科领域，尤其在小学数学、英语等学科中受到广泛应用。</a:t>
            </a:r>
            <a:endParaRPr altLang="en-US" dirty="0" sz="2000" lang="zh-CN" spc="150">
              <a:solidFill>
                <a:schemeClr val="tx1">
                  <a:lumMod val="85000"/>
                  <a:lumOff val="15000"/>
                </a:schemeClr>
              </a:solidFill>
              <a:latin typeface="+mn-ea"/>
              <a:sym typeface="+mn-ea"/>
            </a:endParaRPr>
          </a:p>
        </p:txBody>
      </p:sp>
      <p:sp>
        <p:nvSpPr>
          <p:cNvPr id="1048922"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4"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6"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评估：游戏化学习的效果需要进行科学评估，通过实验、调查等方式来衡量游戏化学习的实际效果。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0" name="标题 1"/>
          <p:cNvSpPr>
            <a:spLocks noGrp="1"/>
          </p:cNvSpPr>
          <p:nvPr>
            <p:ph type="title"/>
          </p:nvPr>
        </p:nvSpPr>
        <p:spPr/>
        <p:txBody>
          <a:bodyPr/>
          <a:p>
            <a:r>
              <a:rPr altLang="en-US" lang="zh-CN"/>
              <a:t>游戏化学习的理论基础</a:t>
            </a:r>
            <a:endParaRPr altLang="en-US" lang="zh-CN"/>
          </a:p>
        </p:txBody>
      </p:sp>
      <p:sp>
        <p:nvSpPr>
          <p:cNvPr id="1048962"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定义：游戏化学习是一种将游戏元素和机制融入学习过程的方法，以提高学习者的兴趣和参与度。</a:t>
            </a:r>
            <a:endParaRPr altLang="en-US" dirty="0" sz="1200" lang="zh-CN" spc="150">
              <a:solidFill>
                <a:schemeClr val="tx1">
                  <a:lumMod val="85000"/>
                  <a:lumOff val="15000"/>
                </a:schemeClr>
              </a:solidFill>
              <a:latin typeface="+mn-ea"/>
              <a:sym typeface="+mn-ea"/>
            </a:endParaRPr>
          </a:p>
        </p:txBody>
      </p:sp>
      <p:sp>
        <p:nvSpPr>
          <p:cNvPr id="1048964"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6"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8"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理论基础：基于建构主义学习理论，强调学习者在游戏化学习环境中主动探索和建构知识。</a:t>
            </a:r>
            <a:endParaRPr altLang="en-US" dirty="0" sz="1200" lang="zh-CN" spc="150">
              <a:solidFill>
                <a:schemeClr val="tx1">
                  <a:lumMod val="85000"/>
                  <a:lumOff val="15000"/>
                </a:schemeClr>
              </a:solidFill>
              <a:latin typeface="+mn-ea"/>
              <a:sym typeface="+mn-ea"/>
            </a:endParaRPr>
          </a:p>
        </p:txBody>
      </p:sp>
      <p:sp>
        <p:nvSpPr>
          <p:cNvPr id="1048970"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72"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74"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游戏元素：包括任务、挑战、奖励等，可以激发学习者的内在动机和创造力。</a:t>
            </a:r>
            <a:endParaRPr altLang="en-US" dirty="0" sz="1200" lang="zh-CN" spc="150">
              <a:solidFill>
                <a:schemeClr val="tx1">
                  <a:lumMod val="85000"/>
                  <a:lumOff val="15000"/>
                </a:schemeClr>
              </a:solidFill>
              <a:latin typeface="+mn-ea"/>
              <a:sym typeface="+mn-ea"/>
            </a:endParaRPr>
          </a:p>
        </p:txBody>
      </p:sp>
      <p:sp>
        <p:nvSpPr>
          <p:cNvPr id="1048976"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78"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80"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优势：游戏化学习能够提高学习者的学习效果、学习兴趣和自主学习能力。</a:t>
            </a:r>
            <a:endParaRPr altLang="en-US" dirty="0" sz="1200" lang="zh-CN" spc="150">
              <a:solidFill>
                <a:schemeClr val="tx1">
                  <a:lumMod val="85000"/>
                  <a:lumOff val="15000"/>
                </a:schemeClr>
              </a:solidFill>
              <a:latin typeface="+mn-ea"/>
              <a:sym typeface="+mn-ea"/>
            </a:endParaRPr>
          </a:p>
        </p:txBody>
      </p:sp>
      <p:sp>
        <p:nvSpPr>
          <p:cNvPr id="1048982"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84"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游戏化学习的优势与挑战</a:t>
            </a:r>
            <a:endParaRPr altLang="en-US" lang="zh-CN"/>
          </a:p>
        </p:txBody>
      </p:sp>
      <p:sp>
        <p:nvSpPr>
          <p:cNvPr id="1049020"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2"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4"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6"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8"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0"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2"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4"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6"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8"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0"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2"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4"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6"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8"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0"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2"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4"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6"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100" lang="zh-CN" spc="150">
                <a:solidFill>
                  <a:schemeClr val="tx1">
                    <a:lumMod val="65000"/>
                    <a:lumOff val="35000"/>
                  </a:schemeClr>
                </a:solidFill>
                <a:latin typeface="+mn-ea"/>
                <a:sym typeface="+mn-ea"/>
              </a:rPr>
              <a:t>优势：提高学习兴趣和动力，促进主动学习</a:t>
            </a:r>
            <a:endParaRPr altLang="en-US" dirty="0" sz="1100" lang="zh-CN" spc="150">
              <a:solidFill>
                <a:schemeClr val="tx1">
                  <a:lumMod val="65000"/>
                  <a:lumOff val="35000"/>
                </a:schemeClr>
              </a:solidFill>
              <a:latin typeface="+mn-ea"/>
              <a:sym typeface="+mn-ea"/>
            </a:endParaRPr>
          </a:p>
        </p:txBody>
      </p:sp>
      <p:sp>
        <p:nvSpPr>
          <p:cNvPr id="1049058" name="正文"/>
          <p:cNvSpPr txBox="1"/>
          <p:nvPr>
            <p:custDataLst>
              <p:tags r:id="rId27"/>
            </p:custDataLst>
          </p:nvPr>
        </p:nvSpPr>
        <p:spPr>
          <a:xfrm>
            <a:off x="9419934" y="3698378"/>
            <a:ext cx="1933930" cy="724857"/>
          </a:xfrm>
          <a:prstGeom prst="rect"/>
          <a:noFill/>
        </p:spPr>
        <p:txBody>
          <a:bodyPr anchor="t" anchorCtr="0" bIns="0" lIns="0" rIns="0" rtlCol="0" tIns="0" wrap="square">
            <a:normAutofit fontScale="90000"/>
          </a:bodyPr>
          <a:p>
            <a:pPr algn="r" fontAlgn="auto" indent="0">
              <a:lnSpc>
                <a:spcPct val="130000"/>
              </a:lnSpc>
            </a:pPr>
            <a:r>
              <a:rPr altLang="en-US" dirty="0" sz="1200" lang="zh-CN" spc="150">
                <a:solidFill>
                  <a:schemeClr val="tx1">
                    <a:lumMod val="65000"/>
                    <a:lumOff val="35000"/>
                  </a:schemeClr>
                </a:solidFill>
                <a:latin typeface="+mn-ea"/>
                <a:sym typeface="+mn-ea"/>
              </a:rPr>
              <a:t>未来发展：随着技术的不断进步，游戏化学习将会有更多的应用场景和可能性</a:t>
            </a:r>
            <a:endParaRPr altLang="en-US" dirty="0" sz="1200" lang="zh-CN" spc="150">
              <a:solidFill>
                <a:schemeClr val="tx1">
                  <a:lumMod val="65000"/>
                  <a:lumOff val="35000"/>
                </a:schemeClr>
              </a:solidFill>
              <a:latin typeface="+mn-ea"/>
              <a:sym typeface="+mn-ea"/>
            </a:endParaRPr>
          </a:p>
        </p:txBody>
      </p:sp>
      <p:sp>
        <p:nvSpPr>
          <p:cNvPr id="1049060" name="正文"/>
          <p:cNvSpPr txBox="1"/>
          <p:nvPr>
            <p:custDataLst>
              <p:tags r:id="rId28"/>
            </p:custDataLst>
          </p:nvPr>
        </p:nvSpPr>
        <p:spPr>
          <a:xfrm>
            <a:off x="7308612" y="1795552"/>
            <a:ext cx="1933930" cy="724857"/>
          </a:xfrm>
          <a:prstGeom prst="rect"/>
          <a:noFill/>
        </p:spPr>
        <p:txBody>
          <a:bodyPr anchor="t" anchorCtr="0" bIns="0" lIns="0" rIns="0" rtlCol="0" tIns="0" wrap="square">
            <a:normAutofit fontScale="90000"/>
          </a:bodyPr>
          <a:p>
            <a:pPr algn="r" fontAlgn="auto" indent="0">
              <a:lnSpc>
                <a:spcPct val="130000"/>
              </a:lnSpc>
            </a:pPr>
            <a:r>
              <a:rPr altLang="en-US" dirty="0" sz="1200" lang="zh-CN" spc="150">
                <a:solidFill>
                  <a:schemeClr val="tx1">
                    <a:lumMod val="65000"/>
                    <a:lumOff val="35000"/>
                  </a:schemeClr>
                </a:solidFill>
                <a:latin typeface="+mn-ea"/>
                <a:sym typeface="+mn-ea"/>
              </a:rPr>
              <a:t>适用范围：适用于不同学科和年龄段的学生，但需要根据具体情况进行合理设计</a:t>
            </a:r>
            <a:endParaRPr altLang="en-US" dirty="0" sz="1200" lang="zh-CN" spc="150">
              <a:solidFill>
                <a:schemeClr val="tx1">
                  <a:lumMod val="65000"/>
                  <a:lumOff val="35000"/>
                </a:schemeClr>
              </a:solidFill>
              <a:latin typeface="+mn-ea"/>
              <a:sym typeface="+mn-ea"/>
            </a:endParaRPr>
          </a:p>
        </p:txBody>
      </p:sp>
      <p:sp>
        <p:nvSpPr>
          <p:cNvPr id="1049062"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100" lang="zh-CN" spc="150">
                <a:solidFill>
                  <a:schemeClr val="tx1">
                    <a:lumMod val="65000"/>
                    <a:lumOff val="35000"/>
                  </a:schemeClr>
                </a:solidFill>
                <a:latin typeface="+mn-ea"/>
                <a:sym typeface="+mn-ea"/>
              </a:rPr>
              <a:t>挑战：需要技术支持和资源投入，同时需要教师具备相应的教学能力</a:t>
            </a:r>
            <a:endParaRPr altLang="en-US" dirty="0" sz="11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6" name="标题"/>
          <p:cNvSpPr>
            <a:spLocks noGrp="1"/>
          </p:cNvSpPr>
          <p:nvPr>
            <p:ph type="title"/>
            <p:custDataLst>
              <p:tags r:id="rId1"/>
            </p:custDataLst>
          </p:nvPr>
        </p:nvSpPr>
        <p:spPr>
          <a:xfrm>
            <a:off x="1526400" y="3381109"/>
            <a:ext cx="9144000" cy="1152000"/>
          </a:xfrm>
        </p:spPr>
        <p:txBody>
          <a:bodyPr/>
          <a:p>
            <a:r>
              <a:rPr altLang="en-US" dirty="0" lang="zh-CN"/>
              <a:t>小学生游戏化学习的实践</a:t>
            </a:r>
            <a:endParaRPr altLang="en-US" dirty="0" lang="zh-CN"/>
          </a:p>
        </p:txBody>
      </p:sp>
      <p:sp>
        <p:nvSpPr>
          <p:cNvPr id="1049098"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4" name="标题 1"/>
          <p:cNvSpPr>
            <a:spLocks noGrp="1"/>
          </p:cNvSpPr>
          <p:nvPr>
            <p:ph type="title"/>
          </p:nvPr>
        </p:nvSpPr>
        <p:spPr/>
        <p:txBody>
          <a:bodyPr/>
          <a:p>
            <a:r>
              <a:rPr altLang="en-US" lang="zh-CN"/>
              <a:t>游戏化学习的课程设计</a:t>
            </a:r>
            <a:endParaRPr altLang="en-US" lang="zh-CN"/>
          </a:p>
        </p:txBody>
      </p:sp>
      <p:sp>
        <p:nvSpPr>
          <p:cNvPr id="1049126"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8"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0"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2"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4"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课程内容：结合游戏元素，设计有趣的学习任务和活动</a:t>
            </a:r>
            <a:endParaRPr altLang="en-US" sz="1400" lang="zh-CN" spc="150">
              <a:solidFill>
                <a:schemeClr val="tx1"/>
              </a:solidFill>
              <a:effectLst/>
              <a:latin typeface="+mn-ea"/>
              <a:sym typeface="+mn-ea"/>
            </a:endParaRPr>
          </a:p>
        </p:txBody>
      </p:sp>
      <p:sp>
        <p:nvSpPr>
          <p:cNvPr id="1049136"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课程目标：培养小学生的兴趣和创造力，提高学习效果</a:t>
            </a:r>
            <a:endParaRPr altLang="en-US" dirty="0" sz="1400" lang="zh-CN" spc="150">
              <a:solidFill>
                <a:schemeClr val="tx1"/>
              </a:solidFill>
              <a:effectLst/>
              <a:latin typeface="+mn-ea"/>
              <a:sym typeface="+mn-ea"/>
            </a:endParaRPr>
          </a:p>
        </p:txBody>
      </p:sp>
      <p:sp>
        <p:nvSpPr>
          <p:cNvPr id="1049138"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课程实施：教师引导，学生自主探究，团队协作完成学习任务</a:t>
            </a:r>
            <a:endParaRPr altLang="en-US" sz="1400" lang="zh-CN" spc="150">
              <a:solidFill>
                <a:schemeClr val="tx1"/>
              </a:solidFill>
              <a:effectLst/>
              <a:latin typeface="+mn-ea"/>
              <a:sym typeface="+mn-ea"/>
            </a:endParaRPr>
          </a:p>
        </p:txBody>
      </p:sp>
      <p:sp>
        <p:nvSpPr>
          <p:cNvPr id="1049140"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课程评估：通过游戏化学习过程中的表现和成果进行评价</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4" name="标题 1"/>
          <p:cNvSpPr>
            <a:spLocks noGrp="1"/>
          </p:cNvSpPr>
          <p:nvPr>
            <p:ph type="title"/>
          </p:nvPr>
        </p:nvSpPr>
        <p:spPr/>
        <p:txBody>
          <a:bodyPr/>
          <a:p>
            <a:r>
              <a:rPr altLang="en-US" lang="zh-CN"/>
              <a:t>游戏化学习的实施方式</a:t>
            </a:r>
            <a:endParaRPr altLang="en-US" lang="zh-CN"/>
          </a:p>
        </p:txBody>
      </p:sp>
      <p:sp>
        <p:nvSpPr>
          <p:cNvPr id="1049176"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8"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结合游戏元素和激励机制，激发小学生的学习兴趣和动力</a:t>
            </a:r>
            <a:endParaRPr altLang="en-US" dirty="0" sz="2000" lang="zh-CN" spc="150">
              <a:solidFill>
                <a:schemeClr val="tx1">
                  <a:lumMod val="75000"/>
                  <a:lumOff val="25000"/>
                </a:schemeClr>
              </a:solidFill>
              <a:latin typeface="+mn-ea"/>
              <a:sym typeface="+mn-ea"/>
            </a:endParaRPr>
          </a:p>
        </p:txBody>
      </p:sp>
      <p:sp>
        <p:nvSpPr>
          <p:cNvPr id="1049180"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2"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4"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创设游戏化学习场景，提供沉浸式学习体验</a:t>
            </a:r>
            <a:endParaRPr altLang="en-US" dirty="0" sz="2000" lang="zh-CN" spc="150">
              <a:solidFill>
                <a:schemeClr val="tx1">
                  <a:lumMod val="75000"/>
                  <a:lumOff val="25000"/>
                </a:schemeClr>
              </a:solidFill>
              <a:latin typeface="+mn-ea"/>
              <a:sym typeface="+mn-ea"/>
            </a:endParaRPr>
          </a:p>
        </p:txBody>
      </p:sp>
      <p:sp>
        <p:nvSpPr>
          <p:cNvPr id="1049186"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8"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0"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借助游戏化学习平台，实现学习资源的整合与共享</a:t>
            </a:r>
            <a:endParaRPr altLang="en-US" dirty="0" sz="2000" lang="zh-CN" spc="150">
              <a:solidFill>
                <a:schemeClr val="tx1">
                  <a:lumMod val="75000"/>
                  <a:lumOff val="25000"/>
                </a:schemeClr>
              </a:solidFill>
              <a:latin typeface="+mn-ea"/>
              <a:sym typeface="+mn-ea"/>
            </a:endParaRPr>
          </a:p>
        </p:txBody>
      </p:sp>
      <p:sp>
        <p:nvSpPr>
          <p:cNvPr id="1049192"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94"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6"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结合游戏化学习与课程目标，制定科学合理的学习计划</a:t>
            </a:r>
            <a:endParaRPr altLang="en-US" dirty="0" sz="2000" lang="zh-CN" spc="150">
              <a:solidFill>
                <a:schemeClr val="tx1">
                  <a:lumMod val="75000"/>
                  <a:lumOff val="25000"/>
                </a:schemeClr>
              </a:solidFill>
              <a:latin typeface="+mn-ea"/>
              <a:sym typeface="+mn-ea"/>
            </a:endParaRPr>
          </a:p>
        </p:txBody>
      </p:sp>
      <p:sp>
        <p:nvSpPr>
          <p:cNvPr id="1049198"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32" name="标题 1"/>
          <p:cNvSpPr>
            <a:spLocks noGrp="1"/>
          </p:cNvSpPr>
          <p:nvPr>
            <p:ph type="title"/>
          </p:nvPr>
        </p:nvSpPr>
        <p:spPr/>
        <p:txBody>
          <a:bodyPr/>
          <a:p>
            <a:r>
              <a:rPr altLang="en-US" lang="zh-CN"/>
              <a:t>游戏化学习的效果评估方法</a:t>
            </a:r>
            <a:endParaRPr altLang="en-US" lang="zh-CN"/>
          </a:p>
        </p:txBody>
      </p:sp>
      <p:sp>
        <p:nvSpPr>
          <p:cNvPr id="1049234"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6"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8"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0"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2"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4"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6"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48"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0"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2"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4"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6"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8"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0"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2"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4"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6"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8"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0" name="正文"/>
          <p:cNvSpPr txBox="1"/>
          <p:nvPr>
            <p:custDataLst>
              <p:tags r:id="rId26"/>
            </p:custDataLst>
          </p:nvPr>
        </p:nvSpPr>
        <p:spPr>
          <a:xfrm>
            <a:off x="1524000" y="3698378"/>
            <a:ext cx="1933930" cy="724857"/>
          </a:xfrm>
          <a:prstGeom prst="rect"/>
          <a:noFill/>
        </p:spPr>
        <p:txBody>
          <a:bodyPr anchor="t" anchorCtr="0" bIns="0" lIns="0" rIns="0" rtlCol="0" tIns="0" wrap="square">
            <a:normAutofit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调查问卷：了解学生对游戏化学习的态度和感受，以及学习效果的提升情况。</a:t>
            </a:r>
            <a:endParaRPr altLang="en-US" dirty="0" sz="1200" lang="zh-CN" spc="150">
              <a:solidFill>
                <a:schemeClr val="tx1">
                  <a:lumMod val="65000"/>
                  <a:lumOff val="35000"/>
                </a:schemeClr>
              </a:solidFill>
              <a:latin typeface="+mn-ea"/>
              <a:sym typeface="+mn-ea"/>
            </a:endParaRPr>
          </a:p>
        </p:txBody>
      </p:sp>
      <p:sp>
        <p:nvSpPr>
          <p:cNvPr id="1049272" name="正文"/>
          <p:cNvSpPr txBox="1"/>
          <p:nvPr>
            <p:custDataLst>
              <p:tags r:id="rId27"/>
            </p:custDataLst>
          </p:nvPr>
        </p:nvSpPr>
        <p:spPr>
          <a:xfrm>
            <a:off x="9419934" y="3698378"/>
            <a:ext cx="1933930" cy="724857"/>
          </a:xfrm>
          <a:prstGeom prst="rect"/>
          <a:noFill/>
        </p:spPr>
        <p:txBody>
          <a:bodyPr anchor="t" anchorCtr="0" bIns="0" lIns="0" rIns="0" rtlCol="0" tIns="0" wrap="square">
            <a:normAutofit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案例分析：分析具体案例，评估游戏化学习的实际效果和适用范围。</a:t>
            </a:r>
            <a:endParaRPr altLang="en-US" dirty="0" sz="1200" lang="zh-CN" spc="150">
              <a:solidFill>
                <a:schemeClr val="tx1">
                  <a:lumMod val="65000"/>
                  <a:lumOff val="35000"/>
                </a:schemeClr>
              </a:solidFill>
              <a:latin typeface="+mn-ea"/>
              <a:sym typeface="+mn-ea"/>
            </a:endParaRPr>
          </a:p>
        </p:txBody>
      </p:sp>
      <p:sp>
        <p:nvSpPr>
          <p:cNvPr id="1049274" name="正文"/>
          <p:cNvSpPr txBox="1"/>
          <p:nvPr>
            <p:custDataLst>
              <p:tags r:id="rId28"/>
            </p:custDataLst>
          </p:nvPr>
        </p:nvSpPr>
        <p:spPr>
          <a:xfrm>
            <a:off x="7308612" y="1795552"/>
            <a:ext cx="1933930" cy="724857"/>
          </a:xfrm>
          <a:prstGeom prst="rect"/>
          <a:noFill/>
        </p:spPr>
        <p:txBody>
          <a:bodyPr anchor="t" anchorCtr="0" bIns="0" lIns="0" rIns="0" rtlCol="0" tIns="0" wrap="square">
            <a:normAutofit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观察法：观察学生在游戏化学习过程中的表现，评估学生的学习状态和效果。</a:t>
            </a:r>
            <a:endParaRPr altLang="en-US" dirty="0" sz="1200" lang="zh-CN" spc="150">
              <a:solidFill>
                <a:schemeClr val="tx1">
                  <a:lumMod val="65000"/>
                  <a:lumOff val="35000"/>
                </a:schemeClr>
              </a:solidFill>
              <a:latin typeface="+mn-ea"/>
              <a:sym typeface="+mn-ea"/>
            </a:endParaRPr>
          </a:p>
        </p:txBody>
      </p:sp>
      <p:sp>
        <p:nvSpPr>
          <p:cNvPr id="1049276"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测试成绩：通过对比游戏化学习前后学生的测试成绩，评估学习效果。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0" name="标题 1"/>
          <p:cNvSpPr>
            <a:spLocks noGrp="1"/>
          </p:cNvSpPr>
          <p:nvPr>
            <p:ph type="title"/>
          </p:nvPr>
        </p:nvSpPr>
        <p:spPr/>
        <p:txBody>
          <a:bodyPr/>
          <a:p>
            <a:r>
              <a:rPr altLang="en-US" lang="zh-CN"/>
              <a:t>游戏化学习与传统学习的比较</a:t>
            </a:r>
            <a:endParaRPr altLang="en-US" lang="zh-CN"/>
          </a:p>
        </p:txBody>
      </p:sp>
      <p:sp>
        <p:nvSpPr>
          <p:cNvPr id="1049312"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4"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6"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游戏化学习：通过游戏化的方式，将学习与游戏结合，提高学习趣味性和参与度。</a:t>
            </a:r>
            <a:endParaRPr altLang="en-US" dirty="0" sz="2000" lang="zh-CN" spc="150">
              <a:solidFill>
                <a:schemeClr val="tx1">
                  <a:lumMod val="85000"/>
                  <a:lumOff val="15000"/>
                </a:schemeClr>
              </a:solidFill>
              <a:latin typeface="+mn-ea"/>
              <a:sym typeface="+mn-ea"/>
            </a:endParaRPr>
          </a:p>
        </p:txBody>
      </p:sp>
      <p:sp>
        <p:nvSpPr>
          <p:cNvPr id="1049318"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0"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2"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传统学习：以教师讲授、学生被动接受为主，形式单一、缺乏趣味性。</a:t>
            </a:r>
            <a:endParaRPr altLang="en-US" dirty="0" sz="2000" lang="zh-CN" spc="150">
              <a:solidFill>
                <a:schemeClr val="tx1">
                  <a:lumMod val="85000"/>
                  <a:lumOff val="15000"/>
                </a:schemeClr>
              </a:solidFill>
              <a:latin typeface="+mn-ea"/>
              <a:sym typeface="+mn-ea"/>
            </a:endParaRPr>
          </a:p>
        </p:txBody>
      </p:sp>
      <p:sp>
        <p:nvSpPr>
          <p:cNvPr id="1049324"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6"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比较：游戏化学习更具吸引力，能提高小学生学习兴趣和主动性，促进知识掌握和应用能力提升。</a:t>
            </a:r>
            <a:endParaRPr altLang="en-US" dirty="0" sz="2000" lang="zh-CN" spc="150">
              <a:solidFill>
                <a:schemeClr val="tx1">
                  <a:lumMod val="85000"/>
                  <a:lumOff val="15000"/>
                </a:schemeClr>
              </a:solidFill>
              <a:latin typeface="+mn-ea"/>
              <a:sym typeface="+mn-ea"/>
            </a:endParaRPr>
          </a:p>
        </p:txBody>
      </p:sp>
      <p:sp>
        <p:nvSpPr>
          <p:cNvPr id="1049330"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4"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结论：游戏化学习在小学生学习过程中具有积极作用，值得进一步推广和应用。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68" name="标题"/>
          <p:cNvSpPr>
            <a:spLocks noGrp="1"/>
          </p:cNvSpPr>
          <p:nvPr>
            <p:ph type="title"/>
            <p:custDataLst>
              <p:tags r:id="rId1"/>
            </p:custDataLst>
          </p:nvPr>
        </p:nvSpPr>
        <p:spPr>
          <a:xfrm>
            <a:off x="1526400" y="3381109"/>
            <a:ext cx="9144000" cy="1152000"/>
          </a:xfrm>
        </p:spPr>
        <p:txBody>
          <a:bodyPr/>
          <a:p>
            <a:r>
              <a:rPr altLang="en-US" dirty="0" lang="zh-CN"/>
              <a:t>小学生游戏化学习的效果分析</a:t>
            </a:r>
            <a:endParaRPr altLang="en-US" dirty="0" lang="zh-CN"/>
          </a:p>
        </p:txBody>
      </p:sp>
      <p:sp>
        <p:nvSpPr>
          <p:cNvPr id="1049370"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6" name="标题 1"/>
          <p:cNvSpPr>
            <a:spLocks noGrp="1"/>
          </p:cNvSpPr>
          <p:nvPr>
            <p:ph type="title"/>
          </p:nvPr>
        </p:nvSpPr>
        <p:spPr/>
        <p:txBody>
          <a:bodyPr/>
          <a:p>
            <a:r>
              <a:rPr altLang="en-US" lang="zh-CN"/>
              <a:t>游戏化学习对学生学习兴趣的影响</a:t>
            </a:r>
            <a:endParaRPr altLang="en-US" lang="zh-CN"/>
          </a:p>
        </p:txBody>
      </p:sp>
      <p:sp>
        <p:nvSpPr>
          <p:cNvPr id="1049398"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0"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提升学生学习动力，增强学习积极性</a:t>
            </a:r>
            <a:endParaRPr altLang="en-US" dirty="0" sz="2000" lang="zh-CN" spc="150">
              <a:solidFill>
                <a:schemeClr val="tx1">
                  <a:lumMod val="75000"/>
                  <a:lumOff val="25000"/>
                </a:schemeClr>
              </a:solidFill>
              <a:latin typeface="+mn-ea"/>
              <a:sym typeface="+mn-ea"/>
            </a:endParaRPr>
          </a:p>
        </p:txBody>
      </p:sp>
      <p:sp>
        <p:nvSpPr>
          <p:cNvPr id="1049402"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04"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6"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培养学生的学习兴趣和自主性</a:t>
            </a:r>
            <a:endParaRPr altLang="en-US" dirty="0" sz="2000" lang="zh-CN" spc="150">
              <a:solidFill>
                <a:schemeClr val="tx1">
                  <a:lumMod val="75000"/>
                  <a:lumOff val="25000"/>
                </a:schemeClr>
              </a:solidFill>
              <a:latin typeface="+mn-ea"/>
              <a:sym typeface="+mn-ea"/>
            </a:endParaRPr>
          </a:p>
        </p:txBody>
      </p:sp>
      <p:sp>
        <p:nvSpPr>
          <p:cNvPr id="1049408"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10"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2"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通过游戏化学习，学生更容易投入学习，提高专注力</a:t>
            </a:r>
            <a:endParaRPr altLang="en-US" dirty="0" sz="2000" lang="zh-CN" spc="150">
              <a:solidFill>
                <a:schemeClr val="tx1">
                  <a:lumMod val="75000"/>
                  <a:lumOff val="25000"/>
                </a:schemeClr>
              </a:solidFill>
              <a:latin typeface="+mn-ea"/>
              <a:sym typeface="+mn-ea"/>
            </a:endParaRPr>
          </a:p>
        </p:txBody>
      </p:sp>
      <p:sp>
        <p:nvSpPr>
          <p:cNvPr id="1049414"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16"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8"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游戏化学习能够引发学生的好奇心，促进学生主动探究和思考</a:t>
            </a:r>
            <a:endParaRPr altLang="en-US" dirty="0" sz="2000" lang="zh-CN" spc="150">
              <a:solidFill>
                <a:schemeClr val="tx1">
                  <a:lumMod val="75000"/>
                  <a:lumOff val="25000"/>
                </a:schemeClr>
              </a:solidFill>
              <a:latin typeface="+mn-ea"/>
              <a:sym typeface="+mn-ea"/>
            </a:endParaRPr>
          </a:p>
        </p:txBody>
      </p:sp>
      <p:sp>
        <p:nvSpPr>
          <p:cNvPr id="1049420"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4" name="标题 1"/>
          <p:cNvSpPr>
            <a:spLocks noGrp="1"/>
          </p:cNvSpPr>
          <p:nvPr>
            <p:ph type="title"/>
          </p:nvPr>
        </p:nvSpPr>
        <p:spPr/>
        <p:txBody>
          <a:bodyPr/>
          <a:p>
            <a:r>
              <a:rPr altLang="en-US" lang="zh-CN"/>
              <a:t>游戏化学习对学生知识掌握程度的影响</a:t>
            </a:r>
            <a:endParaRPr altLang="en-US" lang="zh-CN"/>
          </a:p>
        </p:txBody>
      </p:sp>
      <p:sp>
        <p:nvSpPr>
          <p:cNvPr id="1049456"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58"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提升学习兴趣：游戏化学习能够增加学习的趣味性，激发学生的学习动力，从而提升学生对知识的掌握程度。</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62"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64"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强化记忆：游戏化学习通过互动和实践的方式，让学生更深入地理解和记忆知识，提高记忆能力。</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68"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70"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培养自主学习能力：游戏化学习鼓励学生自主探索和解决问题，有助于培养学生的自主学习能力和独立思考能力。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72"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76"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8"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促进知识迁移：游戏化学习能够帮助学生将所学知识应用到实际生活中，实现知识的迁移和应用，提升学生的综合素质。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12" name="标题 1"/>
          <p:cNvSpPr>
            <a:spLocks noGrp="1"/>
          </p:cNvSpPr>
          <p:nvPr>
            <p:ph type="title"/>
          </p:nvPr>
        </p:nvSpPr>
        <p:spPr/>
        <p:txBody>
          <a:bodyPr/>
          <a:p>
            <a:r>
              <a:rPr altLang="en-US" lang="zh-CN"/>
              <a:t>游戏化学习对学生思维能力的影响</a:t>
            </a:r>
            <a:endParaRPr altLang="en-US" lang="zh-CN"/>
          </a:p>
        </p:txBody>
      </p:sp>
      <p:sp>
        <p:nvSpPr>
          <p:cNvPr id="1049514"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提高学生问题解决能力</a:t>
            </a:r>
            <a:endParaRPr altLang="en-US" dirty="0" sz="1200" lang="zh-CN" spc="150">
              <a:solidFill>
                <a:schemeClr val="tx1">
                  <a:lumMod val="85000"/>
                  <a:lumOff val="15000"/>
                </a:schemeClr>
              </a:solidFill>
              <a:latin typeface="+mn-ea"/>
              <a:sym typeface="+mn-ea"/>
            </a:endParaRPr>
          </a:p>
        </p:txBody>
      </p:sp>
      <p:sp>
        <p:nvSpPr>
          <p:cNvPr id="1049516"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8"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0"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增强学生创新思维能力</a:t>
            </a:r>
            <a:endParaRPr altLang="en-US" dirty="0" sz="1200" lang="zh-CN" spc="150">
              <a:solidFill>
                <a:schemeClr val="tx1">
                  <a:lumMod val="85000"/>
                  <a:lumOff val="15000"/>
                </a:schemeClr>
              </a:solidFill>
              <a:latin typeface="+mn-ea"/>
              <a:sym typeface="+mn-ea"/>
            </a:endParaRPr>
          </a:p>
        </p:txBody>
      </p:sp>
      <p:sp>
        <p:nvSpPr>
          <p:cNvPr id="1049522"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4"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6"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促进学生批判性思维发展</a:t>
            </a:r>
            <a:endParaRPr altLang="en-US" dirty="0" sz="1200" lang="zh-CN" spc="150">
              <a:solidFill>
                <a:schemeClr val="tx1">
                  <a:lumMod val="85000"/>
                  <a:lumOff val="15000"/>
                </a:schemeClr>
              </a:solidFill>
              <a:latin typeface="+mn-ea"/>
              <a:sym typeface="+mn-ea"/>
            </a:endParaRPr>
          </a:p>
        </p:txBody>
      </p:sp>
      <p:sp>
        <p:nvSpPr>
          <p:cNvPr id="1049528"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0"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2"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提升学生协作沟通能力</a:t>
            </a:r>
            <a:endParaRPr altLang="en-US" dirty="0" sz="1200" lang="zh-CN" spc="150">
              <a:solidFill>
                <a:schemeClr val="tx1">
                  <a:lumMod val="85000"/>
                  <a:lumOff val="15000"/>
                </a:schemeClr>
              </a:solidFill>
              <a:latin typeface="+mn-ea"/>
              <a:sym typeface="+mn-ea"/>
            </a:endParaRPr>
          </a:p>
        </p:txBody>
      </p:sp>
      <p:sp>
        <p:nvSpPr>
          <p:cNvPr id="1049534"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6"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70" name="标题 1"/>
          <p:cNvSpPr>
            <a:spLocks noGrp="1"/>
          </p:cNvSpPr>
          <p:nvPr>
            <p:ph type="title"/>
          </p:nvPr>
        </p:nvSpPr>
        <p:spPr/>
        <p:txBody>
          <a:bodyPr/>
          <a:p>
            <a:r>
              <a:rPr altLang="en-US" lang="zh-CN"/>
              <a:t>游戏化学习对学生综合素质的影响</a:t>
            </a:r>
            <a:endParaRPr altLang="en-US" lang="zh-CN"/>
          </a:p>
        </p:txBody>
      </p:sp>
      <p:sp>
        <p:nvSpPr>
          <p:cNvPr id="1049572"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74"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76"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提升学习兴趣：游戏化学习能够激发小学生的好奇心和探索欲望，提高学习积极性。</a:t>
            </a:r>
            <a:endParaRPr altLang="en-US" dirty="0" sz="2000" lang="zh-CN" spc="200">
              <a:solidFill>
                <a:schemeClr val="tx1">
                  <a:lumMod val="85000"/>
                  <a:lumOff val="15000"/>
                </a:schemeClr>
              </a:solidFill>
              <a:latin typeface="+mn-ea"/>
              <a:sym typeface="+mn-ea"/>
            </a:endParaRPr>
          </a:p>
        </p:txBody>
      </p:sp>
      <p:sp>
        <p:nvSpPr>
          <p:cNvPr id="1049578"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80"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82"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培养创新能力：游戏化学习鼓励学生自由发挥，培养其独立思考和创新能力。</a:t>
            </a:r>
            <a:endParaRPr altLang="en-US" dirty="0" sz="2000" lang="zh-CN" spc="200">
              <a:solidFill>
                <a:schemeClr val="tx1">
                  <a:lumMod val="85000"/>
                  <a:lumOff val="15000"/>
                </a:schemeClr>
              </a:solidFill>
              <a:latin typeface="+mn-ea"/>
              <a:sym typeface="+mn-ea"/>
            </a:endParaRPr>
          </a:p>
        </p:txBody>
      </p:sp>
      <p:sp>
        <p:nvSpPr>
          <p:cNvPr id="1049584"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86"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88"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增强团队协作能力：游戏化学习中的团队合作环节能够锻炼小学生的沟通协作能力。</a:t>
            </a:r>
            <a:endParaRPr altLang="en-US" dirty="0" sz="2000" lang="zh-CN" spc="200">
              <a:solidFill>
                <a:schemeClr val="tx1">
                  <a:lumMod val="85000"/>
                  <a:lumOff val="15000"/>
                </a:schemeClr>
              </a:solidFill>
              <a:latin typeface="+mn-ea"/>
              <a:sym typeface="+mn-ea"/>
            </a:endParaRPr>
          </a:p>
        </p:txBody>
      </p:sp>
      <p:sp>
        <p:nvSpPr>
          <p:cNvPr id="1049590"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92"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94"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提高解决问题能力：游戏化学习中的问题解决环节能够培养小学生分析问题和解决问题的能力。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8" name="标题"/>
          <p:cNvSpPr>
            <a:spLocks noGrp="1"/>
          </p:cNvSpPr>
          <p:nvPr>
            <p:ph type="title"/>
            <p:custDataLst>
              <p:tags r:id="rId1"/>
            </p:custDataLst>
          </p:nvPr>
        </p:nvSpPr>
        <p:spPr>
          <a:xfrm>
            <a:off x="1526400" y="3381109"/>
            <a:ext cx="9144000" cy="1152000"/>
          </a:xfrm>
        </p:spPr>
        <p:txBody>
          <a:bodyPr/>
          <a:p>
            <a:r>
              <a:rPr altLang="en-US" dirty="0" lang="zh-CN"/>
              <a:t>小学生游戏化学习的评估体系构建</a:t>
            </a:r>
            <a:endParaRPr altLang="en-US" dirty="0" lang="zh-CN"/>
          </a:p>
        </p:txBody>
      </p:sp>
      <p:sp>
        <p:nvSpPr>
          <p:cNvPr id="1049630"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6" name="标题 1"/>
          <p:cNvSpPr>
            <a:spLocks noGrp="1"/>
          </p:cNvSpPr>
          <p:nvPr>
            <p:ph type="title"/>
          </p:nvPr>
        </p:nvSpPr>
        <p:spPr/>
        <p:txBody>
          <a:bodyPr/>
          <a:p>
            <a:r>
              <a:rPr altLang="en-US" lang="zh-CN"/>
              <a:t>评估体系的构建原则与标准</a:t>
            </a:r>
            <a:endParaRPr altLang="en-US" lang="zh-CN"/>
          </a:p>
        </p:txBody>
      </p:sp>
      <p:sp>
        <p:nvSpPr>
          <p:cNvPr id="1049658"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0"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2"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4"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6"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8"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2"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评估目标明确：确保评估体系与游戏化学习的目标相一致，能够准确反映学生的学习成果和进步。</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动态评估：关注学生的学习过程，及时反馈，以便调整教学策略，提高学生的学习效果。</a:t>
            </a:r>
            <a:endParaRPr dirty="0" sz="1400" err="1">
              <a:solidFill>
                <a:schemeClr val="tx1">
                  <a:lumMod val="75000"/>
                  <a:lumOff val="25000"/>
                </a:schemeClr>
              </a:solidFill>
              <a:latin typeface="+mn-ea"/>
              <a:ea typeface="+mn-ea"/>
              <a:cs typeface="+mn-ea"/>
              <a:sym typeface="+mn-lt"/>
            </a:endParaRPr>
          </a:p>
        </p:txBody>
      </p:sp>
      <p:sp>
        <p:nvSpPr>
          <p:cNvPr id="1049678"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84"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评估方法科学：采用多种评估方法，如观察、测试、作品评价等，确保评估结果的客观性和准确性。</a:t>
            </a:r>
            <a:endParaRPr dirty="0" sz="2000" err="1">
              <a:solidFill>
                <a:schemeClr val="tx1">
                  <a:lumMod val="75000"/>
                  <a:lumOff val="25000"/>
                </a:schemeClr>
              </a:solidFill>
              <a:latin typeface="+mn-ea"/>
              <a:ea typeface="+mn-ea"/>
              <a:cs typeface="+mn-ea"/>
              <a:sym typeface="+mn-lt"/>
            </a:endParaRPr>
          </a:p>
        </p:txBody>
      </p:sp>
      <p:sp>
        <p:nvSpPr>
          <p:cNvPr id="10496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评估指标多元化：综合考虑学生的知识技能、情感态度、学习过程等方面，建立多维度的评估指标。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30" name="标题 1"/>
          <p:cNvSpPr>
            <a:spLocks noGrp="1"/>
          </p:cNvSpPr>
          <p:nvPr>
            <p:ph type="title"/>
          </p:nvPr>
        </p:nvSpPr>
        <p:spPr/>
        <p:txBody>
          <a:bodyPr/>
          <a:p>
            <a:r>
              <a:rPr altLang="en-US" lang="zh-CN"/>
              <a:t>评估体系的指标确定与权重分配</a:t>
            </a:r>
            <a:endParaRPr altLang="en-US" lang="zh-CN"/>
          </a:p>
        </p:txBody>
      </p:sp>
      <p:sp>
        <p:nvSpPr>
          <p:cNvPr id="1049732"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34"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36"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指标确定：根据游戏化学习的特点，确定评估体系的指标，如学习效果、学习兴趣、创新能力等。</a:t>
            </a:r>
            <a:endParaRPr altLang="en-US" dirty="0" sz="2000" lang="zh-CN" spc="200">
              <a:solidFill>
                <a:schemeClr val="tx1">
                  <a:lumMod val="85000"/>
                  <a:lumOff val="15000"/>
                </a:schemeClr>
              </a:solidFill>
              <a:latin typeface="+mn-ea"/>
              <a:sym typeface="+mn-ea"/>
            </a:endParaRPr>
          </a:p>
        </p:txBody>
      </p:sp>
      <p:sp>
        <p:nvSpPr>
          <p:cNvPr id="1049738"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40"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42"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权重分配：根据各项指标的重要程度，合理分配权重，确保评估结果的准确性和科学性。</a:t>
            </a:r>
            <a:endParaRPr altLang="en-US" dirty="0" sz="2000" lang="zh-CN" spc="200">
              <a:solidFill>
                <a:schemeClr val="tx1">
                  <a:lumMod val="85000"/>
                  <a:lumOff val="15000"/>
                </a:schemeClr>
              </a:solidFill>
              <a:latin typeface="+mn-ea"/>
              <a:sym typeface="+mn-ea"/>
            </a:endParaRPr>
          </a:p>
        </p:txBody>
      </p:sp>
      <p:sp>
        <p:nvSpPr>
          <p:cNvPr id="1049744"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46"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48"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评估标准：针对各项指标，制定具体的评估标准，以便对小学生游戏化学习的效果进行量化评估。</a:t>
            </a:r>
            <a:endParaRPr altLang="en-US" dirty="0" sz="2000" lang="zh-CN" spc="200">
              <a:solidFill>
                <a:schemeClr val="tx1">
                  <a:lumMod val="85000"/>
                  <a:lumOff val="15000"/>
                </a:schemeClr>
              </a:solidFill>
              <a:latin typeface="+mn-ea"/>
              <a:sym typeface="+mn-ea"/>
            </a:endParaRPr>
          </a:p>
        </p:txBody>
      </p:sp>
      <p:sp>
        <p:nvSpPr>
          <p:cNvPr id="1049750"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52"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54"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动态调整：根据实际评估结果和教学反馈，对评估体系进行动态调整，不断完善和优化评估体系。</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88" name="标题 1"/>
          <p:cNvSpPr>
            <a:spLocks noGrp="1"/>
          </p:cNvSpPr>
          <p:nvPr>
            <p:ph type="title"/>
          </p:nvPr>
        </p:nvSpPr>
        <p:spPr/>
        <p:txBody>
          <a:bodyPr/>
          <a:p>
            <a:r>
              <a:rPr altLang="en-US" lang="zh-CN"/>
              <a:t>评估体系的实施流程与方法</a:t>
            </a:r>
            <a:endParaRPr altLang="en-US" lang="zh-CN"/>
          </a:p>
        </p:txBody>
      </p:sp>
      <p:sp>
        <p:nvSpPr>
          <p:cNvPr id="1049790" name="矩形 3"/>
          <p:cNvSpPr/>
          <p:nvPr>
            <p:custDataLst>
              <p:tags r:id="rId1"/>
            </p:custDataLst>
          </p:nvPr>
        </p:nvSpPr>
        <p:spPr>
          <a:xfrm>
            <a:off x="1850472" y="1893785"/>
            <a:ext cx="4407237" cy="111261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792" name="矩形 13"/>
          <p:cNvSpPr/>
          <p:nvPr>
            <p:custDataLst>
              <p:tags r:id="rId2"/>
            </p:custDataLst>
          </p:nvPr>
        </p:nvSpPr>
        <p:spPr>
          <a:xfrm>
            <a:off x="1524000" y="1893785"/>
            <a:ext cx="159213" cy="111261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794" name="文本框 4"/>
          <p:cNvSpPr txBox="1"/>
          <p:nvPr>
            <p:custDataLst>
              <p:tags r:id="rId3"/>
            </p:custDataLst>
          </p:nvPr>
        </p:nvSpPr>
        <p:spPr>
          <a:xfrm>
            <a:off x="2018881" y="1989773"/>
            <a:ext cx="4139739" cy="92041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确定评估目标：明确评估小学生游戏化学习的具体目标，如知识掌握、技能提升等。</a:t>
            </a:r>
            <a:endParaRPr altLang="en-US" dirty="0" sz="1200" lang="zh-CN" spc="150">
              <a:solidFill>
                <a:schemeClr val="tx1">
                  <a:lumMod val="85000"/>
                  <a:lumOff val="15000"/>
                </a:schemeClr>
              </a:solidFill>
              <a:latin typeface="+mn-ea"/>
              <a:sym typeface="+mn-ea"/>
            </a:endParaRPr>
          </a:p>
        </p:txBody>
      </p:sp>
      <p:sp>
        <p:nvSpPr>
          <p:cNvPr id="1049796" name="矩形 39"/>
          <p:cNvSpPr/>
          <p:nvPr>
            <p:custDataLst>
              <p:tags r:id="rId4"/>
            </p:custDataLst>
          </p:nvPr>
        </p:nvSpPr>
        <p:spPr>
          <a:xfrm>
            <a:off x="1850472" y="3214618"/>
            <a:ext cx="4407237" cy="111261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798" name="矩形 5"/>
          <p:cNvSpPr/>
          <p:nvPr>
            <p:custDataLst>
              <p:tags r:id="rId5"/>
            </p:custDataLst>
          </p:nvPr>
        </p:nvSpPr>
        <p:spPr>
          <a:xfrm>
            <a:off x="1524000" y="3214618"/>
            <a:ext cx="159213" cy="111261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800" name="文本框 41"/>
          <p:cNvSpPr txBox="1"/>
          <p:nvPr>
            <p:custDataLst>
              <p:tags r:id="rId6"/>
            </p:custDataLst>
          </p:nvPr>
        </p:nvSpPr>
        <p:spPr>
          <a:xfrm>
            <a:off x="2018881" y="3310605"/>
            <a:ext cx="4139739" cy="92041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选择评估工具：根据评估目标选择适当的评估工具，如问卷调查、观察记录、测试等。</a:t>
            </a:r>
            <a:endParaRPr altLang="en-US" dirty="0" sz="1200" lang="zh-CN" spc="150">
              <a:solidFill>
                <a:schemeClr val="tx1">
                  <a:lumMod val="85000"/>
                  <a:lumOff val="15000"/>
                </a:schemeClr>
              </a:solidFill>
              <a:latin typeface="+mn-ea"/>
              <a:sym typeface="+mn-ea"/>
            </a:endParaRPr>
          </a:p>
        </p:txBody>
      </p:sp>
      <p:sp>
        <p:nvSpPr>
          <p:cNvPr id="1049802" name="矩形 12"/>
          <p:cNvSpPr/>
          <p:nvPr>
            <p:custDataLst>
              <p:tags r:id="rId7"/>
            </p:custDataLst>
          </p:nvPr>
        </p:nvSpPr>
        <p:spPr>
          <a:xfrm>
            <a:off x="1850472" y="4535451"/>
            <a:ext cx="4407237" cy="111261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804" name="矩形 17"/>
          <p:cNvSpPr/>
          <p:nvPr>
            <p:custDataLst>
              <p:tags r:id="rId8"/>
            </p:custDataLst>
          </p:nvPr>
        </p:nvSpPr>
        <p:spPr>
          <a:xfrm>
            <a:off x="1524000" y="4535451"/>
            <a:ext cx="159213" cy="111261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806" name="文本框 19"/>
          <p:cNvSpPr txBox="1"/>
          <p:nvPr>
            <p:custDataLst>
              <p:tags r:id="rId9"/>
            </p:custDataLst>
          </p:nvPr>
        </p:nvSpPr>
        <p:spPr>
          <a:xfrm>
            <a:off x="2018881" y="4631438"/>
            <a:ext cx="4139739" cy="92041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设计评估方案：制定详细的评估方案，包括评估内容、评估标准、评估时间等。</a:t>
            </a:r>
            <a:endParaRPr altLang="en-US" dirty="0" sz="1200" lang="zh-CN" spc="150">
              <a:solidFill>
                <a:schemeClr val="tx1">
                  <a:lumMod val="85000"/>
                  <a:lumOff val="15000"/>
                </a:schemeClr>
              </a:solidFill>
              <a:latin typeface="+mn-ea"/>
              <a:sym typeface="+mn-ea"/>
            </a:endParaRPr>
          </a:p>
        </p:txBody>
      </p:sp>
      <p:sp>
        <p:nvSpPr>
          <p:cNvPr id="1049808" name="矩形 49"/>
          <p:cNvSpPr/>
          <p:nvPr>
            <p:custDataLst>
              <p:tags r:id="rId10"/>
            </p:custDataLst>
          </p:nvPr>
        </p:nvSpPr>
        <p:spPr>
          <a:xfrm>
            <a:off x="6946426" y="1893785"/>
            <a:ext cx="4407237" cy="111261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810" name="矩形 26"/>
          <p:cNvSpPr/>
          <p:nvPr>
            <p:custDataLst>
              <p:tags r:id="rId11"/>
            </p:custDataLst>
          </p:nvPr>
        </p:nvSpPr>
        <p:spPr>
          <a:xfrm>
            <a:off x="6619954" y="1893785"/>
            <a:ext cx="159213" cy="111261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812" name="文本框 27"/>
          <p:cNvSpPr txBox="1"/>
          <p:nvPr>
            <p:custDataLst>
              <p:tags r:id="rId12"/>
            </p:custDataLst>
          </p:nvPr>
        </p:nvSpPr>
        <p:spPr>
          <a:xfrm>
            <a:off x="7114835" y="1989773"/>
            <a:ext cx="4139739" cy="92041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实施评估：按照评估方案对小学生游戏化学习进行实际评估，收集相关数据。</a:t>
            </a:r>
            <a:endParaRPr altLang="en-US" dirty="0" sz="1200" lang="zh-CN" spc="150">
              <a:solidFill>
                <a:schemeClr val="tx1">
                  <a:lumMod val="85000"/>
                  <a:lumOff val="15000"/>
                </a:schemeClr>
              </a:solidFill>
              <a:latin typeface="+mn-ea"/>
              <a:sym typeface="+mn-ea"/>
            </a:endParaRPr>
          </a:p>
        </p:txBody>
      </p:sp>
      <p:sp>
        <p:nvSpPr>
          <p:cNvPr id="1049814" name="矩形 64"/>
          <p:cNvSpPr/>
          <p:nvPr>
            <p:custDataLst>
              <p:tags r:id="rId13"/>
            </p:custDataLst>
          </p:nvPr>
        </p:nvSpPr>
        <p:spPr>
          <a:xfrm>
            <a:off x="6946426" y="3214618"/>
            <a:ext cx="4407237" cy="1112619"/>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816" name="矩形 65"/>
          <p:cNvSpPr/>
          <p:nvPr>
            <p:custDataLst>
              <p:tags r:id="rId14"/>
            </p:custDataLst>
          </p:nvPr>
        </p:nvSpPr>
        <p:spPr>
          <a:xfrm>
            <a:off x="6619954" y="3214618"/>
            <a:ext cx="159213" cy="1112619"/>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818" name="文本框 66"/>
          <p:cNvSpPr txBox="1"/>
          <p:nvPr>
            <p:custDataLst>
              <p:tags r:id="rId15"/>
            </p:custDataLst>
          </p:nvPr>
        </p:nvSpPr>
        <p:spPr>
          <a:xfrm>
            <a:off x="7114835" y="3310605"/>
            <a:ext cx="4139739" cy="920413"/>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分析评估结果：对收集到的数据进行分析，得出评估结果，如学生的学习成效、游戏化学习的优缺点等。</a:t>
            </a:r>
            <a:endParaRPr altLang="en-US" dirty="0" sz="2000" lang="zh-CN" spc="150">
              <a:solidFill>
                <a:schemeClr val="tx1">
                  <a:lumMod val="85000"/>
                  <a:lumOff val="15000"/>
                </a:schemeClr>
              </a:solidFill>
              <a:latin typeface="+mn-ea"/>
              <a:sym typeface="+mn-ea"/>
            </a:endParaRPr>
          </a:p>
        </p:txBody>
      </p:sp>
      <p:sp>
        <p:nvSpPr>
          <p:cNvPr id="1049820" name="矩形 67"/>
          <p:cNvSpPr/>
          <p:nvPr>
            <p:custDataLst>
              <p:tags r:id="rId16"/>
            </p:custDataLst>
          </p:nvPr>
        </p:nvSpPr>
        <p:spPr>
          <a:xfrm>
            <a:off x="6946426" y="4535451"/>
            <a:ext cx="4407237" cy="1112619"/>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822" name="矩形 68"/>
          <p:cNvSpPr/>
          <p:nvPr>
            <p:custDataLst>
              <p:tags r:id="rId17"/>
            </p:custDataLst>
          </p:nvPr>
        </p:nvSpPr>
        <p:spPr>
          <a:xfrm>
            <a:off x="6619954" y="4535451"/>
            <a:ext cx="159213" cy="1112619"/>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824" name="文本框 69"/>
          <p:cNvSpPr txBox="1"/>
          <p:nvPr>
            <p:custDataLst>
              <p:tags r:id="rId18"/>
            </p:custDataLst>
          </p:nvPr>
        </p:nvSpPr>
        <p:spPr>
          <a:xfrm>
            <a:off x="7114835" y="4631438"/>
            <a:ext cx="4139739" cy="92041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反馈与改进：将评估结果反馈给相关人员，并根据评估结果对游戏化学习进行改进和完善。</a:t>
            </a:r>
            <a:endParaRPr altLang="en-US" dirty="0" sz="12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58" name="标题 1"/>
          <p:cNvSpPr>
            <a:spLocks noGrp="1"/>
          </p:cNvSpPr>
          <p:nvPr>
            <p:ph type="title"/>
          </p:nvPr>
        </p:nvSpPr>
        <p:spPr/>
        <p:txBody>
          <a:bodyPr/>
          <a:p>
            <a:r>
              <a:rPr altLang="en-US" lang="zh-CN"/>
              <a:t>评估体系的完善与发展方向</a:t>
            </a:r>
            <a:endParaRPr altLang="en-US" lang="zh-CN"/>
          </a:p>
        </p:txBody>
      </p:sp>
      <p:sp>
        <p:nvSpPr>
          <p:cNvPr id="1049860"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评估过程的动态性：定期进行评估，及时调整教学策略和方法，以适应学生的学习需求和发展变化。</a:t>
            </a:r>
            <a:endParaRPr altLang="zh-CN" dirty="0" lang="en-US">
              <a:solidFill>
                <a:schemeClr val="dk1">
                  <a:lumMod val="80000"/>
                  <a:lumOff val="20000"/>
                </a:schemeClr>
              </a:solidFill>
              <a:latin typeface="+mn-ea"/>
              <a:sym typeface="+mn-ea"/>
            </a:endParaRPr>
          </a:p>
        </p:txBody>
      </p:sp>
      <p:sp>
        <p:nvSpPr>
          <p:cNvPr id="1049868"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文本框 56"/>
          <p:cNvSpPr txBox="1"/>
          <p:nvPr>
            <p:custDataLst>
              <p:tags r:id="rId8"/>
            </p:custDataLst>
          </p:nvPr>
        </p:nvSpPr>
        <p:spPr>
          <a:xfrm>
            <a:off x="23954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评估指标的多样性：应综合考虑知识技能、情感态度、价值观等多方面指标，全面评估学生的学习效果。</a:t>
            </a:r>
            <a:endParaRPr altLang="en-US" dirty="0" lang="zh-CN">
              <a:solidFill>
                <a:schemeClr val="dk1">
                  <a:lumMod val="80000"/>
                  <a:lumOff val="20000"/>
                </a:schemeClr>
              </a:solidFill>
              <a:latin typeface="+mn-ea"/>
              <a:sym typeface="+mn-ea"/>
            </a:endParaRPr>
          </a:p>
        </p:txBody>
      </p:sp>
      <p:sp>
        <p:nvSpPr>
          <p:cNvPr id="1049876"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文本框 8"/>
          <p:cNvSpPr txBox="1"/>
          <p:nvPr>
            <p:custDataLst>
              <p:tags r:id="rId12"/>
            </p:custDataLst>
          </p:nvPr>
        </p:nvSpPr>
        <p:spPr>
          <a:xfrm>
            <a:off x="23954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评估方法的科学性：采用多种评估方法，如观察、测试、作品评价等，确保评估结果的客观性和准确性。</a:t>
            </a:r>
            <a:endParaRPr altLang="en-US" dirty="0" lang="zh-CN">
              <a:solidFill>
                <a:schemeClr val="dk1">
                  <a:lumMod val="80000"/>
                  <a:lumOff val="20000"/>
                </a:schemeClr>
              </a:solidFill>
              <a:latin typeface="+mn-ea"/>
              <a:sym typeface="+mn-ea"/>
            </a:endParaRPr>
          </a:p>
        </p:txBody>
      </p:sp>
      <p:sp>
        <p:nvSpPr>
          <p:cNvPr id="1049884"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评估结果的应用性：将评估结果用于指导教学实践，提高教学质量和学生学习效果。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24" name="标题"/>
          <p:cNvSpPr>
            <a:spLocks noGrp="1"/>
          </p:cNvSpPr>
          <p:nvPr>
            <p:ph type="title"/>
            <p:custDataLst>
              <p:tags r:id="rId1"/>
            </p:custDataLst>
          </p:nvPr>
        </p:nvSpPr>
        <p:spPr>
          <a:xfrm>
            <a:off x="1526400" y="3381109"/>
            <a:ext cx="9144000" cy="1152000"/>
          </a:xfrm>
        </p:spPr>
        <p:txBody>
          <a:bodyPr/>
          <a:p>
            <a:r>
              <a:rPr altLang="en-US" dirty="0" lang="zh-CN"/>
              <a:t>小学生游戏化学习的未来展望</a:t>
            </a:r>
            <a:endParaRPr altLang="en-US" dirty="0" lang="zh-CN"/>
          </a:p>
        </p:txBody>
      </p:sp>
      <p:sp>
        <p:nvSpPr>
          <p:cNvPr id="1049926"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52" name="标题 1"/>
          <p:cNvSpPr>
            <a:spLocks noGrp="1"/>
          </p:cNvSpPr>
          <p:nvPr>
            <p:ph type="title"/>
          </p:nvPr>
        </p:nvSpPr>
        <p:spPr/>
        <p:txBody>
          <a:bodyPr/>
          <a:p>
            <a:r>
              <a:rPr altLang="en-US" lang="zh-CN"/>
              <a:t>游戏化学习的发展趋势与前景</a:t>
            </a:r>
            <a:endParaRPr altLang="en-US" lang="zh-CN"/>
          </a:p>
        </p:txBody>
      </p:sp>
      <p:sp>
        <p:nvSpPr>
          <p:cNvPr id="1049954"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6"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958"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增强现实与虚拟现实技术：提供沉浸式学习体验，提高学习兴趣与效果。</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60"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2"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964" name="TextBox 2"/>
          <p:cNvSpPr txBox="1"/>
          <p:nvPr>
            <p:custDataLst>
              <p:tags r:id="rId6"/>
            </p:custDataLst>
          </p:nvPr>
        </p:nvSpPr>
        <p:spPr>
          <a:xfrm>
            <a:off x="4170199"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人工智能辅助：个性化推荐学习资源，实现自适应学习。</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66"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8"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970" name="TextBox 2"/>
          <p:cNvSpPr txBox="1"/>
          <p:nvPr>
            <p:custDataLst>
              <p:tags r:id="rId9"/>
            </p:custDataLst>
          </p:nvPr>
        </p:nvSpPr>
        <p:spPr>
          <a:xfrm>
            <a:off x="6674657"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跨平台与社交化：促进合作学习与知识分享，提高学习动力。</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2"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4"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976" name="TextBox 2"/>
          <p:cNvSpPr txBox="1"/>
          <p:nvPr>
            <p:custDataLst>
              <p:tags r:id="rId12"/>
            </p:custDataLst>
          </p:nvPr>
        </p:nvSpPr>
        <p:spPr>
          <a:xfrm>
            <a:off x="9173401"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持续学习与终身学习：游戏化学习将逐渐融入日常生活，成为持续学习的有效方式。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10" name="标题 1"/>
          <p:cNvSpPr>
            <a:spLocks noGrp="1"/>
          </p:cNvSpPr>
          <p:nvPr>
            <p:ph type="title"/>
          </p:nvPr>
        </p:nvSpPr>
        <p:spPr/>
        <p:txBody>
          <a:bodyPr/>
          <a:p>
            <a:r>
              <a:rPr altLang="en-US" lang="zh-CN"/>
              <a:t>游戏化学习与其他教育形式的融合</a:t>
            </a:r>
            <a:endParaRPr altLang="en-US" lang="zh-CN"/>
          </a:p>
        </p:txBody>
      </p:sp>
      <p:sp>
        <p:nvSpPr>
          <p:cNvPr id="1050012"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4"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16" name="TextBox 2"/>
          <p:cNvSpPr txBox="1"/>
          <p:nvPr>
            <p:custDataLst>
              <p:tags r:id="rId3"/>
            </p:custDataLst>
          </p:nvPr>
        </p:nvSpPr>
        <p:spPr>
          <a:xfrm>
            <a:off x="1662883"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游戏化学习将与在线教育、翻转课堂等教育形式深度融合，共同推动教育创新发展。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18"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0"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22" name="TextBox 2"/>
          <p:cNvSpPr txBox="1"/>
          <p:nvPr>
            <p:custDataLst>
              <p:tags r:id="rId6"/>
            </p:custDataLst>
          </p:nvPr>
        </p:nvSpPr>
        <p:spPr>
          <a:xfrm>
            <a:off x="4170199" y="3114594"/>
            <a:ext cx="2042231" cy="1649085"/>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随着技术的进步，游戏化学习将进一步融入虚拟现实、增强现实等技术，提升学习体验和效果。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24"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6"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28" name="TextBox 2"/>
          <p:cNvSpPr txBox="1"/>
          <p:nvPr>
            <p:custDataLst>
              <p:tags r:id="rId9"/>
            </p:custDataLst>
          </p:nvPr>
        </p:nvSpPr>
        <p:spPr>
          <a:xfrm>
            <a:off x="6674657"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游戏化学习将与学校、家庭、社区等教育场景紧密结合，形成全方位、立体化的教育模式。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30"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2"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34" name="TextBox 2"/>
          <p:cNvSpPr txBox="1"/>
          <p:nvPr>
            <p:custDataLst>
              <p:tags r:id="rId12"/>
            </p:custDataLst>
          </p:nvPr>
        </p:nvSpPr>
        <p:spPr>
          <a:xfrm>
            <a:off x="9173401" y="3114594"/>
            <a:ext cx="2042231" cy="1649085"/>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游戏化学习将促进教育公平，为不同地区、不同层次的学生提供更加优质的教育资源和学习体验。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68" name="标题 1"/>
          <p:cNvSpPr>
            <a:spLocks noGrp="1"/>
          </p:cNvSpPr>
          <p:nvPr>
            <p:ph type="title"/>
          </p:nvPr>
        </p:nvSpPr>
        <p:spPr/>
        <p:txBody>
          <a:bodyPr/>
          <a:p>
            <a:r>
              <a:rPr altLang="en-US" lang="zh-CN"/>
              <a:t>游戏化学习在特殊教育领域的应用</a:t>
            </a:r>
            <a:endParaRPr altLang="en-US" lang="zh-CN"/>
          </a:p>
        </p:txBody>
      </p:sp>
      <p:sp>
        <p:nvSpPr>
          <p:cNvPr id="1050070"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特殊教育需求：针对不同障碍和需求的特殊儿童，提供个性化的学习方案</a:t>
            </a:r>
            <a:endParaRPr altLang="en-US" dirty="0" sz="1200" lang="zh-CN" spc="150">
              <a:solidFill>
                <a:schemeClr val="tx1">
                  <a:lumMod val="65000"/>
                  <a:lumOff val="35000"/>
                </a:schemeClr>
              </a:solidFill>
              <a:latin typeface="+mn-ea"/>
              <a:sym typeface="+mn-ea"/>
            </a:endParaRPr>
          </a:p>
        </p:txBody>
      </p:sp>
      <p:sp>
        <p:nvSpPr>
          <p:cNvPr id="1050072"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游戏化学习的优势：通过趣味性和互动性，提高特殊儿童的学习兴趣和参与度</a:t>
            </a:r>
            <a:endParaRPr altLang="en-US" dirty="0" sz="1200" lang="zh-CN" spc="150">
              <a:solidFill>
                <a:schemeClr val="tx1">
                  <a:lumMod val="65000"/>
                  <a:lumOff val="35000"/>
                </a:schemeClr>
              </a:solidFill>
              <a:latin typeface="+mn-ea"/>
              <a:sym typeface="+mn-ea"/>
            </a:endParaRPr>
          </a:p>
        </p:txBody>
      </p:sp>
      <p:sp>
        <p:nvSpPr>
          <p:cNvPr id="1050074"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技术支持：利用现代技术手段，如VR、AR等，为特殊儿童创造沉浸式学习体验</a:t>
            </a:r>
            <a:endParaRPr altLang="en-US" dirty="0" sz="1200" lang="zh-CN" spc="150">
              <a:solidFill>
                <a:schemeClr val="tx1">
                  <a:lumMod val="65000"/>
                  <a:lumOff val="35000"/>
                </a:schemeClr>
              </a:solidFill>
              <a:latin typeface="+mn-ea"/>
              <a:sym typeface="+mn-ea"/>
            </a:endParaRPr>
          </a:p>
        </p:txBody>
      </p:sp>
      <p:sp>
        <p:nvSpPr>
          <p:cNvPr id="1050076"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未来展望：随着技术的不断进步，游戏化学习在特殊教育领域的应用将更加广泛和深入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10" name="标题 1"/>
          <p:cNvSpPr>
            <a:spLocks noGrp="1"/>
          </p:cNvSpPr>
          <p:nvPr>
            <p:ph type="title"/>
          </p:nvPr>
        </p:nvSpPr>
        <p:spPr/>
        <p:txBody>
          <a:bodyPr/>
          <a:p>
            <a:r>
              <a:rPr altLang="en-US" lang="zh-CN"/>
              <a:t>游戏化学习对教育产业的推动作用</a:t>
            </a:r>
            <a:endParaRPr altLang="en-US" lang="zh-CN"/>
          </a:p>
        </p:txBody>
      </p:sp>
      <p:sp>
        <p:nvSpPr>
          <p:cNvPr id="1050112"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4"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116"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提升学生学习兴趣和参与度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18"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0"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122" name="TextBox 2"/>
          <p:cNvSpPr txBox="1"/>
          <p:nvPr>
            <p:custDataLst>
              <p:tags r:id="rId6"/>
            </p:custDataLst>
          </p:nvPr>
        </p:nvSpPr>
        <p:spPr>
          <a:xfrm>
            <a:off x="4170199"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创新教学方式和手段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24"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6"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128" name="TextBox 2"/>
          <p:cNvSpPr txBox="1"/>
          <p:nvPr>
            <p:custDataLst>
              <p:tags r:id="rId9"/>
            </p:custDataLst>
          </p:nvPr>
        </p:nvSpPr>
        <p:spPr>
          <a:xfrm>
            <a:off x="6674657"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促进教育产业的技术进步和升级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30"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32"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134" name="TextBox 2"/>
          <p:cNvSpPr txBox="1"/>
          <p:nvPr>
            <p:custDataLst>
              <p:tags r:id="rId12"/>
            </p:custDataLst>
          </p:nvPr>
        </p:nvSpPr>
        <p:spPr>
          <a:xfrm>
            <a:off x="9173401"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增强教育公平性和可及性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68"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50170"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1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2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3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4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5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5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SLIDE_ID" val="custom2023099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9.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13.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6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33.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376.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2024-01-03T14:01:04Z</dcterms:created>
  <dcterms:modified xsi:type="dcterms:W3CDTF">2024-01-03T14:01:04Z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ade4dcd5f416432eb2a333017b8d5a0e_21</vt:lpwstr>
  </property>
</Properties>
</file>