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135" r:id="rId1"/>
    <p:sldMasterId id="2147488172" r:id="rId2"/>
  </p:sldMasterIdLst>
  <p:notesMasterIdLst>
    <p:notesMasterId r:id="rId3"/>
  </p:notesMasterIdLst>
  <p:sldIdLst>
    <p:sldId id="2359" r:id="rId4"/>
    <p:sldId id="2362" r:id="rId5"/>
    <p:sldId id="2365" r:id="rId6"/>
    <p:sldId id="2368" r:id="rId7"/>
    <p:sldId id="2374" r:id="rId9"/>
    <p:sldId id="2377" r:id="rId10"/>
    <p:sldId id="2380" r:id="rId11"/>
    <p:sldId id="2383" r:id="rId12"/>
    <p:sldId id="2386" r:id="rId13"/>
    <p:sldId id="2392" r:id="rId15"/>
    <p:sldId id="2395" r:id="rId16"/>
    <p:sldId id="2398" r:id="rId17"/>
    <p:sldId id="2401" r:id="rId18"/>
    <p:sldId id="2404" r:id="rId19"/>
    <p:sldId id="2410" r:id="rId21"/>
    <p:sldId id="2413" r:id="rId22"/>
    <p:sldId id="2416" r:id="rId23"/>
    <p:sldId id="2419" r:id="rId24"/>
    <p:sldId id="2425" r:id="rId26"/>
    <p:sldId id="2428" r:id="rId27"/>
    <p:sldId id="2431" r:id="rId28"/>
    <p:sldId id="2434" r:id="rId29"/>
    <p:sldId id="2440" r:id="rId31"/>
    <p:sldId id="2443" r:id="rId32"/>
    <p:sldId id="2446" r:id="rId33"/>
    <p:sldId id="2449" r:id="rId34"/>
    <p:sldId id="2452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136" r:id="rId1"/>
    <p:sldLayoutId id="2147488137" r:id="rId2"/>
    <p:sldLayoutId id="2147488138" r:id="rId3"/>
    <p:sldLayoutId id="2147488139" r:id="rId4"/>
    <p:sldLayoutId id="2147488140" r:id="rId5"/>
    <p:sldLayoutId id="2147488141" r:id="rId6"/>
    <p:sldLayoutId id="2147488142" r:id="rId7"/>
    <p:sldLayoutId id="2147488143" r:id="rId8"/>
    <p:sldLayoutId id="2147488144" r:id="rId9"/>
    <p:sldLayoutId id="2147488145" r:id="rId10"/>
    <p:sldLayoutId id="214748814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173" r:id="rId1"/>
    <p:sldLayoutId id="2147488174" r:id="rId2"/>
    <p:sldLayoutId id="2147488175" r:id="rId3"/>
    <p:sldLayoutId id="2147488176" r:id="rId4"/>
    <p:sldLayoutId id="2147488177" r:id="rId5"/>
    <p:sldLayoutId id="2147488178" r:id="rId6"/>
    <p:sldLayoutId id="2147488179" r:id="rId7"/>
    <p:sldLayoutId id="2147488180" r:id="rId8"/>
    <p:sldLayoutId id="2147488181" r:id="rId9"/>
    <p:sldLayoutId id="2147488182" r:id="rId10"/>
    <p:sldLayoutId id="214748818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tags" Target="../tags/tag135.xml"/><Relationship Id="rId14" Type="http://schemas.openxmlformats.org/officeDocument/2006/relationships/tags" Target="../tags/tag136.xml"/><Relationship Id="rId15" Type="http://schemas.openxmlformats.org/officeDocument/2006/relationships/tags" Target="../tags/tag137.xml"/><Relationship Id="rId16" Type="http://schemas.openxmlformats.org/officeDocument/2006/relationships/tags" Target="../tags/tag138.xml"/><Relationship Id="rId17" Type="http://schemas.openxmlformats.org/officeDocument/2006/relationships/tags" Target="../tags/tag139.xml"/><Relationship Id="rId18" Type="http://schemas.openxmlformats.org/officeDocument/2006/relationships/tags" Target="../tags/tag140.xml"/><Relationship Id="rId19" Type="http://schemas.openxmlformats.org/officeDocument/2006/relationships/tags" Target="../tags/tag141.xml"/><Relationship Id="rId20" Type="http://schemas.openxmlformats.org/officeDocument/2006/relationships/tags" Target="../tags/tag142.xml"/><Relationship Id="rId21" Type="http://schemas.openxmlformats.org/officeDocument/2006/relationships/tags" Target="../tags/tag143.xml"/><Relationship Id="rId22" Type="http://schemas.openxmlformats.org/officeDocument/2006/relationships/tags" Target="../tags/tag144.xml"/><Relationship Id="rId23" Type="http://schemas.openxmlformats.org/officeDocument/2006/relationships/tags" Target="../tags/tag145.xml"/><Relationship Id="rId24" Type="http://schemas.openxmlformats.org/officeDocument/2006/relationships/tags" Target="../tags/tag146.xml"/><Relationship Id="rId25" Type="http://schemas.openxmlformats.org/officeDocument/2006/relationships/tags" Target="../tags/tag147.xml"/><Relationship Id="rId26" Type="http://schemas.openxmlformats.org/officeDocument/2006/relationships/tags" Target="../tags/tag148.xml"/><Relationship Id="rId27" Type="http://schemas.openxmlformats.org/officeDocument/2006/relationships/tags" Target="../tags/tag149.xml"/><Relationship Id="rId28" Type="http://schemas.openxmlformats.org/officeDocument/2006/relationships/tags" Target="../tags/tag150.xml"/><Relationship Id="rId29" Type="http://schemas.openxmlformats.org/officeDocument/2006/relationships/tags" Target="../tags/tag151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tags" Target="../tags/tag226.xml"/><Relationship Id="rId14" Type="http://schemas.openxmlformats.org/officeDocument/2006/relationships/tags" Target="../tags/tag227.xml"/><Relationship Id="rId15" Type="http://schemas.openxmlformats.org/officeDocument/2006/relationships/tags" Target="../tags/tag228.xml"/><Relationship Id="rId16" Type="http://schemas.openxmlformats.org/officeDocument/2006/relationships/tags" Target="../tags/tag229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tags" Target="../tags/tag242.xml"/><Relationship Id="rId14" Type="http://schemas.openxmlformats.org/officeDocument/2006/relationships/tags" Target="../tags/tag243.xml"/><Relationship Id="rId15" Type="http://schemas.openxmlformats.org/officeDocument/2006/relationships/tags" Target="../tags/tag244.xml"/><Relationship Id="rId16" Type="http://schemas.openxmlformats.org/officeDocument/2006/relationships/tags" Target="../tags/tag245.xml"/><Relationship Id="rId17" Type="http://schemas.openxmlformats.org/officeDocument/2006/relationships/tags" Target="../tags/tag246.xml"/><Relationship Id="rId18" Type="http://schemas.openxmlformats.org/officeDocument/2006/relationships/tags" Target="../tags/tag247.xml"/><Relationship Id="rId19" Type="http://schemas.openxmlformats.org/officeDocument/2006/relationships/tags" Target="../tags/tag248.xml"/><Relationship Id="rId20" Type="http://schemas.openxmlformats.org/officeDocument/2006/relationships/tags" Target="../tags/tag249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tags" Target="../tags/tag262.xml"/><Relationship Id="rId14" Type="http://schemas.openxmlformats.org/officeDocument/2006/relationships/tags" Target="../tags/tag263.xml"/><Relationship Id="rId15" Type="http://schemas.openxmlformats.org/officeDocument/2006/relationships/tags" Target="../tags/tag264.xml"/><Relationship Id="rId16" Type="http://schemas.openxmlformats.org/officeDocument/2006/relationships/tags" Target="../tags/tag265.xml"/><Relationship Id="rId17" Type="http://schemas.openxmlformats.org/officeDocument/2006/relationships/tags" Target="../tags/tag266.xml"/><Relationship Id="rId18" Type="http://schemas.openxmlformats.org/officeDocument/2006/relationships/tags" Target="../tags/tag267.xml"/><Relationship Id="rId19" Type="http://schemas.openxmlformats.org/officeDocument/2006/relationships/tags" Target="../tags/tag268.xml"/><Relationship Id="rId20" Type="http://schemas.openxmlformats.org/officeDocument/2006/relationships/tags" Target="../tags/tag269.xml"/><Relationship Id="rId21" Type="http://schemas.openxmlformats.org/officeDocument/2006/relationships/tags" Target="../tags/tag270.xml"/><Relationship Id="rId22" Type="http://schemas.openxmlformats.org/officeDocument/2006/relationships/tags" Target="../tags/tag271.xml"/><Relationship Id="rId23" Type="http://schemas.openxmlformats.org/officeDocument/2006/relationships/tags" Target="../tags/tag272.xml"/><Relationship Id="rId24" Type="http://schemas.openxmlformats.org/officeDocument/2006/relationships/tags" Target="../tags/tag273.xml"/><Relationship Id="rId25" Type="http://schemas.openxmlformats.org/officeDocument/2006/relationships/tags" Target="../tags/tag274.xml"/><Relationship Id="rId26" Type="http://schemas.openxmlformats.org/officeDocument/2006/relationships/tags" Target="../tags/tag275.xml"/><Relationship Id="rId27" Type="http://schemas.openxmlformats.org/officeDocument/2006/relationships/tags" Target="../tags/tag276.xml"/><Relationship Id="rId28" Type="http://schemas.openxmlformats.org/officeDocument/2006/relationships/tags" Target="../tags/tag277.xml"/><Relationship Id="rId29" Type="http://schemas.openxmlformats.org/officeDocument/2006/relationships/tags" Target="../tags/tag278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tags" Target="../tags/tag294.xml"/><Relationship Id="rId14" Type="http://schemas.openxmlformats.org/officeDocument/2006/relationships/tags" Target="../tags/tag295.xml"/><Relationship Id="rId15" Type="http://schemas.openxmlformats.org/officeDocument/2006/relationships/tags" Target="../tags/tag296.xml"/><Relationship Id="rId16" Type="http://schemas.openxmlformats.org/officeDocument/2006/relationships/tags" Target="../tags/tag297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tags" Target="../tags/tag327.xml"/><Relationship Id="rId16" Type="http://schemas.openxmlformats.org/officeDocument/2006/relationships/tags" Target="../tags/tag328.xml"/><Relationship Id="rId17" Type="http://schemas.openxmlformats.org/officeDocument/2006/relationships/tags" Target="../tags/tag329.xml"/><Relationship Id="rId18" Type="http://schemas.openxmlformats.org/officeDocument/2006/relationships/tags" Target="../tags/tag330.xml"/><Relationship Id="rId19" Type="http://schemas.openxmlformats.org/officeDocument/2006/relationships/tags" Target="../tags/tag331.xml"/><Relationship Id="rId20" Type="http://schemas.openxmlformats.org/officeDocument/2006/relationships/tags" Target="../tags/tag332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tags" Target="../tags/tag345.xml"/><Relationship Id="rId14" Type="http://schemas.openxmlformats.org/officeDocument/2006/relationships/tags" Target="../tags/tag346.xml"/><Relationship Id="rId15" Type="http://schemas.openxmlformats.org/officeDocument/2006/relationships/tags" Target="../tags/tag347.xml"/><Relationship Id="rId16" Type="http://schemas.openxmlformats.org/officeDocument/2006/relationships/tags" Target="../tags/tag348.xml"/><Relationship Id="rId17" Type="http://schemas.openxmlformats.org/officeDocument/2006/relationships/tags" Target="../tags/tag349.xml"/><Relationship Id="rId18" Type="http://schemas.openxmlformats.org/officeDocument/2006/relationships/tags" Target="../tags/tag350.xml"/><Relationship Id="rId19" Type="http://schemas.openxmlformats.org/officeDocument/2006/relationships/tags" Target="../tags/tag351.xml"/><Relationship Id="rId20" Type="http://schemas.openxmlformats.org/officeDocument/2006/relationships/tags" Target="../tags/tag352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tags" Target="../tags/tag373.xml"/><Relationship Id="rId10" Type="http://schemas.openxmlformats.org/officeDocument/2006/relationships/tags" Target="../tags/tag374.xml"/><Relationship Id="rId11" Type="http://schemas.openxmlformats.org/officeDocument/2006/relationships/tags" Target="../tags/tag375.xml"/><Relationship Id="rId12" Type="http://schemas.openxmlformats.org/officeDocument/2006/relationships/tags" Target="../tags/tag376.xml"/><Relationship Id="rId13" Type="http://schemas.openxmlformats.org/officeDocument/2006/relationships/tags" Target="../tags/tag377.xml"/><Relationship Id="rId14" Type="http://schemas.openxmlformats.org/officeDocument/2006/relationships/tags" Target="../tags/tag378.xml"/><Relationship Id="rId15" Type="http://schemas.openxmlformats.org/officeDocument/2006/relationships/tags" Target="../tags/tag379.xml"/><Relationship Id="rId16" Type="http://schemas.openxmlformats.org/officeDocument/2006/relationships/tags" Target="../tags/tag380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实施市场细分和品牌建设策略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市场细分策略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品牌建设策略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市场细分与品牌建设的结合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成功案例分析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实施建议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市场细分策略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确定目标市场</a:t>
            </a:r>
            <a:endParaRPr altLang="en-US" lang="zh-CN"/>
          </a:p>
        </p:txBody>
      </p:sp>
      <p:sp>
        <p:nvSpPr>
          <p:cNvPr id="104897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定义目标市场：明确目标客户群体，包括消费者、企业等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确定市场规模：评估目标市场的潜在需求和市场规模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确定市场特征：分析目标市场的消费者特征、购买行为等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确定竞争状况：了解竞争对手在目标市场的表现和市场份额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识别消费者需求</a:t>
            </a:r>
            <a:endParaRPr altLang="en-US" lang="zh-CN"/>
          </a:p>
        </p:txBody>
      </p:sp>
      <p:sp>
        <p:nvSpPr>
          <p:cNvPr id="1049036" name="正文"/>
          <p:cNvSpPr txBox="1"/>
          <p:nvPr>
            <p:custDataLst>
              <p:tags r:id="rId1"/>
            </p:custDataLst>
          </p:nvPr>
        </p:nvSpPr>
        <p:spPr>
          <a:xfrm>
            <a:off x="3493911" y="188880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了解目标客户群体：通过市场调研、数据分析等方式，了解目标客户群体的需求、偏好和购买行为。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标题"/>
          <p:cNvSpPr txBox="1"/>
          <p:nvPr>
            <p:custDataLst>
              <p:tags r:id="rId2"/>
            </p:custDataLst>
          </p:nvPr>
        </p:nvSpPr>
        <p:spPr>
          <a:xfrm>
            <a:off x="3493911" y="1364400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040" name="正文"/>
          <p:cNvSpPr txBox="1"/>
          <p:nvPr>
            <p:custDataLst>
              <p:tags r:id="rId3"/>
            </p:custDataLst>
          </p:nvPr>
        </p:nvSpPr>
        <p:spPr>
          <a:xfrm>
            <a:off x="3493911" y="310687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细分市场：根据目标客户群体的特点和需求，将市场划分为不同的细分市场，以便更好地满足不同客户的需求。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标题"/>
          <p:cNvSpPr txBox="1"/>
          <p:nvPr>
            <p:custDataLst>
              <p:tags r:id="rId4"/>
            </p:custDataLst>
          </p:nvPr>
        </p:nvSpPr>
        <p:spPr>
          <a:xfrm>
            <a:off x="3493911" y="258246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044" name="正文"/>
          <p:cNvSpPr txBox="1"/>
          <p:nvPr>
            <p:custDataLst>
              <p:tags r:id="rId5"/>
            </p:custDataLst>
          </p:nvPr>
        </p:nvSpPr>
        <p:spPr>
          <a:xfrm>
            <a:off x="3493911" y="432493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确定目标市场：根据企业的战略目标和资源状况，选择适合自身的目标市场，并制定相应的营销策略。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标题"/>
          <p:cNvSpPr txBox="1"/>
          <p:nvPr>
            <p:custDataLst>
              <p:tags r:id="rId6"/>
            </p:custDataLst>
          </p:nvPr>
        </p:nvSpPr>
        <p:spPr>
          <a:xfrm>
            <a:off x="3493911" y="380053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048" name="正文"/>
          <p:cNvSpPr txBox="1"/>
          <p:nvPr>
            <p:custDataLst>
              <p:tags r:id="rId7"/>
            </p:custDataLst>
          </p:nvPr>
        </p:nvSpPr>
        <p:spPr>
          <a:xfrm>
            <a:off x="3493911" y="554300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制定产品策略：根据目标市场的特点和需求，制定相应的产品策略，包括产品定位、产品组合、产品差异化等方面。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标题"/>
          <p:cNvSpPr txBox="1"/>
          <p:nvPr>
            <p:custDataLst>
              <p:tags r:id="rId8"/>
            </p:custDataLst>
          </p:nvPr>
        </p:nvSpPr>
        <p:spPr>
          <a:xfrm>
            <a:off x="3493911" y="5018608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竞争对手分析</a:t>
            </a:r>
            <a:endParaRPr altLang="en-US" lang="zh-CN"/>
          </a:p>
        </p:txBody>
      </p:sp>
      <p:sp>
        <p:nvSpPr>
          <p:cNvPr id="104908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8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0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0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0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识别主要竞争对手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制定针对竞争对手的营销策略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评估竞争对手的优势和劣势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分析竞争对手的市场份额和营销策略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制定细分市场策略</a:t>
            </a:r>
            <a:endParaRPr altLang="en-US" lang="zh-CN"/>
          </a:p>
        </p:txBody>
      </p:sp>
      <p:sp>
        <p:nvSpPr>
          <p:cNvPr id="104916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确定目标市场：对目标市场进行调研和分析，了解市场需求、竞争状况和消费者行为。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细分市场：根据目标市场的特点，将市场划分为不同的细分市场，每个细分市场具有相似的需求和行为特征。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制定细分市场策略：针对每个细分市场，制定相应的营销策略，包括产品定位、价格策略、渠道策略和促销策略等。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实施细分市场策略：将制定的细分市场策略付诸实践，通过营销活动和推广手段，吸引目标消费者并满足其需求。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品牌建设策略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品牌定位</a:t>
            </a:r>
            <a:endParaRPr altLang="en-US" lang="zh-CN"/>
          </a:p>
        </p:txBody>
      </p:sp>
      <p:sp>
        <p:nvSpPr>
          <p:cNvPr id="104928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目标市场：明确品牌的目标市场和目标消费者群体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品牌形象：塑造独特的品牌形象和品牌个性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品牌传播：通过有效的传播渠道和传播方式，提高品牌知名度和美誉度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品牌体验：提供优质的购物体验和服务，增强消费者对品牌的信任和忠诚度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品牌形象塑造</a:t>
            </a:r>
            <a:endParaRPr altLang="en-US" lang="zh-CN"/>
          </a:p>
        </p:txBody>
      </p:sp>
      <p:sp>
        <p:nvSpPr>
          <p:cNvPr id="104932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品牌形象传播：通过广告、公关、社交媒体等多种渠道进行传播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品牌名称与标识设计：简洁明了，易于记忆和识别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品牌理念与价值观：传递品牌的核心价值和使命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品牌体验：提供优质的产品和服务，增强消费者对品牌的信任和忠诚度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品牌传播策略</a:t>
            </a:r>
            <a:endParaRPr altLang="en-US" lang="zh-CN"/>
          </a:p>
        </p:txBody>
      </p:sp>
      <p:sp>
        <p:nvSpPr>
          <p:cNvPr id="104939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9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社交媒体推广：利用社交媒体平台进行内容营销，与消费者互动，提高品牌美誉度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线下活动：举办各类线下活动，如展览、研讨会等，增强品牌影响力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广告宣传：通过各种媒体渠道进行广告投放，提高品牌知名度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公关活动：组织各种公关活动，如发布会、赞助活动等，增加品牌曝光度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品牌维护与提升</a:t>
            </a:r>
            <a:endParaRPr altLang="en-US" lang="zh-CN"/>
          </a:p>
        </p:txBody>
      </p:sp>
      <p:sp>
        <p:nvSpPr>
          <p:cNvPr id="10494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品牌形象维护：保持品牌形象的一致性和稳定性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品牌价值提升：通过创新和差异化提升品牌价值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品牌传播与推广：加强品牌传播和推广，提高品牌知名度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品牌危机管理：建立危机应对机制，有效处理品牌危机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市场细分与品牌建设的结合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针对不同细分市场的品牌策略</a:t>
            </a:r>
            <a:endParaRPr altLang="en-US" lang="zh-CN"/>
          </a:p>
        </p:txBody>
      </p:sp>
      <p:sp>
        <p:nvSpPr>
          <p:cNvPr id="104957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制定针对不同细分市场的品牌策略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了解目标市场的特点和需求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确定品牌定位和品牌形象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实施品牌推广和营销活动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品牌与市场细分的互动关系</a:t>
            </a:r>
            <a:endParaRPr altLang="en-US" lang="zh-CN"/>
          </a:p>
        </p:txBody>
      </p:sp>
      <p:sp>
        <p:nvSpPr>
          <p:cNvPr id="10496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市场细分是品牌建设的基础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品牌与市场细分相互促进，共同发展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品牌与市场细分在营销策略中的重要性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品牌建设是市场细分的延伸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实施过程中的挑战与应对</a:t>
            </a:r>
            <a:endParaRPr altLang="en-US" lang="zh-CN"/>
          </a:p>
        </p:txBody>
      </p:sp>
      <p:sp>
        <p:nvSpPr>
          <p:cNvPr id="104971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1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1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2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2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2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2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3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3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挑战：市场细分与品牌建设的结合需要克服哪些困难？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总结：成功实施市场细分与品牌建设策略的关键要素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实施过程中的注意事项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应对：如何制定有效的策略来应对这些挑战？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成功案例分析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7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市场细分成功的案例</a:t>
            </a:r>
            <a:endParaRPr altLang="en-US" lang="zh-CN"/>
          </a:p>
        </p:txBody>
      </p:sp>
      <p:sp>
        <p:nvSpPr>
          <p:cNvPr id="104985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0000"/>
          </a:bodyPr>
          <a:p>
            <a:r>
              <a:rPr altLang="en-US" lang="zh-CN"/>
              <a:t>案例名称：宝洁公司</a:t>
            </a:r>
            <a:endParaRPr altLang="en-US" lang="zh-CN"/>
          </a:p>
          <a:p>
            <a:r>
              <a:rPr altLang="en-US" lang="zh-CN"/>
              <a:t>案例背景：宝洁公司是一家全球知名的日用品公司，其产品线包括洗发水、洗衣粉、肥皂等。</a:t>
            </a:r>
            <a:endParaRPr altLang="en-US" lang="zh-CN"/>
          </a:p>
          <a:p>
            <a:r>
              <a:rPr altLang="en-US" lang="zh-CN"/>
              <a:t>案例分析：宝洁公司通过市场细分，将消费者按照年龄、性别、地域等因素进行分类，针对不同消费者群体推出不同品牌和产品。例如，针对年轻女性消费者推出飘柔洗发水，针对家庭主妇推出汰渍洗衣粉等。</a:t>
            </a:r>
            <a:endParaRPr altLang="en-US" lang="zh-CN"/>
          </a:p>
          <a:p>
            <a:r>
              <a:rPr altLang="en-US" lang="zh-CN"/>
              <a:t>案例效果：通过市场细分，宝洁公司成功地满足了不同消费者的需求，提高了市场占有率和销售额。同时，也增强了品牌知名度和美誉度。  以下是用户提供的信息和标题： 我正在写一份主题为“实施市场细分和品牌建设策略”的PPT,现在准备介绍“品牌建设成功的案例”，请帮我生成“品牌建设成功的案例”为标题的内容 品牌建设成功的案例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我正在写一份主题为“实施市场细分和品牌建设策略”的PPT,现在准备介绍“品牌建设成功的案例”，请帮我生成“品牌建设成功的案例”为标题的内容</a:t>
            </a:r>
            <a:endParaRPr altLang="en-US" lang="zh-CN"/>
          </a:p>
          <a:p>
            <a:pPr lvl="1"/>
            <a:r>
              <a:rPr altLang="en-US" lang="zh-CN"/>
              <a:t>品牌建设成功的案例</a:t>
            </a:r>
            <a:endParaRPr altLang="en-US" lang="zh-CN"/>
          </a:p>
          <a:p>
            <a:r>
              <a:rPr altLang="en-US" lang="zh-CN"/>
              <a:t>案例名称：苹果公司</a:t>
            </a:r>
            <a:endParaRPr altLang="en-US" lang="zh-CN"/>
          </a:p>
          <a:p>
            <a:r>
              <a:rPr altLang="en-US" lang="zh-CN"/>
              <a:t>案例背景：苹果公司是一家全球知名的科技公司，其产品线包括iPhone、iPad、Mac等。</a:t>
            </a:r>
            <a:endParaRPr altLang="en-US" lang="zh-CN"/>
          </a:p>
          <a:p>
            <a:r>
              <a:rPr altLang="en-US" lang="zh-CN"/>
              <a:t>案例分析：苹果公司通过精准的市场定位和独特的产品设计，成功打造了高端、时尚、创新的品牌形象。同时，通过强大的营销推广和品牌传播，使得苹果品牌在全球范围内享有极高的知名度和美誉度。</a:t>
            </a:r>
            <a:endParaRPr altLang="en-US" lang="zh-CN"/>
          </a:p>
          <a:p>
            <a:r>
              <a:rPr altLang="en-US" lang="zh-CN"/>
              <a:t>案例效果：通过品牌建设，苹果公司成功地吸引了大量高端消费者，提高了市场占有率和销售额。同时，也增强了品牌竞争力和可持续发展能力。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品牌建设成功的案例</a:t>
            </a:r>
            <a:endParaRPr altLang="en-US" lang="zh-CN"/>
          </a:p>
        </p:txBody>
      </p:sp>
      <p:sp>
        <p:nvSpPr>
          <p:cNvPr id="1049892" name="Rectangle 6"/>
          <p:cNvSpPr/>
          <p:nvPr>
            <p:custDataLst>
              <p:tags r:id="rId1"/>
            </p:custDataLst>
          </p:nvPr>
        </p:nvSpPr>
        <p:spPr>
          <a:xfrm>
            <a:off x="1032008" y="1776851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894" name="Rectangle 6"/>
          <p:cNvSpPr/>
          <p:nvPr>
            <p:custDataLst>
              <p:tags r:id="rId2"/>
            </p:custDataLst>
          </p:nvPr>
        </p:nvSpPr>
        <p:spPr>
          <a:xfrm>
            <a:off x="1032008" y="2865344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896" name="Rectangle 6"/>
          <p:cNvSpPr/>
          <p:nvPr>
            <p:custDataLst>
              <p:tags r:id="rId3"/>
            </p:custDataLst>
          </p:nvPr>
        </p:nvSpPr>
        <p:spPr>
          <a:xfrm>
            <a:off x="1032008" y="3954447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898" name="Rectangle 6"/>
          <p:cNvSpPr/>
          <p:nvPr>
            <p:custDataLst>
              <p:tags r:id="rId4"/>
            </p:custDataLst>
          </p:nvPr>
        </p:nvSpPr>
        <p:spPr>
          <a:xfrm>
            <a:off x="1032008" y="5042940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900" name="矩形: 圆角 26"/>
          <p:cNvSpPr/>
          <p:nvPr>
            <p:custDataLst>
              <p:tags r:id="rId5"/>
            </p:custDataLst>
          </p:nvPr>
        </p:nvSpPr>
        <p:spPr>
          <a:xfrm>
            <a:off x="838200" y="2862907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902" name="矩形: 圆角 27"/>
          <p:cNvSpPr/>
          <p:nvPr>
            <p:custDataLst>
              <p:tags r:id="rId6"/>
            </p:custDataLst>
          </p:nvPr>
        </p:nvSpPr>
        <p:spPr>
          <a:xfrm>
            <a:off x="838200" y="1774413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904" name="矩形: 圆角 28"/>
          <p:cNvSpPr/>
          <p:nvPr>
            <p:custDataLst>
              <p:tags r:id="rId7"/>
            </p:custDataLst>
          </p:nvPr>
        </p:nvSpPr>
        <p:spPr>
          <a:xfrm>
            <a:off x="838200" y="5039893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906" name="矩形: 圆角 29"/>
          <p:cNvSpPr/>
          <p:nvPr>
            <p:custDataLst>
              <p:tags r:id="rId8"/>
            </p:custDataLst>
          </p:nvPr>
        </p:nvSpPr>
        <p:spPr>
          <a:xfrm>
            <a:off x="838200" y="3951400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908" name="正文"/>
          <p:cNvSpPr txBox="1"/>
          <p:nvPr>
            <p:custDataLst>
              <p:tags r:id="rId9"/>
            </p:custDataLst>
          </p:nvPr>
        </p:nvSpPr>
        <p:spPr>
          <a:xfrm>
            <a:off x="2932909" y="1781117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案例名称：苹果公司</a:t>
            </a:r>
            <a:endParaRPr altLang="en-US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10" name="标题"/>
          <p:cNvSpPr txBox="1"/>
          <p:nvPr>
            <p:custDataLst>
              <p:tags r:id="rId10"/>
            </p:custDataLst>
          </p:nvPr>
        </p:nvSpPr>
        <p:spPr>
          <a:xfrm>
            <a:off x="937542" y="1781117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12" name="正文"/>
          <p:cNvSpPr txBox="1"/>
          <p:nvPr>
            <p:custDataLst>
              <p:tags r:id="rId11"/>
            </p:custDataLst>
          </p:nvPr>
        </p:nvSpPr>
        <p:spPr>
          <a:xfrm>
            <a:off x="2932909" y="2869611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案例简介：苹果公司通过精准的市场定位和独特的产品设计，成功打造了高端、时尚、创新的品牌形象，成为全球最具影响力的科技公司之一。</a:t>
            </a:r>
            <a:endParaRPr altLang="en-US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14" name="标题"/>
          <p:cNvSpPr txBox="1"/>
          <p:nvPr>
            <p:custDataLst>
              <p:tags r:id="rId12"/>
            </p:custDataLst>
          </p:nvPr>
        </p:nvSpPr>
        <p:spPr>
          <a:xfrm>
            <a:off x="937542" y="2869611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16" name="正文"/>
          <p:cNvSpPr txBox="1"/>
          <p:nvPr>
            <p:custDataLst>
              <p:tags r:id="rId13"/>
            </p:custDataLst>
          </p:nvPr>
        </p:nvSpPr>
        <p:spPr>
          <a:xfrm>
            <a:off x="2932909" y="3958104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77143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分析：苹果公司的成功在于其精准的市场定位和独特的产品设计。通过不断推出创新产品，满足消费者对高品质、高性价比、高附加值的需求，赢得了消费者的信任和忠诚度。同时，苹果公司注重品牌形象的塑造，通过广告、公关、营销等手段，提升了品牌知名度和美誉度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18" name="标题"/>
          <p:cNvSpPr txBox="1"/>
          <p:nvPr>
            <p:custDataLst>
              <p:tags r:id="rId14"/>
            </p:custDataLst>
          </p:nvPr>
        </p:nvSpPr>
        <p:spPr>
          <a:xfrm>
            <a:off x="937542" y="3958104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20" name="正文"/>
          <p:cNvSpPr txBox="1"/>
          <p:nvPr>
            <p:custDataLst>
              <p:tags r:id="rId15"/>
            </p:custDataLst>
          </p:nvPr>
        </p:nvSpPr>
        <p:spPr>
          <a:xfrm>
            <a:off x="2932909" y="5046597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77143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启示：实施市场细分和品牌建设策略是企业成功的关键。企业需要了解市场需求和竞争态势，精准定位目标客户群体，制定相应的产品策略和营销策略。同时，企业需要注重品牌形象的塑造和维护，通过不断提升产品质量和服务水平，赢得消费者的信任和忠诚度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22" name="标题"/>
          <p:cNvSpPr txBox="1"/>
          <p:nvPr>
            <p:custDataLst>
              <p:tags r:id="rId16"/>
            </p:custDataLst>
          </p:nvPr>
        </p:nvSpPr>
        <p:spPr>
          <a:xfrm>
            <a:off x="937542" y="5046597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结合市场细分与品牌建设的成功案例</a:t>
            </a:r>
            <a:endParaRPr altLang="en-US" lang="zh-CN"/>
          </a:p>
        </p:txBody>
      </p:sp>
      <p:sp>
        <p:nvSpPr>
          <p:cNvPr id="10499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可口可乐：通过市场细分，针对不同消费者群体推出不同口味和包装的可口可乐，同时加强品牌建设，成为全球知名品牌。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耐克：通过市场细分，针对不同运动领域推出不同系列的运动鞋和服装，同时注重品牌建设，成为全球领先的运动品牌。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星巴克：通过市场细分，针对不同消费群体推出不同口味和风格的咖啡和饮品，同时注重品牌建设，成为全球知名的咖啡品牌。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华为：通过市场细分，针对不同领域推出不同系列的产品和服务，同时注重品牌建设，成为全球领先的科技企业。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实施建议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制定具体的实施计划</a:t>
            </a:r>
            <a:endParaRPr altLang="en-US" lang="zh-CN"/>
          </a:p>
        </p:txBody>
      </p:sp>
      <p:sp>
        <p:nvSpPr>
          <p:cNvPr id="1050080" name="对角圆角矩形 15"/>
          <p:cNvSpPr/>
          <p:nvPr>
            <p:custDataLst>
              <p:tags r:id="rId1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对角圆角矩形 16"/>
          <p:cNvSpPr/>
          <p:nvPr>
            <p:custDataLst>
              <p:tags r:id="rId2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直角三角形 17"/>
          <p:cNvSpPr/>
          <p:nvPr>
            <p:custDataLst>
              <p:tags r:id="rId3"/>
            </p:custDataLst>
          </p:nvPr>
        </p:nvSpPr>
        <p:spPr>
          <a:xfrm>
            <a:off x="1883567" y="3353479"/>
            <a:ext cx="77021" cy="12836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6" name="文本框 27"/>
          <p:cNvSpPr txBox="1"/>
          <p:nvPr>
            <p:custDataLst>
              <p:tags r:id="rId4"/>
            </p:custDataLst>
          </p:nvPr>
        </p:nvSpPr>
        <p:spPr>
          <a:xfrm>
            <a:off x="1916943" y="3491476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制定策略：根据调研结果，制定具体的市场细分和品牌建设策略，包括产品定位、目标客户群体、品牌形象设计等。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对角圆角矩形 52"/>
          <p:cNvSpPr/>
          <p:nvPr>
            <p:custDataLst>
              <p:tags r:id="rId5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对角圆角矩形 53"/>
          <p:cNvSpPr/>
          <p:nvPr>
            <p:custDataLst>
              <p:tags r:id="rId6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直角三角形 54"/>
          <p:cNvSpPr/>
          <p:nvPr>
            <p:custDataLst>
              <p:tags r:id="rId7"/>
            </p:custDataLst>
          </p:nvPr>
        </p:nvSpPr>
        <p:spPr>
          <a:xfrm>
            <a:off x="1883567" y="1365042"/>
            <a:ext cx="77021" cy="12836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文本框 56"/>
          <p:cNvSpPr txBox="1"/>
          <p:nvPr>
            <p:custDataLst>
              <p:tags r:id="rId8"/>
            </p:custDataLst>
          </p:nvPr>
        </p:nvSpPr>
        <p:spPr>
          <a:xfrm>
            <a:off x="1916943" y="1496620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3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明确目标：确定市场细分和品牌建设的具体目标，如提高市场份额、增加品牌知名度等。</a:t>
            </a:r>
            <a:endParaRPr altLang="en-US" dirty="0" sz="13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对角圆角矩形 5"/>
          <p:cNvSpPr/>
          <p:nvPr>
            <p:custDataLst>
              <p:tags r:id="rId9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对角圆角矩形 6"/>
          <p:cNvSpPr/>
          <p:nvPr>
            <p:custDataLst>
              <p:tags r:id="rId10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直角三角形 7"/>
          <p:cNvSpPr/>
          <p:nvPr>
            <p:custDataLst>
              <p:tags r:id="rId11"/>
            </p:custDataLst>
          </p:nvPr>
        </p:nvSpPr>
        <p:spPr>
          <a:xfrm>
            <a:off x="1883567" y="2359261"/>
            <a:ext cx="77021" cy="12836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文本框 8"/>
          <p:cNvSpPr txBox="1"/>
          <p:nvPr>
            <p:custDataLst>
              <p:tags r:id="rId12"/>
            </p:custDataLst>
          </p:nvPr>
        </p:nvSpPr>
        <p:spPr>
          <a:xfrm>
            <a:off x="1916943" y="2497257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3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调研市场：对目标市场进行深入调研，了解消费者需求、竞争对手情况等，为制定实施计划提供依据。</a:t>
            </a:r>
            <a:endParaRPr altLang="en-US" dirty="0" sz="13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对角圆角矩形 9"/>
          <p:cNvSpPr/>
          <p:nvPr>
            <p:custDataLst>
              <p:tags r:id="rId13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6" name="对角圆角矩形 10"/>
          <p:cNvSpPr/>
          <p:nvPr>
            <p:custDataLst>
              <p:tags r:id="rId14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8" name="直角三角形 11"/>
          <p:cNvSpPr/>
          <p:nvPr>
            <p:custDataLst>
              <p:tags r:id="rId15"/>
            </p:custDataLst>
          </p:nvPr>
        </p:nvSpPr>
        <p:spPr>
          <a:xfrm>
            <a:off x="1883567" y="4347698"/>
            <a:ext cx="77021" cy="12836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文本框 12"/>
          <p:cNvSpPr txBox="1"/>
          <p:nvPr>
            <p:custDataLst>
              <p:tags r:id="rId16"/>
            </p:custDataLst>
          </p:nvPr>
        </p:nvSpPr>
        <p:spPr>
          <a:xfrm>
            <a:off x="1916943" y="4485695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3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实施计划：将策略转化为具体的实施计划，包括时间表、责任人、预算等，确保计划的顺利实施。</a:t>
            </a:r>
            <a:endParaRPr altLang="zh-CN" dirty="0" sz="13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对角圆角矩形 14"/>
          <p:cNvSpPr/>
          <p:nvPr>
            <p:custDataLst>
              <p:tags r:id="rId17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4" name="对角圆角矩形 18"/>
          <p:cNvSpPr/>
          <p:nvPr>
            <p:custDataLst>
              <p:tags r:id="rId18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6" name="直角三角形 19"/>
          <p:cNvSpPr/>
          <p:nvPr>
            <p:custDataLst>
              <p:tags r:id="rId19"/>
            </p:custDataLst>
          </p:nvPr>
        </p:nvSpPr>
        <p:spPr>
          <a:xfrm>
            <a:off x="1883567" y="5341917"/>
            <a:ext cx="77021" cy="12836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文本框 20"/>
          <p:cNvSpPr txBox="1"/>
          <p:nvPr>
            <p:custDataLst>
              <p:tags r:id="rId20"/>
            </p:custDataLst>
          </p:nvPr>
        </p:nvSpPr>
        <p:spPr>
          <a:xfrm>
            <a:off x="1916943" y="5479914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3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监控与调整：在实施过程中，密切关注市场变化和实施效果，及时调整实施计划，确保达到预期目标。</a:t>
            </a:r>
            <a:endParaRPr altLang="zh-CN" dirty="0" sz="13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明确责任分工与协作方式</a:t>
            </a:r>
            <a:endParaRPr altLang="en-US" lang="zh-CN"/>
          </a:p>
        </p:txBody>
      </p:sp>
      <p:sp>
        <p:nvSpPr>
          <p:cNvPr id="10501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责任分工：明确各部门、岗位的职责和任务，确保工作顺利进行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培训与指导：对员工进行必要的培训和指导，提高工作效率和质量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监督与评估：建立监督机制，对工作进展进行定期评估和调整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协作方式：建立有效的沟通机制，促进各部门之间的协作与配合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建立监测与评估机制</a:t>
            </a:r>
            <a:endParaRPr altLang="en-US" lang="zh-CN"/>
          </a:p>
        </p:txBody>
      </p:sp>
      <p:sp>
        <p:nvSpPr>
          <p:cNvPr id="105022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监测市场细分效果：定期收集和分析数据，了解市场细分是否达到预期目标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评估品牌建设效果：通过调查问卷、社交媒体分析等方式，了解消费者对品牌的认知和态度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调整策略：根据监测和评估结果，及时调整市场细分和品牌建设策略，确保策略的有效性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建立长期合作关系：与专业机构合作，建立长期监测与评估机制，确保策略的持续性和稳定性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根据市场变化及时调整策略</a:t>
            </a:r>
            <a:endParaRPr altLang="en-US" lang="zh-CN"/>
          </a:p>
        </p:txBody>
      </p:sp>
      <p:sp>
        <p:nvSpPr>
          <p:cNvPr id="105028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根据市场变化及时调整产品定位、价格策略和推广方式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定期进行市场调研，了解行业动态和竞争对手情况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分析市场趋势，预测未来发展方向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保持灵活性和创新性，不断适应市场变化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5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35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35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6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6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3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1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1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85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2023-12-19T21:08:34Z</dcterms:created>
  <dcterms:modified xsi:type="dcterms:W3CDTF">2023-12-19T21:08:34Z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c26d1ef392fa488fbb3ec0ff88f110ff_21</vt:lpwstr>
  </property>
</Properties>
</file>