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356" r:id="rId1"/>
    <p:sldMasterId id="2147484393" r:id="rId2"/>
  </p:sldMasterIdLst>
  <p:notesMasterIdLst>
    <p:notesMasterId r:id="rId3"/>
  </p:notesMasterIdLst>
  <p:sldIdLst>
    <p:sldId id="574" r:id="rId4"/>
    <p:sldId id="577" r:id="rId5"/>
    <p:sldId id="580" r:id="rId6"/>
    <p:sldId id="583" r:id="rId7"/>
    <p:sldId id="589" r:id="rId9"/>
    <p:sldId id="592" r:id="rId10"/>
    <p:sldId id="595" r:id="rId11"/>
    <p:sldId id="598" r:id="rId12"/>
    <p:sldId id="604" r:id="rId14"/>
    <p:sldId id="607" r:id="rId15"/>
    <p:sldId id="610" r:id="rId16"/>
    <p:sldId id="613" r:id="rId17"/>
    <p:sldId id="616" r:id="rId18"/>
    <p:sldId id="622" r:id="rId20"/>
    <p:sldId id="625" r:id="rId21"/>
    <p:sldId id="628" r:id="rId22"/>
    <p:sldId id="631" r:id="rId23"/>
    <p:sldId id="634" r:id="rId24"/>
    <p:sldId id="640" r:id="rId26"/>
    <p:sldId id="643" r:id="rId27"/>
    <p:sldId id="646" r:id="rId28"/>
    <p:sldId id="649" r:id="rId29"/>
    <p:sldId id="652" r:id="rId30"/>
    <p:sldId id="658" r:id="rId32"/>
    <p:sldId id="661" r:id="rId33"/>
    <p:sldId id="664" r:id="rId34"/>
    <p:sldId id="667" r:id="rId35"/>
    <p:sldId id="671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357" r:id="rId1"/>
    <p:sldLayoutId id="2147484358" r:id="rId2"/>
    <p:sldLayoutId id="2147484359" r:id="rId3"/>
    <p:sldLayoutId id="2147484360" r:id="rId4"/>
    <p:sldLayoutId id="2147484361" r:id="rId5"/>
    <p:sldLayoutId id="2147484362" r:id="rId6"/>
    <p:sldLayoutId id="2147484363" r:id="rId7"/>
    <p:sldLayoutId id="2147484364" r:id="rId8"/>
    <p:sldLayoutId id="2147484365" r:id="rId9"/>
    <p:sldLayoutId id="2147484366" r:id="rId10"/>
    <p:sldLayoutId id="214748436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tags" Target="../tags/tag157.xml"/><Relationship Id="rId14" Type="http://schemas.openxmlformats.org/officeDocument/2006/relationships/tags" Target="../tags/tag158.xml"/><Relationship Id="rId15" Type="http://schemas.openxmlformats.org/officeDocument/2006/relationships/tags" Target="../tags/tag159.xml"/><Relationship Id="rId16" Type="http://schemas.openxmlformats.org/officeDocument/2006/relationships/tags" Target="../tags/tag160.xml"/><Relationship Id="rId17" Type="http://schemas.openxmlformats.org/officeDocument/2006/relationships/tags" Target="../tags/tag161.xml"/><Relationship Id="rId18" Type="http://schemas.openxmlformats.org/officeDocument/2006/relationships/tags" Target="../tags/tag162.xml"/><Relationship Id="rId19" Type="http://schemas.openxmlformats.org/officeDocument/2006/relationships/tags" Target="../tags/tag163.xml"/><Relationship Id="rId20" Type="http://schemas.openxmlformats.org/officeDocument/2006/relationships/tags" Target="../tags/tag164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tags" Target="../tags/tag196.xml"/><Relationship Id="rId14" Type="http://schemas.openxmlformats.org/officeDocument/2006/relationships/tags" Target="../tags/tag197.xml"/><Relationship Id="rId15" Type="http://schemas.openxmlformats.org/officeDocument/2006/relationships/tags" Target="../tags/tag198.xml"/><Relationship Id="rId16" Type="http://schemas.openxmlformats.org/officeDocument/2006/relationships/tags" Target="../tags/tag199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tags" Target="../tags/tag313.xml"/><Relationship Id="rId14" Type="http://schemas.openxmlformats.org/officeDocument/2006/relationships/tags" Target="../tags/tag314.xml"/><Relationship Id="rId1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tags" Target="../tags/tag327.xml"/><Relationship Id="rId14" Type="http://schemas.openxmlformats.org/officeDocument/2006/relationships/tags" Target="../tags/tag328.xml"/><Relationship Id="rId15" Type="http://schemas.openxmlformats.org/officeDocument/2006/relationships/tags" Target="../tags/tag329.xml"/><Relationship Id="rId16" Type="http://schemas.openxmlformats.org/officeDocument/2006/relationships/tags" Target="../tags/tag330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tags" Target="../tags/tag343.xml"/><Relationship Id="rId14" Type="http://schemas.openxmlformats.org/officeDocument/2006/relationships/tags" Target="../tags/tag344.xml"/><Relationship Id="rId15" Type="http://schemas.openxmlformats.org/officeDocument/2006/relationships/tags" Target="../tags/tag345.xml"/><Relationship Id="rId16" Type="http://schemas.openxmlformats.org/officeDocument/2006/relationships/tags" Target="../tags/tag346.xml"/><Relationship Id="rId17" Type="http://schemas.openxmlformats.org/officeDocument/2006/relationships/tags" Target="../tags/tag347.xml"/><Relationship Id="rId18" Type="http://schemas.openxmlformats.org/officeDocument/2006/relationships/tags" Target="../tags/tag348.xml"/><Relationship Id="rId1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tags" Target="../tags/tag353.xml"/><Relationship Id="rId6" Type="http://schemas.openxmlformats.org/officeDocument/2006/relationships/tags" Target="../tags/tag354.xml"/><Relationship Id="rId7" Type="http://schemas.openxmlformats.org/officeDocument/2006/relationships/tags" Target="../tags/tag355.xml"/><Relationship Id="rId8" Type="http://schemas.openxmlformats.org/officeDocument/2006/relationships/tags" Target="../tags/tag356.xml"/><Relationship Id="rId9" Type="http://schemas.openxmlformats.org/officeDocument/2006/relationships/tags" Target="../tags/tag357.xml"/><Relationship Id="rId10" Type="http://schemas.openxmlformats.org/officeDocument/2006/relationships/tags" Target="../tags/tag358.xml"/><Relationship Id="rId11" Type="http://schemas.openxmlformats.org/officeDocument/2006/relationships/tags" Target="../tags/tag359.xml"/><Relationship Id="rId12" Type="http://schemas.openxmlformats.org/officeDocument/2006/relationships/tags" Target="../tags/tag360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tags" Target="../tags/tag365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>
            <a:normAutofit fontScale="90000"/>
          </a:bodyPr>
          <a:p>
            <a:r>
              <a:rPr altLang="en-US" dirty="0" lang="zh-CN"/>
              <a:t>教育信息化：数字校园发展中的挑战与机遇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教育信息化背景与现状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数字校园发展中的挑战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数字校园发展中的机遇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应对挑战与抓住机遇的策略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未来发展趋势与展望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单击添加章节标题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教育信息化背景与现状</a:t>
            </a:r>
            <a:endParaRPr altLang="en-US" dirty="0" lang="zh-CN"/>
          </a:p>
        </p:txBody>
      </p:sp>
      <p:sp>
        <p:nvSpPr>
          <p:cNvPr id="10489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信息化发展历程</a:t>
            </a:r>
            <a:endParaRPr altLang="en-US" lang="zh-CN"/>
          </a:p>
        </p:txBody>
      </p:sp>
      <p:sp>
        <p:nvSpPr>
          <p:cNvPr id="104902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3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信息化教育政策的推动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4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信息化教育资源的建设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4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信息技术的发展和应用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4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数字化校园的兴起和发展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教育信息化政策与规划</a:t>
            </a:r>
            <a:endParaRPr altLang="en-US" lang="zh-CN"/>
          </a:p>
        </p:txBody>
      </p:sp>
      <p:sp>
        <p:nvSpPr>
          <p:cNvPr id="104908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数字校园建设规划与目标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国家教育信息化政策概述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教育信息化基础设施建设情况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教育信息化应用推广与成效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数字校园建设现状</a:t>
            </a:r>
            <a:endParaRPr altLang="en-US" lang="zh-CN"/>
          </a:p>
        </p:txBody>
      </p:sp>
      <p:sp>
        <p:nvSpPr>
          <p:cNvPr id="104913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数字校园建设背景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数字校园建设存在的问题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5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数字校园建设的发展趋势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数字校园建设现状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数字校园发展中的挑战</a:t>
            </a:r>
            <a:endParaRPr altLang="en-US" dirty="0" lang="zh-CN"/>
          </a:p>
        </p:txBody>
      </p:sp>
      <p:sp>
        <p:nvSpPr>
          <p:cNvPr id="10492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技术更新换代迅速</a:t>
            </a:r>
            <a:endParaRPr altLang="en-US" lang="zh-CN"/>
          </a:p>
        </p:txBody>
      </p:sp>
      <p:sp>
        <p:nvSpPr>
          <p:cNvPr id="10492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技术更新换代迅速，数字校园建设需要不断适应新技术的发展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技术更新换代迅速，对数字校园的维护和管理带来了一定的挑战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技术更新换代迅速，需要投入更多的资金和人力成本来支持数字校园的建设和维护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技术更新换代迅速，需要加强教师和学生的培训，提高他们的信息技术素养和技能水平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数据安全与隐私保护问题</a:t>
            </a:r>
            <a:endParaRPr altLang="en-US" lang="zh-CN"/>
          </a:p>
        </p:txBody>
      </p:sp>
      <p:sp>
        <p:nvSpPr>
          <p:cNvPr id="104933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数据泄露风险：数字校园涉及大量学生、教师和学校信息，一旦泄露将造成严重后果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隐私保护挑战：学生在数字校园中的个人信息和学习情况可能被滥用或泄露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网络安全威胁：黑客攻击、病毒传播等网络安全问题对数字校园构成威胁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应对措施：加强数据安全和隐私保护意识，建立完善的数据安全和隐私保护机制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教育资源整合与共享难题</a:t>
            </a:r>
            <a:endParaRPr altLang="en-US" lang="zh-CN"/>
          </a:p>
        </p:txBody>
      </p:sp>
      <p:sp>
        <p:nvSpPr>
          <p:cNvPr id="104938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资源标准不一：缺乏统一的标准和规范，导致资源难以共享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资源分布不均：不同地区、学校之间的教育资源差距较大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资源重复建设：各个学校、机构独立建设，导致资源重复浪费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资源更新不及时：教育资源更新速度慢，难以满足不断变化的教学需求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教师信息技术素养不足</a:t>
            </a:r>
            <a:endParaRPr altLang="en-US" lang="zh-CN"/>
          </a:p>
        </p:txBody>
      </p:sp>
      <p:sp>
        <p:nvSpPr>
          <p:cNvPr id="104944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4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缺乏必要的计算机操作技能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5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5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难以适应新的教学技术和工具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5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6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缺乏对信息技术与学科整合的理解和实践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6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6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缺乏对学生数字化学习的引导和指导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数字校园发展中的机遇</a:t>
            </a:r>
            <a:endParaRPr altLang="en-US" dirty="0" lang="zh-CN"/>
          </a:p>
        </p:txBody>
      </p:sp>
      <p:sp>
        <p:nvSpPr>
          <p:cNvPr id="10495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提升教育教学质量</a:t>
            </a:r>
            <a:endParaRPr altLang="en-US" lang="zh-CN"/>
          </a:p>
        </p:txBody>
      </p:sp>
      <p:sp>
        <p:nvSpPr>
          <p:cNvPr id="104958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信息技术与教育教学的深度融合，提高教学效果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丰富的教学资源和工具，提供更加多样化的教学方式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个性化教学和精准评估，满足不同学生的需求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促进教师专业发展和教育信息化素养提升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促进教育公平与均衡发展</a:t>
            </a:r>
            <a:endParaRPr altLang="en-US" lang="zh-CN"/>
          </a:p>
        </p:txBody>
      </p:sp>
      <p:sp>
        <p:nvSpPr>
          <p:cNvPr id="104963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4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4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缩小城乡教育差距：通过数字校园建设，让农村地区和贫困地区的学生也能享受到优质教育资源。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4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4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促进教育资源共享：通过数字校园平台，实现教育资源的共享和优化配置，提高教育效率和质量。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5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5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推动教育信息化进程：数字校园建设是教育信息化的重要组成部分，可以促进教育信息化的发展和普及。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5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6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培养创新型人才：数字校园建设可以为学生提供更加丰富、多样化的学习方式和资源，培养学生的创新能力和实践能力。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培养学生创新能力与实践能力</a:t>
            </a:r>
            <a:endParaRPr altLang="en-US" lang="zh-CN"/>
          </a:p>
        </p:txBody>
      </p:sp>
      <p:sp>
        <p:nvSpPr>
          <p:cNvPr id="104969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数字校园为学生提供多样化的学习方式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信息技术支持下的自主学习和合作学习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实践性和创新性课程的设计与实施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鼓励学生参与科研项目，提升创新能力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推动教育国际化进程</a:t>
            </a:r>
            <a:endParaRPr altLang="en-US" lang="zh-CN"/>
          </a:p>
        </p:txBody>
      </p:sp>
      <p:sp>
        <p:nvSpPr>
          <p:cNvPr id="104975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数字校园为教育国际化提供了新的平台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数字校园促进了教育资源的共享与交流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数字校园为跨国教育提供了可能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数字校园推动了教育教学的创新与变革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8000"/>
          </a:bodyPr>
          <a:p>
            <a:r>
              <a:rPr altLang="en-US" dirty="0" lang="zh-CN"/>
              <a:t>应对挑战与抓住机遇的策略</a:t>
            </a:r>
            <a:endParaRPr altLang="en-US" dirty="0" lang="zh-CN"/>
          </a:p>
        </p:txBody>
      </p:sp>
      <p:sp>
        <p:nvSpPr>
          <p:cNvPr id="10497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加强政策引导与支持力度</a:t>
            </a:r>
            <a:endParaRPr altLang="en-US" lang="zh-CN"/>
          </a:p>
        </p:txBody>
      </p:sp>
      <p:sp>
        <p:nvSpPr>
          <p:cNvPr id="104987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制定教育信息化发展规划，明确目标与任务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加大财政投入，提高教育信息化基础设施建设水平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完善政策法规，为数字校园发展提供有力保障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加强教师培训，提高信息化素养和教学能力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提升教师信息技术素养培训</a:t>
            </a:r>
            <a:endParaRPr altLang="en-US" lang="zh-CN"/>
          </a:p>
        </p:txBody>
      </p:sp>
      <p:sp>
        <p:nvSpPr>
          <p:cNvPr id="104993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培训目标：提高教师的信息技术素养，使其能够适应教育信息化的需求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培训内容：介绍信息技术的基本概念、原理和应用，以及教育信息化的趋势和挑战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培训方式：采用线上和线下相结合的方式，包括理论讲解、实践操作和案例分析等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培训效果：通过培训，提高教师的信息技术素养，使其能够更好地应对教育信息化中的挑战，抓住机遇，促进数字校园的发展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完善数据安全与隐私保护机制</a:t>
            </a:r>
            <a:endParaRPr altLang="en-US" lang="zh-CN"/>
          </a:p>
        </p:txBody>
      </p:sp>
      <p:sp>
        <p:nvSpPr>
          <p:cNvPr id="104997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建立完善的数据安全与隐私保护制度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7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加强数据安全与隐私保护技术研发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8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定期进行数据安全与隐私保护培训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9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建立数据安全与隐私保护应急预案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创新教育资源整合与共享模式</a:t>
            </a:r>
            <a:endParaRPr altLang="en-US" lang="zh-CN"/>
          </a:p>
        </p:txBody>
      </p:sp>
      <p:sp>
        <p:nvSpPr>
          <p:cNvPr id="105003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创新教育资源整合：打破传统资源壁垒，实现跨地域、跨学科的资源共享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创新教育资源共享模式：建立统一的标准和规范，推动优质教育资源的开放与共享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创新教育资源整合与共享的实践案例：介绍成功的实践案例，展示创新教育资源整合与共享的成果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创新教育资源整合与共享的未来展望：探讨未来发展趋势，为教育信息化发展提供新的思路和方向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未来发展趋势与展望</a:t>
            </a:r>
            <a:endParaRPr altLang="en-US" dirty="0" lang="zh-CN"/>
          </a:p>
        </p:txBody>
      </p:sp>
      <p:sp>
        <p:nvSpPr>
          <p:cNvPr id="10500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人工智能技术在教育中的应用前景</a:t>
            </a:r>
            <a:endParaRPr altLang="en-US" lang="zh-CN"/>
          </a:p>
        </p:txBody>
      </p:sp>
      <p:sp>
        <p:nvSpPr>
          <p:cNvPr id="105016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未来教育信息化的发展方向与展望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17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未来教育信息化面临的挑战与机遇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数字化校园的未来发展趋势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18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人工智能技术在教育中的应用前景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虚拟现实技术在教育中的潜力挖掘</a:t>
            </a:r>
            <a:endParaRPr altLang="en-US" lang="zh-CN"/>
          </a:p>
        </p:txBody>
      </p:sp>
      <p:sp>
        <p:nvSpPr>
          <p:cNvPr id="105022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云计算技术在教育信息化中的优势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虚拟现实技术在教育中的潜力挖掘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人工智能技术在教育中的应用前景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大数据技术在教育信息化中的价值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5G技术在教育中的创新应用场景</a:t>
            </a:r>
            <a:endParaRPr altLang="en-US" lang="zh-CN"/>
          </a:p>
        </p:txBody>
      </p:sp>
      <p:sp>
        <p:nvSpPr>
          <p:cNvPr id="1050292" name="圆角矩形 3"/>
          <p:cNvSpPr/>
          <p:nvPr>
            <p:custDataLst>
              <p:tags r:id="rId1"/>
            </p:custDataLst>
          </p:nvPr>
        </p:nvSpPr>
        <p:spPr>
          <a:xfrm rot="16200000">
            <a:off x="2853206" y="1221810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圆角矩形 4"/>
          <p:cNvSpPr/>
          <p:nvPr>
            <p:custDataLst>
              <p:tags r:id="rId2"/>
            </p:custDataLst>
          </p:nvPr>
        </p:nvSpPr>
        <p:spPr>
          <a:xfrm rot="16200000">
            <a:off x="2853206" y="-124616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6" name="圆角矩形 11"/>
          <p:cNvSpPr/>
          <p:nvPr>
            <p:custDataLst>
              <p:tags r:id="rId3"/>
            </p:custDataLst>
          </p:nvPr>
        </p:nvSpPr>
        <p:spPr>
          <a:xfrm rot="16200000">
            <a:off x="8263012" y="-127706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8" name="圆角矩形 10"/>
          <p:cNvSpPr/>
          <p:nvPr>
            <p:custDataLst>
              <p:tags r:id="rId4"/>
            </p:custDataLst>
          </p:nvPr>
        </p:nvSpPr>
        <p:spPr>
          <a:xfrm rot="16200000">
            <a:off x="2853206" y="2564530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圆角矩形 31"/>
          <p:cNvSpPr/>
          <p:nvPr>
            <p:custDataLst>
              <p:tags r:id="rId5"/>
            </p:custDataLst>
          </p:nvPr>
        </p:nvSpPr>
        <p:spPr>
          <a:xfrm rot="16200000">
            <a:off x="8263012" y="1217485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2" name="圆角矩形 34"/>
          <p:cNvSpPr/>
          <p:nvPr>
            <p:custDataLst>
              <p:tags r:id="rId6"/>
            </p:custDataLst>
          </p:nvPr>
        </p:nvSpPr>
        <p:spPr>
          <a:xfrm rot="16200000">
            <a:off x="8263012" y="2562676"/>
            <a:ext cx="1076141" cy="510514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4" name="文本框 5"/>
          <p:cNvSpPr txBox="1"/>
          <p:nvPr>
            <p:custDataLst>
              <p:tags r:id="rId7"/>
            </p:custDataLst>
          </p:nvPr>
        </p:nvSpPr>
        <p:spPr>
          <a:xfrm>
            <a:off x="6434615" y="4578300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5G技术可以支持教育管理和服务模式的变革和创新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306" name="文本框 6"/>
          <p:cNvSpPr txBox="1"/>
          <p:nvPr>
            <p:custDataLst>
              <p:tags r:id="rId8"/>
            </p:custDataLst>
          </p:nvPr>
        </p:nvSpPr>
        <p:spPr>
          <a:xfrm>
            <a:off x="6434615" y="3233109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5G技术可以支持智能教学和个性化学习等教育模式的创新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308" name="文本框 13"/>
          <p:cNvSpPr txBox="1"/>
          <p:nvPr>
            <p:custDataLst>
              <p:tags r:id="rId9"/>
            </p:custDataLst>
          </p:nvPr>
        </p:nvSpPr>
        <p:spPr>
          <a:xfrm>
            <a:off x="1024809" y="4578918"/>
            <a:ext cx="4890426" cy="1076141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5G技术可以支持虚拟现实（VR）和增强现实（AR）等技术在教育中的应用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310" name="文本框 14"/>
          <p:cNvSpPr txBox="1"/>
          <p:nvPr>
            <p:custDataLst>
              <p:tags r:id="rId10"/>
            </p:custDataLst>
          </p:nvPr>
        </p:nvSpPr>
        <p:spPr>
          <a:xfrm>
            <a:off x="6434615" y="1887918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5G技术可以支持远程教育和在线教育的普及和发展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312" name="文本框 15"/>
          <p:cNvSpPr txBox="1"/>
          <p:nvPr>
            <p:custDataLst>
              <p:tags r:id="rId11"/>
            </p:custDataLst>
          </p:nvPr>
        </p:nvSpPr>
        <p:spPr>
          <a:xfrm>
            <a:off x="1024809" y="1889772"/>
            <a:ext cx="4890426" cy="1076141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5G技术为教育信息化提供了更快速、更稳定、更可靠的网络支持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314" name="文本框 16"/>
          <p:cNvSpPr txBox="1"/>
          <p:nvPr>
            <p:custDataLst>
              <p:tags r:id="rId12"/>
            </p:custDataLst>
          </p:nvPr>
        </p:nvSpPr>
        <p:spPr>
          <a:xfrm>
            <a:off x="1024809" y="3237434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5G技术可以支持大规模在线开放课程（MOOC）等在线教育平台的发展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316" name="圆角矩形 7"/>
          <p:cNvSpPr/>
          <p:nvPr>
            <p:custDataLst>
              <p:tags r:id="rId13"/>
            </p:custDataLst>
          </p:nvPr>
        </p:nvSpPr>
        <p:spPr>
          <a:xfrm rot="16200000">
            <a:off x="357466" y="3717551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18" name="圆角矩形 8"/>
          <p:cNvSpPr/>
          <p:nvPr>
            <p:custDataLst>
              <p:tags r:id="rId14"/>
            </p:custDataLst>
          </p:nvPr>
        </p:nvSpPr>
        <p:spPr>
          <a:xfrm rot="16200000">
            <a:off x="357466" y="237112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20" name="圆角矩形 12"/>
          <p:cNvSpPr/>
          <p:nvPr>
            <p:custDataLst>
              <p:tags r:id="rId15"/>
            </p:custDataLst>
          </p:nvPr>
        </p:nvSpPr>
        <p:spPr>
          <a:xfrm rot="16200000">
            <a:off x="5767272" y="2368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22" name="圆角矩形 27"/>
          <p:cNvSpPr/>
          <p:nvPr>
            <p:custDataLst>
              <p:tags r:id="rId16"/>
            </p:custDataLst>
          </p:nvPr>
        </p:nvSpPr>
        <p:spPr>
          <a:xfrm rot="16200000">
            <a:off x="357466" y="5059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24" name="圆角矩形 32"/>
          <p:cNvSpPr/>
          <p:nvPr>
            <p:custDataLst>
              <p:tags r:id="rId17"/>
            </p:custDataLst>
          </p:nvPr>
        </p:nvSpPr>
        <p:spPr>
          <a:xfrm rot="16200000">
            <a:off x="5767272" y="3713843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26" name="圆角矩形 35"/>
          <p:cNvSpPr/>
          <p:nvPr>
            <p:custDataLst>
              <p:tags r:id="rId18"/>
            </p:custDataLst>
          </p:nvPr>
        </p:nvSpPr>
        <p:spPr>
          <a:xfrm rot="16200000">
            <a:off x="5767272" y="505903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教育信息化与智慧城市建设融合发展</a:t>
            </a:r>
            <a:endParaRPr altLang="en-US" lang="zh-CN"/>
          </a:p>
        </p:txBody>
      </p:sp>
      <p:sp>
        <p:nvSpPr>
          <p:cNvPr id="105036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数字校园与智慧城市建设的联系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教育信息化在智慧城市建设中的作用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未来发展趋势：教育信息化与智慧城市建设的融合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展望：实现教育信息化与智慧城市建设的共赢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42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稻壳学院</a:t>
            </a:r>
            <a:endParaRPr altLang="en-US" dirty="0" lang="zh-CN"/>
          </a:p>
        </p:txBody>
      </p:sp>
      <p:sp>
        <p:nvSpPr>
          <p:cNvPr id="105042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42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2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6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67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1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5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257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300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65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2023-12-15T16:50:24Z</dcterms:created>
  <dcterms:modified xsi:type="dcterms:W3CDTF">2023-12-15T16:50:24Z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f77904f9f5d04cefa969f3dd5b89a139_21</vt:lpwstr>
  </property>
</Properties>
</file>