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520" r:id="rId1"/>
    <p:sldMasterId id="2147484557" r:id="rId2"/>
  </p:sldMasterIdLst>
  <p:notesMasterIdLst>
    <p:notesMasterId r:id="rId3"/>
  </p:notesMasterIdLst>
  <p:sldIdLst>
    <p:sldId id="647" r:id="rId4"/>
    <p:sldId id="652" r:id="rId5"/>
    <p:sldId id="656" r:id="rId6"/>
    <p:sldId id="659" r:id="rId7"/>
    <p:sldId id="665" r:id="rId9"/>
    <p:sldId id="668" r:id="rId10"/>
    <p:sldId id="671" r:id="rId11"/>
    <p:sldId id="674" r:id="rId12"/>
    <p:sldId id="680" r:id="rId14"/>
    <p:sldId id="683" r:id="rId15"/>
    <p:sldId id="686" r:id="rId16"/>
    <p:sldId id="689" r:id="rId17"/>
    <p:sldId id="692" r:id="rId18"/>
    <p:sldId id="698" r:id="rId20"/>
    <p:sldId id="701" r:id="rId21"/>
    <p:sldId id="704" r:id="rId22"/>
    <p:sldId id="707" r:id="rId23"/>
    <p:sldId id="710" r:id="rId24"/>
    <p:sldId id="716" r:id="rId26"/>
    <p:sldId id="719" r:id="rId27"/>
    <p:sldId id="722" r:id="rId28"/>
    <p:sldId id="725" r:id="rId29"/>
    <p:sldId id="728" r:id="rId30"/>
    <p:sldId id="734" r:id="rId32"/>
    <p:sldId id="737" r:id="rId33"/>
    <p:sldId id="740" r:id="rId34"/>
    <p:sldId id="743" r:id="rId35"/>
    <p:sldId id="746"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521" r:id="rId1"/>
    <p:sldLayoutId id="2147484522" r:id="rId2"/>
    <p:sldLayoutId id="2147484523" r:id="rId3"/>
    <p:sldLayoutId id="2147484524" r:id="rId4"/>
    <p:sldLayoutId id="2147484525" r:id="rId5"/>
    <p:sldLayoutId id="2147484526" r:id="rId6"/>
    <p:sldLayoutId id="2147484527" r:id="rId7"/>
    <p:sldLayoutId id="2147484528" r:id="rId8"/>
    <p:sldLayoutId id="2147484529" r:id="rId9"/>
    <p:sldLayoutId id="2147484530" r:id="rId10"/>
    <p:sldLayoutId id="214748453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558" r:id="rId1"/>
    <p:sldLayoutId id="2147484559" r:id="rId2"/>
    <p:sldLayoutId id="2147484560" r:id="rId3"/>
    <p:sldLayoutId id="2147484561" r:id="rId4"/>
    <p:sldLayoutId id="2147484562" r:id="rId5"/>
    <p:sldLayoutId id="2147484563" r:id="rId6"/>
    <p:sldLayoutId id="2147484564" r:id="rId7"/>
    <p:sldLayoutId id="2147484565" r:id="rId8"/>
    <p:sldLayoutId id="2147484566" r:id="rId9"/>
    <p:sldLayoutId id="2147484567" r:id="rId10"/>
    <p:sldLayoutId id="214748456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人工智能在视频监控中的应用</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添加目录标题</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视频监控系统的发展历程</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人工智能在视频监控中的优势</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人工智能在视频监控中的应用场景</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人工智能在视频监控中的技术实现</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人工智能在视频监控中的挑战与未来发展</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视频监控系统的发展历程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3750"/>
          </a:bodyPr>
          <a:p>
            <a:r>
              <a:rPr altLang="en-US" lang="zh-CN"/>
              <a:t>传统视频监控系统</a:t>
            </a:r>
            <a:endParaRPr altLang="en-US" lang="zh-CN"/>
          </a:p>
        </p:txBody>
      </p:sp>
      <p:sp>
        <p:nvSpPr>
          <p:cNvPr id="1049216" name="矩形 38"/>
          <p:cNvSpPr/>
          <p:nvPr>
            <p:custDataLst>
              <p:tags r:id="rId1"/>
            </p:custDataLst>
          </p:nvPr>
        </p:nvSpPr>
        <p:spPr>
          <a:xfrm rot="204112">
            <a:off x="1363145" y="1319530"/>
            <a:ext cx="4194774" cy="2189481"/>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矩形 39"/>
          <p:cNvSpPr/>
          <p:nvPr>
            <p:custDataLst>
              <p:tags r:id="rId2"/>
            </p:custDataLst>
          </p:nvPr>
        </p:nvSpPr>
        <p:spPr>
          <a:xfrm>
            <a:off x="1367992" y="1320222"/>
            <a:ext cx="4194774" cy="218948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0" name="TextBox 2"/>
          <p:cNvSpPr txBox="1"/>
          <p:nvPr>
            <p:custDataLst>
              <p:tags r:id="rId3"/>
            </p:custDataLst>
          </p:nvPr>
        </p:nvSpPr>
        <p:spPr>
          <a:xfrm>
            <a:off x="1611037" y="1491254"/>
            <a:ext cx="3726687" cy="180794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模拟监控系统</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22" name="矩形 100"/>
          <p:cNvSpPr/>
          <p:nvPr>
            <p:custDataLst>
              <p:tags r:id="rId4"/>
            </p:custDataLst>
          </p:nvPr>
        </p:nvSpPr>
        <p:spPr>
          <a:xfrm rot="204112">
            <a:off x="6622192" y="1319530"/>
            <a:ext cx="4194774" cy="2189481"/>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4" name="矩形 101"/>
          <p:cNvSpPr/>
          <p:nvPr>
            <p:custDataLst>
              <p:tags r:id="rId5"/>
            </p:custDataLst>
          </p:nvPr>
        </p:nvSpPr>
        <p:spPr>
          <a:xfrm>
            <a:off x="6627731" y="1320222"/>
            <a:ext cx="4194774" cy="218948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6" name="TextBox 2"/>
          <p:cNvSpPr txBox="1"/>
          <p:nvPr>
            <p:custDataLst>
              <p:tags r:id="rId6"/>
            </p:custDataLst>
          </p:nvPr>
        </p:nvSpPr>
        <p:spPr>
          <a:xfrm>
            <a:off x="6871469" y="1491254"/>
            <a:ext cx="3726687" cy="1807949"/>
          </a:xfrm>
          <a:prstGeom prst="rect"/>
          <a:noFill/>
        </p:spPr>
        <p:txBody>
          <a:bodyPr anchor="ctr" anchorCtr="0" bIns="46990" rtlCol="0" wrap="square">
            <a:normAutofit fontScale="9772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网络化视频监控系统</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28" name="矩形 122"/>
          <p:cNvSpPr/>
          <p:nvPr>
            <p:custDataLst>
              <p:tags r:id="rId7"/>
            </p:custDataLst>
          </p:nvPr>
        </p:nvSpPr>
        <p:spPr>
          <a:xfrm rot="204112">
            <a:off x="1363145" y="4059497"/>
            <a:ext cx="4194774" cy="2189481"/>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0" name="矩形 123"/>
          <p:cNvSpPr/>
          <p:nvPr>
            <p:custDataLst>
              <p:tags r:id="rId8"/>
            </p:custDataLst>
          </p:nvPr>
        </p:nvSpPr>
        <p:spPr>
          <a:xfrm>
            <a:off x="1367992" y="4060189"/>
            <a:ext cx="4194774" cy="218948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2" name="TextBox 2"/>
          <p:cNvSpPr txBox="1"/>
          <p:nvPr>
            <p:custDataLst>
              <p:tags r:id="rId9"/>
            </p:custDataLst>
          </p:nvPr>
        </p:nvSpPr>
        <p:spPr>
          <a:xfrm>
            <a:off x="1610344" y="4231221"/>
            <a:ext cx="3726687" cy="1807949"/>
          </a:xfrm>
          <a:prstGeom prst="rect"/>
          <a:noFill/>
        </p:spPr>
        <p:txBody>
          <a:bodyPr anchor="ctr" anchorCtr="0" bIns="46990" rtlCol="0" wrap="square">
            <a:normAutofit fontScale="9772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智能化视频监控系统</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34" name="矩形 89"/>
          <p:cNvSpPr/>
          <p:nvPr>
            <p:custDataLst>
              <p:tags r:id="rId10"/>
            </p:custDataLst>
          </p:nvPr>
        </p:nvSpPr>
        <p:spPr>
          <a:xfrm rot="204112">
            <a:off x="6622192" y="4059497"/>
            <a:ext cx="4194774" cy="2189481"/>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6" name="矩形 90"/>
          <p:cNvSpPr/>
          <p:nvPr>
            <p:custDataLst>
              <p:tags r:id="rId11"/>
            </p:custDataLst>
          </p:nvPr>
        </p:nvSpPr>
        <p:spPr>
          <a:xfrm>
            <a:off x="6627731" y="4060189"/>
            <a:ext cx="4194774" cy="218948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8" name="TextBox 2"/>
          <p:cNvSpPr txBox="1"/>
          <p:nvPr>
            <p:custDataLst>
              <p:tags r:id="rId12"/>
            </p:custDataLst>
          </p:nvPr>
        </p:nvSpPr>
        <p:spPr>
          <a:xfrm>
            <a:off x="6870084" y="4231221"/>
            <a:ext cx="3726687" cy="1807949"/>
          </a:xfrm>
          <a:prstGeom prst="rect"/>
          <a:noFill/>
        </p:spPr>
        <p:txBody>
          <a:bodyPr anchor="ctr" anchorCtr="0" bIns="46990" rtlCol="0" wrap="square">
            <a:normAutofit fontScale="9772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云端视频监控系统</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96" name="标题 1"/>
          <p:cNvSpPr>
            <a:spLocks noGrp="1"/>
          </p:cNvSpPr>
          <p:nvPr>
            <p:ph type="title" idx="3"/>
          </p:nvPr>
        </p:nvSpPr>
        <p:spPr/>
        <p:txBody>
          <a:bodyPr>
            <a:normAutofit fontScale="96875"/>
          </a:bodyPr>
          <a:p>
            <a:r>
              <a:rPr altLang="en-US" lang="zh-CN"/>
              <a:t>智能视频监控系统的兴起</a:t>
            </a:r>
            <a:endParaRPr altLang="en-US" lang="zh-CN"/>
          </a:p>
        </p:txBody>
      </p:sp>
      <p:sp>
        <p:nvSpPr>
          <p:cNvPr id="104929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传统视频监控系统的局限性</a:t>
            </a:r>
            <a:endParaRPr altLang="en-US" dirty="0" sz="1200" lang="zh-CN" spc="150">
              <a:solidFill>
                <a:schemeClr val="tx1">
                  <a:lumMod val="65000"/>
                  <a:lumOff val="35000"/>
                </a:schemeClr>
              </a:solidFill>
              <a:latin typeface="+mn-ea"/>
              <a:sym typeface="+mn-ea"/>
            </a:endParaRPr>
          </a:p>
        </p:txBody>
      </p:sp>
      <p:sp>
        <p:nvSpPr>
          <p:cNvPr id="104930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人工智能技术的引入</a:t>
            </a:r>
            <a:endParaRPr altLang="en-US" dirty="0" sz="1200" lang="zh-CN" spc="150">
              <a:solidFill>
                <a:schemeClr val="tx1">
                  <a:lumMod val="65000"/>
                  <a:lumOff val="35000"/>
                </a:schemeClr>
              </a:solidFill>
              <a:latin typeface="+mn-ea"/>
              <a:sym typeface="+mn-ea"/>
            </a:endParaRPr>
          </a:p>
        </p:txBody>
      </p:sp>
      <p:sp>
        <p:nvSpPr>
          <p:cNvPr id="104930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智能视频监控系统的优势</a:t>
            </a:r>
            <a:endParaRPr altLang="en-US" dirty="0" sz="1200" lang="zh-CN" spc="150">
              <a:solidFill>
                <a:schemeClr val="tx1">
                  <a:lumMod val="65000"/>
                  <a:lumOff val="35000"/>
                </a:schemeClr>
              </a:solidFill>
              <a:latin typeface="+mn-ea"/>
              <a:sym typeface="+mn-ea"/>
            </a:endParaRPr>
          </a:p>
        </p:txBody>
      </p:sp>
      <p:sp>
        <p:nvSpPr>
          <p:cNvPr id="104930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62" name="标题 1"/>
          <p:cNvSpPr>
            <a:spLocks noGrp="1"/>
          </p:cNvSpPr>
          <p:nvPr>
            <p:ph type="title" idx="3"/>
          </p:nvPr>
        </p:nvSpPr>
        <p:spPr/>
        <p:txBody>
          <a:bodyPr>
            <a:normAutofit fontScale="96875"/>
          </a:bodyPr>
          <a:p>
            <a:r>
              <a:rPr altLang="en-US" lang="zh-CN"/>
              <a:t>人工智能在视频监控中的应用</a:t>
            </a:r>
            <a:endParaRPr altLang="en-US" lang="zh-CN"/>
          </a:p>
        </p:txBody>
      </p:sp>
      <p:sp>
        <p:nvSpPr>
          <p:cNvPr id="104936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人工智能在视频监控中的优势</a:t>
            </a:r>
            <a:endParaRPr altLang="en-US" dirty="0" sz="2400" lang="zh-CN">
              <a:latin typeface="+mn-ea"/>
              <a:ea typeface="+mn-ea"/>
            </a:endParaRPr>
          </a:p>
        </p:txBody>
      </p:sp>
      <p:sp>
        <p:nvSpPr>
          <p:cNvPr id="104938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人工智能在视频监控中的挑战与未来发展</a:t>
            </a:r>
            <a:endParaRPr altLang="en-US" dirty="0" sz="2400" lang="zh-CN">
              <a:latin typeface="+mn-ea"/>
              <a:ea typeface="+mn-ea"/>
            </a:endParaRPr>
          </a:p>
        </p:txBody>
      </p:sp>
      <p:sp>
        <p:nvSpPr>
          <p:cNvPr id="104938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视频监控系统的发展历程</a:t>
            </a:r>
            <a:endParaRPr altLang="en-US" dirty="0" sz="2400" lang="zh-CN">
              <a:latin typeface="+mn-ea"/>
              <a:ea typeface="+mn-ea"/>
            </a:endParaRPr>
          </a:p>
        </p:txBody>
      </p:sp>
      <p:sp>
        <p:nvSpPr>
          <p:cNvPr id="104938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人工智能在视频监控中的应用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44"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46" name="标题 14"/>
          <p:cNvSpPr>
            <a:spLocks noGrp="1"/>
          </p:cNvSpPr>
          <p:nvPr>
            <p:ph type="title" idx="4"/>
            <p:custDataLst>
              <p:tags r:id="rId2"/>
            </p:custDataLst>
          </p:nvPr>
        </p:nvSpPr>
        <p:spPr/>
        <p:txBody>
          <a:bodyPr>
            <a:normAutofit fontScale="90000"/>
          </a:bodyPr>
          <a:p>
            <a:r>
              <a:rPr altLang="en-US" dirty="0" lang="zh-CN"/>
              <a:t>人工智能在视频监控中的优势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72" name="标题 1"/>
          <p:cNvSpPr>
            <a:spLocks noGrp="1"/>
          </p:cNvSpPr>
          <p:nvPr>
            <p:ph type="title" idx="3"/>
          </p:nvPr>
        </p:nvSpPr>
        <p:spPr/>
        <p:txBody>
          <a:bodyPr>
            <a:normAutofit fontScale="96875"/>
          </a:bodyPr>
          <a:p>
            <a:r>
              <a:rPr altLang="en-US" lang="zh-CN"/>
              <a:t>提高监控效率</a:t>
            </a:r>
            <a:endParaRPr altLang="en-US" lang="zh-CN"/>
          </a:p>
        </p:txBody>
      </p:sp>
      <p:sp>
        <p:nvSpPr>
          <p:cNvPr id="104957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智能识别：通过图像识别技术，快速准确地识别目标</a:t>
            </a:r>
            <a:endParaRPr altLang="en-US" sz="1400" lang="zh-CN" spc="150">
              <a:solidFill>
                <a:schemeClr val="tx1"/>
              </a:solidFill>
              <a:effectLst/>
              <a:latin typeface="+mn-ea"/>
              <a:sym typeface="+mn-ea"/>
            </a:endParaRPr>
          </a:p>
        </p:txBody>
      </p:sp>
      <p:sp>
        <p:nvSpPr>
          <p:cNvPr id="104958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实时分析：人工智能能够实时分析视频内容，提高监控效率</a:t>
            </a:r>
            <a:endParaRPr altLang="en-US" dirty="0" sz="1400" lang="zh-CN" spc="150">
              <a:solidFill>
                <a:schemeClr val="tx1"/>
              </a:solidFill>
              <a:effectLst/>
              <a:latin typeface="+mn-ea"/>
              <a:sym typeface="+mn-ea"/>
            </a:endParaRPr>
          </a:p>
        </p:txBody>
      </p:sp>
      <p:sp>
        <p:nvSpPr>
          <p:cNvPr id="104958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自动追踪：人工智能能够自动追踪目标，减少人工干预</a:t>
            </a:r>
            <a:endParaRPr altLang="en-US" sz="1400" lang="zh-CN" spc="150">
              <a:solidFill>
                <a:schemeClr val="tx1"/>
              </a:solidFill>
              <a:effectLst/>
              <a:latin typeface="+mn-ea"/>
              <a:sym typeface="+mn-ea"/>
            </a:endParaRPr>
          </a:p>
        </p:txBody>
      </p:sp>
      <p:sp>
        <p:nvSpPr>
          <p:cNvPr id="104958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智能报警：通过智能分析，及时发现异常情况并报警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46" name="标题 1"/>
          <p:cNvSpPr>
            <a:spLocks noGrp="1"/>
          </p:cNvSpPr>
          <p:nvPr>
            <p:ph type="title" idx="3"/>
          </p:nvPr>
        </p:nvSpPr>
        <p:spPr/>
        <p:txBody>
          <a:bodyPr>
            <a:normAutofit fontScale="96875"/>
          </a:bodyPr>
          <a:p>
            <a:r>
              <a:rPr altLang="en-US" lang="zh-CN"/>
              <a:t>增强监控准确度</a:t>
            </a:r>
            <a:endParaRPr altLang="en-US" lang="zh-CN"/>
          </a:p>
        </p:txBody>
      </p:sp>
      <p:sp>
        <p:nvSpPr>
          <p:cNvPr id="104964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自动识别和分类：通过深度学习技术，对监控视频中的人、车、物进行自动识别和分类，提高监控的准确性和效率。</a:t>
            </a:r>
            <a:endParaRPr altLang="en-US" dirty="0" lang="zh-CN" spc="150">
              <a:solidFill>
                <a:schemeClr val="tx1">
                  <a:lumMod val="75000"/>
                  <a:lumOff val="25000"/>
                </a:schemeClr>
              </a:solidFill>
              <a:latin typeface="+mn-ea"/>
              <a:sym typeface="+mn-ea"/>
            </a:endParaRPr>
          </a:p>
        </p:txBody>
      </p:sp>
      <p:sp>
        <p:nvSpPr>
          <p:cNvPr id="104965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行为分析：利用人工智能技术对监控视频中的人的行为进行分析，如步态识别、人脸识别等，实现对异常行为的及时发现和预警。</a:t>
            </a:r>
            <a:endParaRPr altLang="en-US" dirty="0" sz="2000" lang="zh-CN" spc="150">
              <a:solidFill>
                <a:schemeClr val="tx1">
                  <a:lumMod val="75000"/>
                  <a:lumOff val="25000"/>
                </a:schemeClr>
              </a:solidFill>
              <a:latin typeface="+mn-ea"/>
              <a:sym typeface="+mn-ea"/>
            </a:endParaRPr>
          </a:p>
        </p:txBody>
      </p:sp>
      <p:sp>
        <p:nvSpPr>
          <p:cNvPr id="104965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图像清晰度提升：通过图像增强技术，提高监控视频的清晰度和分辨率，使监控更加精准和可靠。</a:t>
            </a:r>
            <a:endParaRPr altLang="en-US" dirty="0" lang="zh-CN" spc="150">
              <a:solidFill>
                <a:schemeClr val="tx1">
                  <a:lumMod val="75000"/>
                  <a:lumOff val="25000"/>
                </a:schemeClr>
              </a:solidFill>
              <a:latin typeface="+mn-ea"/>
              <a:sym typeface="+mn-ea"/>
            </a:endParaRPr>
          </a:p>
        </p:txBody>
      </p:sp>
      <p:sp>
        <p:nvSpPr>
          <p:cNvPr id="104966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多场景应用：人工智能技术可以应用于多个场景的监控，如公共安全、交通管理、智能家居等，满足不同场景的监控需求。</a:t>
            </a:r>
            <a:endParaRPr altLang="en-US" dirty="0" sz="2000" lang="zh-CN" spc="150">
              <a:solidFill>
                <a:schemeClr val="tx1">
                  <a:lumMod val="75000"/>
                  <a:lumOff val="25000"/>
                </a:schemeClr>
              </a:solidFill>
              <a:latin typeface="+mn-ea"/>
              <a:sym typeface="+mn-ea"/>
            </a:endParaRPr>
          </a:p>
        </p:txBody>
      </p:sp>
      <p:sp>
        <p:nvSpPr>
          <p:cNvPr id="104967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28" name="标题 1"/>
          <p:cNvSpPr>
            <a:spLocks noGrp="1"/>
          </p:cNvSpPr>
          <p:nvPr>
            <p:ph type="title" idx="3"/>
          </p:nvPr>
        </p:nvSpPr>
        <p:spPr/>
        <p:txBody>
          <a:bodyPr>
            <a:normAutofit fontScale="93750"/>
          </a:bodyPr>
          <a:p>
            <a:r>
              <a:rPr altLang="en-US" lang="zh-CN"/>
              <a:t>实现自动化预警</a:t>
            </a:r>
            <a:endParaRPr altLang="en-US" lang="zh-CN"/>
          </a:p>
        </p:txBody>
      </p:sp>
      <p:sp>
        <p:nvSpPr>
          <p:cNvPr id="1049730"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2"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4"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8"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0"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2"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4"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6"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快速响应：一旦发现异常情况，系统能够快速响应并采取相应措施</a:t>
            </a:r>
            <a:endParaRPr altLang="en-US" dirty="0" sz="2400" lang="zh-CN">
              <a:latin typeface="+mn-ea"/>
              <a:ea typeface="+mn-ea"/>
            </a:endParaRPr>
          </a:p>
        </p:txBody>
      </p:sp>
      <p:sp>
        <p:nvSpPr>
          <p:cNvPr id="1049748"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节省人力成本：自动化预警能够减轻人力负担，提高工作效率</a:t>
            </a:r>
            <a:endParaRPr altLang="en-US" dirty="0" sz="2400" lang="zh-CN">
              <a:latin typeface="+mn-ea"/>
              <a:ea typeface="+mn-ea"/>
            </a:endParaRPr>
          </a:p>
        </p:txBody>
      </p:sp>
      <p:sp>
        <p:nvSpPr>
          <p:cNvPr id="1049750"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实时监测：对监控画面进行实时分析，发现异常情况及时预警</a:t>
            </a:r>
            <a:endParaRPr altLang="en-US" dirty="0" sz="2400" lang="zh-CN">
              <a:latin typeface="+mn-ea"/>
              <a:ea typeface="+mn-ea"/>
            </a:endParaRPr>
          </a:p>
        </p:txBody>
      </p:sp>
      <p:sp>
        <p:nvSpPr>
          <p:cNvPr id="1049752"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自动化识别：通过算法模型对监控画面进行自动识别，提高识别准确率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10" name="标题 1"/>
          <p:cNvSpPr>
            <a:spLocks noGrp="1"/>
          </p:cNvSpPr>
          <p:nvPr>
            <p:ph type="title" idx="3"/>
          </p:nvPr>
        </p:nvSpPr>
        <p:spPr/>
        <p:txBody>
          <a:bodyPr>
            <a:normAutofit fontScale="93750"/>
          </a:bodyPr>
          <a:p>
            <a:r>
              <a:rPr altLang="en-US" lang="zh-CN"/>
              <a:t>降低人力成本</a:t>
            </a:r>
            <a:endParaRPr altLang="en-US" lang="zh-CN"/>
          </a:p>
        </p:txBody>
      </p:sp>
      <p:sp>
        <p:nvSpPr>
          <p:cNvPr id="104981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自动化监控：人工智能技术可以自动识别、跟踪和报警，减少人工干预</a:t>
            </a:r>
            <a:endParaRPr altLang="en-US" dirty="0" sz="2000" lang="zh-CN" spc="150">
              <a:solidFill>
                <a:schemeClr val="tx1">
                  <a:lumMod val="75000"/>
                  <a:lumOff val="25000"/>
                </a:schemeClr>
              </a:solidFill>
              <a:latin typeface="+mn-ea"/>
              <a:sym typeface="+mn-ea"/>
            </a:endParaRPr>
          </a:p>
        </p:txBody>
      </p:sp>
      <p:sp>
        <p:nvSpPr>
          <p:cNvPr id="104981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高效处理：人工智能算法可以快速处理大量视频数据，提高工作效率</a:t>
            </a:r>
            <a:endParaRPr altLang="en-US" dirty="0" sz="2000" lang="zh-CN" spc="150">
              <a:solidFill>
                <a:schemeClr val="tx1">
                  <a:lumMod val="75000"/>
                  <a:lumOff val="25000"/>
                </a:schemeClr>
              </a:solidFill>
              <a:latin typeface="+mn-ea"/>
              <a:sym typeface="+mn-ea"/>
            </a:endParaRPr>
          </a:p>
        </p:txBody>
      </p:sp>
      <p:sp>
        <p:nvSpPr>
          <p:cNvPr id="104982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24小时监控：人工智能技术可以实现24小时不间断监控，降低人力成本</a:t>
            </a:r>
            <a:endParaRPr altLang="en-US" dirty="0" sz="2000" lang="zh-CN" spc="150">
              <a:solidFill>
                <a:schemeClr val="tx1">
                  <a:lumMod val="75000"/>
                  <a:lumOff val="25000"/>
                </a:schemeClr>
              </a:solidFill>
              <a:latin typeface="+mn-ea"/>
              <a:sym typeface="+mn-ea"/>
            </a:endParaRPr>
          </a:p>
        </p:txBody>
      </p:sp>
      <p:sp>
        <p:nvSpPr>
          <p:cNvPr id="104982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精准分析：人工智能技术可以对视频数据进行精准分析，提高监控效果</a:t>
            </a:r>
            <a:endParaRPr altLang="en-US" dirty="0" sz="2000" lang="zh-CN" spc="150">
              <a:solidFill>
                <a:schemeClr val="tx1">
                  <a:lumMod val="75000"/>
                  <a:lumOff val="25000"/>
                </a:schemeClr>
              </a:solidFill>
              <a:latin typeface="+mn-ea"/>
              <a:sym typeface="+mn-ea"/>
            </a:endParaRPr>
          </a:p>
        </p:txBody>
      </p:sp>
      <p:sp>
        <p:nvSpPr>
          <p:cNvPr id="104983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92"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894" name="标题 14"/>
          <p:cNvSpPr>
            <a:spLocks noGrp="1"/>
          </p:cNvSpPr>
          <p:nvPr>
            <p:ph type="title" idx="4"/>
            <p:custDataLst>
              <p:tags r:id="rId2"/>
            </p:custDataLst>
          </p:nvPr>
        </p:nvSpPr>
        <p:spPr/>
        <p:txBody>
          <a:bodyPr>
            <a:normAutofit fontScale="90000"/>
          </a:bodyPr>
          <a:p>
            <a:r>
              <a:rPr altLang="en-US" dirty="0" lang="zh-CN"/>
              <a:t>人工智能在视频监控中的应用场景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20" name="标题 1"/>
          <p:cNvSpPr>
            <a:spLocks noGrp="1"/>
          </p:cNvSpPr>
          <p:nvPr>
            <p:ph type="title" idx="3"/>
          </p:nvPr>
        </p:nvSpPr>
        <p:spPr/>
        <p:txBody>
          <a:bodyPr>
            <a:normAutofit fontScale="93750"/>
          </a:bodyPr>
          <a:p>
            <a:r>
              <a:rPr altLang="en-US" lang="zh-CN"/>
              <a:t>公共安全领域</a:t>
            </a:r>
            <a:endParaRPr altLang="en-US" lang="zh-CN"/>
          </a:p>
        </p:txBody>
      </p:sp>
      <p:sp>
        <p:nvSpPr>
          <p:cNvPr id="1050022"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6"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智能监控：通过人工智能技术，对公共场所进行实时监控，提高安全防范能力</a:t>
            </a:r>
            <a:endParaRPr altLang="en-US" dirty="0" sz="2000" lang="zh-CN" spc="150">
              <a:solidFill>
                <a:schemeClr val="tx1">
                  <a:lumMod val="85000"/>
                  <a:lumOff val="15000"/>
                </a:schemeClr>
              </a:solidFill>
              <a:latin typeface="+mn-ea"/>
              <a:sym typeface="+mn-ea"/>
            </a:endParaRPr>
          </a:p>
        </p:txBody>
      </p:sp>
      <p:sp>
        <p:nvSpPr>
          <p:cNvPr id="1050028"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异常行为检测：通过分析视频数据，检测异常行为，如可疑人员、车辆等</a:t>
            </a:r>
            <a:endParaRPr altLang="en-US" dirty="0" sz="2000" lang="zh-CN" spc="150">
              <a:solidFill>
                <a:schemeClr val="tx1">
                  <a:lumMod val="85000"/>
                  <a:lumOff val="15000"/>
                </a:schemeClr>
              </a:solidFill>
              <a:latin typeface="+mn-ea"/>
              <a:sym typeface="+mn-ea"/>
            </a:endParaRPr>
          </a:p>
        </p:txBody>
      </p:sp>
      <p:sp>
        <p:nvSpPr>
          <p:cNvPr id="1050034"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犯罪预警：通过分析历史数据，预测犯罪行为，提前采取防范措施</a:t>
            </a:r>
            <a:endParaRPr altLang="en-US" dirty="0" sz="2000" lang="zh-CN" spc="150">
              <a:solidFill>
                <a:schemeClr val="tx1">
                  <a:lumMod val="85000"/>
                  <a:lumOff val="15000"/>
                </a:schemeClr>
              </a:solidFill>
              <a:latin typeface="+mn-ea"/>
              <a:sym typeface="+mn-ea"/>
            </a:endParaRPr>
          </a:p>
        </p:txBody>
      </p:sp>
      <p:sp>
        <p:nvSpPr>
          <p:cNvPr id="1050040"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2"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应急响应：在发生突发事件时，通过人工智能技术快速响应，提高应急处理效率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02" name="标题 1"/>
          <p:cNvSpPr>
            <a:spLocks noGrp="1"/>
          </p:cNvSpPr>
          <p:nvPr>
            <p:ph type="title" idx="3"/>
          </p:nvPr>
        </p:nvSpPr>
        <p:spPr/>
        <p:txBody>
          <a:bodyPr>
            <a:normAutofit fontScale="93750"/>
          </a:bodyPr>
          <a:p>
            <a:r>
              <a:rPr altLang="en-US" lang="zh-CN"/>
              <a:t>商业领域</a:t>
            </a:r>
            <a:endParaRPr altLang="en-US" lang="zh-CN"/>
          </a:p>
        </p:txBody>
      </p:sp>
      <p:sp>
        <p:nvSpPr>
          <p:cNvPr id="1050104"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6"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8" name="TextBox 2"/>
          <p:cNvSpPr txBox="1"/>
          <p:nvPr>
            <p:custDataLst>
              <p:tags r:id="rId3"/>
            </p:custDataLst>
          </p:nvPr>
        </p:nvSpPr>
        <p:spPr>
          <a:xfrm>
            <a:off x="763308"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智能安防：通过AI技术实现商业场所的安全监控和防范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0"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2"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4" name="TextBox 2"/>
          <p:cNvSpPr txBox="1"/>
          <p:nvPr>
            <p:custDataLst>
              <p:tags r:id="rId6"/>
            </p:custDataLst>
          </p:nvPr>
        </p:nvSpPr>
        <p:spPr>
          <a:xfrm>
            <a:off x="3561201" y="3052122"/>
            <a:ext cx="2278909" cy="1840200"/>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智能门禁：通过人脸识别、指纹识别等技术提高门禁系统的安全性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6"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8"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0" name="TextBox 2"/>
          <p:cNvSpPr txBox="1"/>
          <p:nvPr>
            <p:custDataLst>
              <p:tags r:id="rId9"/>
            </p:custDataLst>
          </p:nvPr>
        </p:nvSpPr>
        <p:spPr>
          <a:xfrm>
            <a:off x="6355905" y="305212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智能巡检：通过AI技术实现商业场所的自动巡检和异常检测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2"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4"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6" name="TextBox 2"/>
          <p:cNvSpPr txBox="1"/>
          <p:nvPr>
            <p:custDataLst>
              <p:tags r:id="rId12"/>
            </p:custDataLst>
          </p:nvPr>
        </p:nvSpPr>
        <p:spPr>
          <a:xfrm>
            <a:off x="9144231" y="305212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智能监控：通过AI技术实现商业场所的实时监控和录像回放</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84" name="标题 1"/>
          <p:cNvSpPr>
            <a:spLocks noGrp="1"/>
          </p:cNvSpPr>
          <p:nvPr>
            <p:ph type="title" idx="3"/>
          </p:nvPr>
        </p:nvSpPr>
        <p:spPr/>
        <p:txBody>
          <a:bodyPr>
            <a:normAutofit fontScale="93750"/>
          </a:bodyPr>
          <a:p>
            <a:r>
              <a:rPr altLang="en-US" lang="zh-CN"/>
              <a:t>家庭领域</a:t>
            </a:r>
            <a:endParaRPr altLang="en-US" lang="zh-CN"/>
          </a:p>
        </p:txBody>
      </p:sp>
      <p:sp>
        <p:nvSpPr>
          <p:cNvPr id="1050186"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8"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90"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智能家居安防系统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92"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94"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96"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家庭视频监控系统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98"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0"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2"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智能门锁和人脸识别技术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04"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6"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8"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家庭机器人和智能家居设备的联动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66" name="标题 1"/>
          <p:cNvSpPr>
            <a:spLocks noGrp="1"/>
          </p:cNvSpPr>
          <p:nvPr>
            <p:ph type="title" idx="3"/>
          </p:nvPr>
        </p:nvSpPr>
        <p:spPr/>
        <p:txBody>
          <a:bodyPr>
            <a:normAutofit fontScale="93750"/>
          </a:bodyPr>
          <a:p>
            <a:r>
              <a:rPr altLang="en-US" lang="zh-CN"/>
              <a:t>其他领域</a:t>
            </a:r>
            <a:endParaRPr altLang="en-US" lang="zh-CN"/>
          </a:p>
        </p:txBody>
      </p:sp>
      <p:sp>
        <p:nvSpPr>
          <p:cNvPr id="1050268"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0"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72"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医疗领域：人工智能在医疗视频监控中可以实时监测患者的生命体征和病情变化，为医生提供更加准确和及时的信息。</a:t>
            </a:r>
            <a:endParaRPr altLang="en-US" dirty="0" lang="zh-CN" spc="200">
              <a:solidFill>
                <a:schemeClr val="tx1">
                  <a:lumMod val="85000"/>
                  <a:lumOff val="15000"/>
                </a:schemeClr>
              </a:solidFill>
              <a:latin typeface="+mn-ea"/>
              <a:sym typeface="+mn-ea"/>
            </a:endParaRPr>
          </a:p>
        </p:txBody>
      </p:sp>
      <p:sp>
        <p:nvSpPr>
          <p:cNvPr id="1050274"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6"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78" name="文本框 34"/>
          <p:cNvSpPr txBox="1"/>
          <p:nvPr>
            <p:custDataLst>
              <p:tags r:id="rId6"/>
            </p:custDataLst>
          </p:nvPr>
        </p:nvSpPr>
        <p:spPr>
          <a:xfrm>
            <a:off x="3557953" y="2204989"/>
            <a:ext cx="2280059" cy="3406454"/>
          </a:xfrm>
          <a:prstGeom prst="rect"/>
          <a:noFill/>
        </p:spPr>
        <p:txBody>
          <a:bodyPr anchor="t" anchorCtr="0" rtlCol="0" wrap="square">
            <a:normAutofit fontScale="94444"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交通领域：人工智能在交通视频监控中可以实时监测道路交通情况，为交通管理部门提供更加准确和及时的信息，提高交通效率和安全性。</a:t>
            </a:r>
            <a:endParaRPr altLang="en-US" dirty="0" lang="zh-CN" spc="200">
              <a:solidFill>
                <a:schemeClr val="tx1">
                  <a:lumMod val="85000"/>
                  <a:lumOff val="15000"/>
                </a:schemeClr>
              </a:solidFill>
              <a:latin typeface="+mn-ea"/>
              <a:sym typeface="+mn-ea"/>
            </a:endParaRPr>
          </a:p>
        </p:txBody>
      </p:sp>
      <p:sp>
        <p:nvSpPr>
          <p:cNvPr id="1050280"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2"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84" name="文本框 5"/>
          <p:cNvSpPr txBox="1"/>
          <p:nvPr>
            <p:custDataLst>
              <p:tags r:id="rId9"/>
            </p:custDataLst>
          </p:nvPr>
        </p:nvSpPr>
        <p:spPr>
          <a:xfrm>
            <a:off x="6349425" y="2204989"/>
            <a:ext cx="2280059" cy="3406454"/>
          </a:xfrm>
          <a:prstGeom prst="rect"/>
          <a:noFill/>
        </p:spPr>
        <p:txBody>
          <a:bodyPr anchor="t" anchorCtr="0" rtlCol="0" wrap="square">
            <a:normAutofit fontScale="8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能源领域：人工智能在能源视频监控中可以实时监测能源设备的运行状态和能源消耗情况，为能源管理部门提供更加准确和及时的信息，提高能源利用效率和安全性。</a:t>
            </a:r>
            <a:endParaRPr altLang="en-US" dirty="0" sz="2000" lang="zh-CN" spc="200">
              <a:solidFill>
                <a:schemeClr val="tx1">
                  <a:lumMod val="85000"/>
                  <a:lumOff val="15000"/>
                </a:schemeClr>
              </a:solidFill>
              <a:latin typeface="+mn-ea"/>
              <a:sym typeface="+mn-ea"/>
            </a:endParaRPr>
          </a:p>
        </p:txBody>
      </p:sp>
      <p:sp>
        <p:nvSpPr>
          <p:cNvPr id="1050286"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8"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90" name="文本框 10"/>
          <p:cNvSpPr txBox="1"/>
          <p:nvPr>
            <p:custDataLst>
              <p:tags r:id="rId12"/>
            </p:custDataLst>
          </p:nvPr>
        </p:nvSpPr>
        <p:spPr>
          <a:xfrm>
            <a:off x="9141531" y="2204989"/>
            <a:ext cx="2280059" cy="3406454"/>
          </a:xfrm>
          <a:prstGeom prst="rect"/>
          <a:noFill/>
        </p:spPr>
        <p:txBody>
          <a:bodyPr anchor="t" anchorCtr="0" rtlCol="0" wrap="square">
            <a:normAutofit fontScale="94444"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农业领域：人工智能在农业视频监控中可以实时监测农作物的生长情况和环境变化，为农民提供更加准确和及时的信息，提高农业生产效率和产量。</a:t>
            </a:r>
            <a:endParaRPr altLang="en-US" dirty="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48"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350" name="标题 14"/>
          <p:cNvSpPr>
            <a:spLocks noGrp="1"/>
          </p:cNvSpPr>
          <p:nvPr>
            <p:ph type="title" idx="4"/>
            <p:custDataLst>
              <p:tags r:id="rId2"/>
            </p:custDataLst>
          </p:nvPr>
        </p:nvSpPr>
        <p:spPr/>
        <p:txBody>
          <a:bodyPr>
            <a:normAutofit fontScale="90000"/>
          </a:bodyPr>
          <a:p>
            <a:r>
              <a:rPr altLang="en-US" dirty="0" lang="zh-CN"/>
              <a:t>人工智能在视频监控中的技术实现</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476" name="标题 1"/>
          <p:cNvSpPr>
            <a:spLocks noGrp="1"/>
          </p:cNvSpPr>
          <p:nvPr>
            <p:ph type="title" idx="3"/>
          </p:nvPr>
        </p:nvSpPr>
        <p:spPr/>
        <p:txBody>
          <a:bodyPr>
            <a:normAutofit fontScale="93750"/>
          </a:bodyPr>
          <a:p>
            <a:r>
              <a:rPr altLang="en-US" lang="zh-CN"/>
              <a:t>图像识别技术</a:t>
            </a:r>
            <a:endParaRPr altLang="en-US" lang="zh-CN"/>
          </a:p>
        </p:txBody>
      </p:sp>
      <p:sp>
        <p:nvSpPr>
          <p:cNvPr id="105047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图像识别技术的基本原理</a:t>
            </a:r>
            <a:endParaRPr altLang="en-US" dirty="0" sz="1200" lang="zh-CN" spc="150">
              <a:solidFill>
                <a:schemeClr val="tx1">
                  <a:lumMod val="65000"/>
                  <a:lumOff val="35000"/>
                </a:schemeClr>
              </a:solidFill>
              <a:latin typeface="+mn-ea"/>
              <a:sym typeface="+mn-ea"/>
            </a:endParaRPr>
          </a:p>
        </p:txBody>
      </p:sp>
      <p:sp>
        <p:nvSpPr>
          <p:cNvPr id="105048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图像识别技术在视频监控中的应用</a:t>
            </a:r>
            <a:endParaRPr altLang="en-US" dirty="0" sz="1200" lang="zh-CN" spc="150">
              <a:solidFill>
                <a:schemeClr val="tx1">
                  <a:lumMod val="65000"/>
                  <a:lumOff val="35000"/>
                </a:schemeClr>
              </a:solidFill>
              <a:latin typeface="+mn-ea"/>
              <a:sym typeface="+mn-ea"/>
            </a:endParaRPr>
          </a:p>
        </p:txBody>
      </p:sp>
      <p:sp>
        <p:nvSpPr>
          <p:cNvPr id="105048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图像识别技术的优势与局限性</a:t>
            </a:r>
            <a:endParaRPr altLang="en-US" dirty="0" sz="1200" lang="zh-CN" spc="150">
              <a:solidFill>
                <a:schemeClr val="tx1">
                  <a:lumMod val="65000"/>
                  <a:lumOff val="35000"/>
                </a:schemeClr>
              </a:solidFill>
              <a:latin typeface="+mn-ea"/>
              <a:sym typeface="+mn-ea"/>
            </a:endParaRPr>
          </a:p>
        </p:txBody>
      </p:sp>
      <p:sp>
        <p:nvSpPr>
          <p:cNvPr id="105048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图像识别技术的发展趋势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42" name="标题 1"/>
          <p:cNvSpPr>
            <a:spLocks noGrp="1"/>
          </p:cNvSpPr>
          <p:nvPr>
            <p:ph type="title" idx="3"/>
          </p:nvPr>
        </p:nvSpPr>
        <p:spPr/>
        <p:txBody>
          <a:bodyPr>
            <a:normAutofit fontScale="93750"/>
          </a:bodyPr>
          <a:p>
            <a:r>
              <a:rPr altLang="en-US" lang="zh-CN"/>
              <a:t>目标跟踪技术</a:t>
            </a:r>
            <a:endParaRPr altLang="en-US" lang="zh-CN"/>
          </a:p>
        </p:txBody>
      </p:sp>
      <p:sp>
        <p:nvSpPr>
          <p:cNvPr id="105054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目标识别：通过深度学习等技术对目标物体进行特征提取和识别</a:t>
            </a:r>
            <a:endParaRPr altLang="zh-CN" dirty="0" lang="en-US">
              <a:solidFill>
                <a:schemeClr val="dk1">
                  <a:lumMod val="80000"/>
                  <a:lumOff val="20000"/>
                </a:schemeClr>
              </a:solidFill>
              <a:latin typeface="+mn-ea"/>
              <a:sym typeface="+mn-ea"/>
            </a:endParaRPr>
          </a:p>
        </p:txBody>
      </p:sp>
      <p:sp>
        <p:nvSpPr>
          <p:cNvPr id="105055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目标检测：在视频中识别并定位目标物体</a:t>
            </a:r>
            <a:endParaRPr altLang="en-US" dirty="0" lang="zh-CN">
              <a:solidFill>
                <a:schemeClr val="dk1">
                  <a:lumMod val="80000"/>
                  <a:lumOff val="20000"/>
                </a:schemeClr>
              </a:solidFill>
              <a:latin typeface="+mn-ea"/>
              <a:sym typeface="+mn-ea"/>
            </a:endParaRPr>
          </a:p>
        </p:txBody>
      </p:sp>
      <p:sp>
        <p:nvSpPr>
          <p:cNvPr id="105056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目标跟踪：对目标物体进行实时跟踪和轨迹预测</a:t>
            </a:r>
            <a:endParaRPr altLang="en-US" dirty="0" lang="zh-CN">
              <a:solidFill>
                <a:schemeClr val="dk1">
                  <a:lumMod val="80000"/>
                  <a:lumOff val="20000"/>
                </a:schemeClr>
              </a:solidFill>
              <a:latin typeface="+mn-ea"/>
              <a:sym typeface="+mn-ea"/>
            </a:endParaRPr>
          </a:p>
        </p:txBody>
      </p:sp>
      <p:sp>
        <p:nvSpPr>
          <p:cNvPr id="105056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多目标跟踪：同时对多个目标物体进行跟踪和轨迹预测</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32" name="标题 1"/>
          <p:cNvSpPr>
            <a:spLocks noGrp="1"/>
          </p:cNvSpPr>
          <p:nvPr>
            <p:ph type="title" idx="3"/>
          </p:nvPr>
        </p:nvSpPr>
        <p:spPr/>
        <p:txBody>
          <a:bodyPr>
            <a:normAutofit fontScale="93750"/>
          </a:bodyPr>
          <a:p>
            <a:r>
              <a:rPr altLang="en-US" lang="zh-CN"/>
              <a:t>行为分析技术</a:t>
            </a:r>
            <a:endParaRPr altLang="en-US" lang="zh-CN"/>
          </a:p>
        </p:txBody>
      </p:sp>
      <p:sp>
        <p:nvSpPr>
          <p:cNvPr id="105063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3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3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4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4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4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4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4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5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技术应用：行为分析技术在视频监控中的应用场景、优势和局限性</a:t>
            </a:r>
            <a:endParaRPr altLang="en-US" dirty="0" sz="2400" lang="zh-CN">
              <a:latin typeface="+mn-ea"/>
              <a:ea typeface="+mn-ea"/>
            </a:endParaRPr>
          </a:p>
        </p:txBody>
      </p:sp>
      <p:sp>
        <p:nvSpPr>
          <p:cNvPr id="105065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技术发展：行为分析技术的未来发展趋势和研究方向</a:t>
            </a:r>
            <a:endParaRPr altLang="en-US" dirty="0" sz="2400" lang="zh-CN">
              <a:latin typeface="+mn-ea"/>
              <a:ea typeface="+mn-ea"/>
            </a:endParaRPr>
          </a:p>
        </p:txBody>
      </p:sp>
      <p:sp>
        <p:nvSpPr>
          <p:cNvPr id="105065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背景介绍：行为分析技术的定义、发展历程和应用领域</a:t>
            </a:r>
            <a:endParaRPr altLang="en-US" dirty="0" sz="2400" lang="zh-CN">
              <a:latin typeface="+mn-ea"/>
              <a:ea typeface="+mn-ea"/>
            </a:endParaRPr>
          </a:p>
        </p:txBody>
      </p:sp>
      <p:sp>
        <p:nvSpPr>
          <p:cNvPr id="105065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技术原理：行为分析技术的核心算法、工作原理和实现过程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14" name="标题 1"/>
          <p:cNvSpPr>
            <a:spLocks noGrp="1"/>
          </p:cNvSpPr>
          <p:nvPr>
            <p:ph type="title" idx="3"/>
          </p:nvPr>
        </p:nvSpPr>
        <p:spPr/>
        <p:txBody>
          <a:bodyPr>
            <a:normAutofit fontScale="93750"/>
          </a:bodyPr>
          <a:p>
            <a:r>
              <a:rPr altLang="en-US" lang="zh-CN"/>
              <a:t>数据挖掘技术</a:t>
            </a:r>
            <a:endParaRPr altLang="en-US" lang="zh-CN"/>
          </a:p>
        </p:txBody>
      </p:sp>
      <p:sp>
        <p:nvSpPr>
          <p:cNvPr id="105071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数据挖掘技术在视频监控中的应用</a:t>
            </a:r>
            <a:endParaRPr altLang="en-US" sz="1400" lang="zh-CN" spc="150">
              <a:solidFill>
                <a:schemeClr val="tx1"/>
              </a:solidFill>
              <a:effectLst/>
              <a:latin typeface="+mn-ea"/>
              <a:sym typeface="+mn-ea"/>
            </a:endParaRPr>
          </a:p>
        </p:txBody>
      </p:sp>
      <p:sp>
        <p:nvSpPr>
          <p:cNvPr id="105072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数据挖掘技术定义</a:t>
            </a:r>
            <a:endParaRPr altLang="en-US" dirty="0" sz="1400" lang="zh-CN" spc="150">
              <a:solidFill>
                <a:schemeClr val="tx1"/>
              </a:solidFill>
              <a:effectLst/>
              <a:latin typeface="+mn-ea"/>
              <a:sym typeface="+mn-ea"/>
            </a:endParaRPr>
          </a:p>
        </p:txBody>
      </p:sp>
      <p:sp>
        <p:nvSpPr>
          <p:cNvPr id="105072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数据挖掘技术的优势</a:t>
            </a:r>
            <a:endParaRPr altLang="en-US" sz="1400" lang="zh-CN" spc="150">
              <a:solidFill>
                <a:schemeClr val="tx1"/>
              </a:solidFill>
              <a:effectLst/>
              <a:latin typeface="+mn-ea"/>
              <a:sym typeface="+mn-ea"/>
            </a:endParaRPr>
          </a:p>
        </p:txBody>
      </p:sp>
      <p:sp>
        <p:nvSpPr>
          <p:cNvPr id="105073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数据挖掘技术的未来发展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788"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790" name="标题 14"/>
          <p:cNvSpPr>
            <a:spLocks noGrp="1"/>
          </p:cNvSpPr>
          <p:nvPr>
            <p:ph type="title" idx="4"/>
            <p:custDataLst>
              <p:tags r:id="rId2"/>
            </p:custDataLst>
          </p:nvPr>
        </p:nvSpPr>
        <p:spPr/>
        <p:txBody>
          <a:bodyPr>
            <a:normAutofit fontScale="90000"/>
          </a:bodyPr>
          <a:p>
            <a:r>
              <a:rPr altLang="en-US" dirty="0" lang="zh-CN"/>
              <a:t>人工智能在视频监控中的挑战与未来发展</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916" name="标题 1"/>
          <p:cNvSpPr>
            <a:spLocks noGrp="1"/>
          </p:cNvSpPr>
          <p:nvPr>
            <p:ph type="title" idx="3"/>
          </p:nvPr>
        </p:nvSpPr>
        <p:spPr/>
        <p:txBody>
          <a:bodyPr>
            <a:normAutofit fontScale="93750"/>
          </a:bodyPr>
          <a:p>
            <a:r>
              <a:rPr altLang="en-US" lang="zh-CN"/>
              <a:t>技术挑战</a:t>
            </a:r>
            <a:endParaRPr altLang="en-US" lang="zh-CN"/>
          </a:p>
        </p:txBody>
      </p:sp>
      <p:sp>
        <p:nvSpPr>
          <p:cNvPr id="105091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2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数据处理与分析：如何有效处理和分析大量视频数据</a:t>
            </a:r>
            <a:endParaRPr altLang="en-US" dirty="0" sz="2000" lang="zh-CN" spc="150">
              <a:solidFill>
                <a:schemeClr val="tx1">
                  <a:lumMod val="85000"/>
                  <a:lumOff val="15000"/>
                </a:schemeClr>
              </a:solidFill>
              <a:latin typeface="+mn-ea"/>
              <a:sym typeface="+mn-ea"/>
            </a:endParaRPr>
          </a:p>
        </p:txBody>
      </p:sp>
      <p:sp>
        <p:nvSpPr>
          <p:cNvPr id="105092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2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2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实时性：如何实现实时监控和快速响应</a:t>
            </a:r>
            <a:endParaRPr altLang="en-US" dirty="0" sz="2000" lang="zh-CN" spc="150">
              <a:solidFill>
                <a:schemeClr val="tx1">
                  <a:lumMod val="85000"/>
                  <a:lumOff val="15000"/>
                </a:schemeClr>
              </a:solidFill>
              <a:latin typeface="+mn-ea"/>
              <a:sym typeface="+mn-ea"/>
            </a:endParaRPr>
          </a:p>
        </p:txBody>
      </p:sp>
      <p:sp>
        <p:nvSpPr>
          <p:cNvPr id="105093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3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3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隐私保护：如何在保证监控效果的同时保护个人隐私</a:t>
            </a:r>
            <a:endParaRPr altLang="en-US" dirty="0" sz="2000" lang="zh-CN" spc="150">
              <a:solidFill>
                <a:schemeClr val="tx1">
                  <a:lumMod val="85000"/>
                  <a:lumOff val="15000"/>
                </a:schemeClr>
              </a:solidFill>
              <a:latin typeface="+mn-ea"/>
              <a:sym typeface="+mn-ea"/>
            </a:endParaRPr>
          </a:p>
        </p:txBody>
      </p:sp>
      <p:sp>
        <p:nvSpPr>
          <p:cNvPr id="105093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3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4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算法优化：如何提高算法的准确性和效率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998" name="标题 1"/>
          <p:cNvSpPr>
            <a:spLocks noGrp="1"/>
          </p:cNvSpPr>
          <p:nvPr>
            <p:ph type="title" idx="3"/>
          </p:nvPr>
        </p:nvSpPr>
        <p:spPr/>
        <p:txBody>
          <a:bodyPr>
            <a:normAutofit fontScale="93750"/>
          </a:bodyPr>
          <a:p>
            <a:r>
              <a:rPr altLang="en-US" lang="zh-CN"/>
              <a:t>数据隐私与安全挑战</a:t>
            </a:r>
            <a:endParaRPr altLang="en-US" lang="zh-CN"/>
          </a:p>
        </p:txBody>
      </p:sp>
      <p:sp>
        <p:nvSpPr>
          <p:cNvPr id="1051000"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02"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04"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06"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08"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0"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12"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4"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16"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访问控制：对视频监控数据进行严格的访问控制，防止未经授权的访问和泄露</a:t>
            </a:r>
            <a:endParaRPr altLang="en-US" dirty="0" sz="2400" lang="zh-CN">
              <a:latin typeface="+mn-ea"/>
              <a:ea typeface="+mn-ea"/>
            </a:endParaRPr>
          </a:p>
        </p:txBody>
      </p:sp>
      <p:sp>
        <p:nvSpPr>
          <p:cNvPr id="1051018"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法规与政策：遵守相关法规和政策，确保数据隐私和安全的合法性</a:t>
            </a:r>
            <a:endParaRPr altLang="en-US" dirty="0" sz="2400" lang="zh-CN">
              <a:latin typeface="+mn-ea"/>
              <a:ea typeface="+mn-ea"/>
            </a:endParaRPr>
          </a:p>
        </p:txBody>
      </p:sp>
      <p:sp>
        <p:nvSpPr>
          <p:cNvPr id="1051020"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数据隐私保护：确保视频监控数据不被滥用或泄露</a:t>
            </a:r>
            <a:endParaRPr altLang="en-US" dirty="0" sz="2400" lang="zh-CN">
              <a:latin typeface="+mn-ea"/>
              <a:ea typeface="+mn-ea"/>
            </a:endParaRPr>
          </a:p>
        </p:txBody>
      </p:sp>
      <p:sp>
        <p:nvSpPr>
          <p:cNvPr id="1051022"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数据加密技术：采用先进的加密技术，保护数据传输和存储的安全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080" name="标题 1"/>
          <p:cNvSpPr>
            <a:spLocks noGrp="1"/>
          </p:cNvSpPr>
          <p:nvPr>
            <p:ph type="title" idx="3"/>
          </p:nvPr>
        </p:nvSpPr>
        <p:spPr/>
        <p:txBody>
          <a:bodyPr>
            <a:normAutofit fontScale="93750"/>
          </a:bodyPr>
          <a:p>
            <a:r>
              <a:rPr altLang="en-US" lang="zh-CN"/>
              <a:t>法规与政策挑战</a:t>
            </a:r>
            <a:endParaRPr altLang="en-US" lang="zh-CN"/>
          </a:p>
        </p:txBody>
      </p:sp>
      <p:sp>
        <p:nvSpPr>
          <p:cNvPr id="1051082"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84"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1086"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隐私保护：人工智能在视频监控中的应用可能涉及个人隐私保护问题</a:t>
            </a:r>
            <a:endParaRPr altLang="en-US" dirty="0" sz="2000" lang="zh-CN" spc="200">
              <a:solidFill>
                <a:schemeClr val="tx1">
                  <a:lumMod val="85000"/>
                  <a:lumOff val="15000"/>
                </a:schemeClr>
              </a:solidFill>
              <a:latin typeface="+mn-ea"/>
              <a:sym typeface="+mn-ea"/>
            </a:endParaRPr>
          </a:p>
        </p:txBody>
      </p:sp>
      <p:sp>
        <p:nvSpPr>
          <p:cNvPr id="1051088"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90"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092"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数据安全：如何确保视频监控数据的存储、传输和处理安全是一个重要挑战</a:t>
            </a:r>
            <a:endParaRPr altLang="en-US" dirty="0" sz="2000" lang="zh-CN" spc="200">
              <a:solidFill>
                <a:schemeClr val="tx1">
                  <a:lumMod val="85000"/>
                  <a:lumOff val="15000"/>
                </a:schemeClr>
              </a:solidFill>
              <a:latin typeface="+mn-ea"/>
              <a:sym typeface="+mn-ea"/>
            </a:endParaRPr>
          </a:p>
        </p:txBody>
      </p:sp>
      <p:sp>
        <p:nvSpPr>
          <p:cNvPr id="1051094"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96"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098"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法规限制：各国对于人工智能在视频监控中的应用有不同的法规和政策限制</a:t>
            </a:r>
            <a:endParaRPr altLang="en-US" dirty="0" sz="2000" lang="zh-CN" spc="200">
              <a:solidFill>
                <a:schemeClr val="tx1">
                  <a:lumMod val="85000"/>
                  <a:lumOff val="15000"/>
                </a:schemeClr>
              </a:solidFill>
              <a:latin typeface="+mn-ea"/>
              <a:sym typeface="+mn-ea"/>
            </a:endParaRPr>
          </a:p>
        </p:txBody>
      </p:sp>
      <p:sp>
        <p:nvSpPr>
          <p:cNvPr id="1051100"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102"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104"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未来发展：随着技术的不断进步，法规和政策也需要不断调整以适应新的发展需求</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162" name="标题 1"/>
          <p:cNvSpPr>
            <a:spLocks noGrp="1"/>
          </p:cNvSpPr>
          <p:nvPr>
            <p:ph type="title" idx="3"/>
          </p:nvPr>
        </p:nvSpPr>
        <p:spPr/>
        <p:txBody>
          <a:bodyPr>
            <a:normAutofit fontScale="93750"/>
          </a:bodyPr>
          <a:p>
            <a:r>
              <a:rPr altLang="en-US" lang="zh-CN"/>
              <a:t>未来发展趋势与展望</a:t>
            </a:r>
            <a:endParaRPr altLang="en-US" lang="zh-CN"/>
          </a:p>
        </p:txBody>
      </p:sp>
      <p:sp>
        <p:nvSpPr>
          <p:cNvPr id="105116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6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6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7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云计算和大数据技术的应用将提升视频监控的智能化水平</a:t>
            </a:r>
            <a:endParaRPr altLang="zh-CN" dirty="0" lang="en-US">
              <a:solidFill>
                <a:schemeClr val="dk1">
                  <a:lumMod val="80000"/>
                  <a:lumOff val="20000"/>
                </a:schemeClr>
              </a:solidFill>
              <a:latin typeface="+mn-ea"/>
              <a:sym typeface="+mn-ea"/>
            </a:endParaRPr>
          </a:p>
        </p:txBody>
      </p:sp>
      <p:sp>
        <p:nvSpPr>
          <p:cNvPr id="105117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7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7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7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人工智能技术不断进步，将推动视频监控领域的发展</a:t>
            </a:r>
            <a:endParaRPr altLang="en-US" dirty="0" lang="zh-CN">
              <a:solidFill>
                <a:schemeClr val="dk1">
                  <a:lumMod val="80000"/>
                  <a:lumOff val="20000"/>
                </a:schemeClr>
              </a:solidFill>
              <a:latin typeface="+mn-ea"/>
              <a:sym typeface="+mn-ea"/>
            </a:endParaRPr>
          </a:p>
        </p:txBody>
      </p:sp>
      <p:sp>
        <p:nvSpPr>
          <p:cNvPr id="105118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8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8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8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5G技术的普及将提高视频传输速度和稳定性</a:t>
            </a:r>
            <a:endParaRPr altLang="en-US" dirty="0" lang="zh-CN">
              <a:solidFill>
                <a:schemeClr val="dk1">
                  <a:lumMod val="80000"/>
                  <a:lumOff val="20000"/>
                </a:schemeClr>
              </a:solidFill>
              <a:latin typeface="+mn-ea"/>
              <a:sym typeface="+mn-ea"/>
            </a:endParaRPr>
          </a:p>
        </p:txBody>
      </p:sp>
      <p:sp>
        <p:nvSpPr>
          <p:cNvPr id="105118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9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9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9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未来视频监控将更加注重隐私保护和数据安全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252"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254"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9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4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9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3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9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391.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2023-12-17T04:52:48Z</dcterms:created>
  <dcterms:modified xsi:type="dcterms:W3CDTF">2023-12-17T04:52:48Z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e877fbc49a3940cc8db502c76f57921c_21</vt:lpwstr>
  </property>
</Properties>
</file>