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225" r:id="rId1"/>
    <p:sldMasterId id="2147485262" r:id="rId2"/>
  </p:sldMasterIdLst>
  <p:notesMasterIdLst>
    <p:notesMasterId r:id="rId3"/>
  </p:notesMasterIdLst>
  <p:sldIdLst>
    <p:sldId id="971" r:id="rId4"/>
    <p:sldId id="974" r:id="rId5"/>
    <p:sldId id="977" r:id="rId6"/>
    <p:sldId id="980" r:id="rId7"/>
    <p:sldId id="986" r:id="rId9"/>
    <p:sldId id="989" r:id="rId10"/>
    <p:sldId id="992" r:id="rId11"/>
    <p:sldId id="995" r:id="rId12"/>
    <p:sldId id="1001" r:id="rId14"/>
    <p:sldId id="1004" r:id="rId15"/>
    <p:sldId id="1007" r:id="rId16"/>
    <p:sldId id="1010" r:id="rId17"/>
    <p:sldId id="1016" r:id="rId19"/>
    <p:sldId id="1019" r:id="rId20"/>
    <p:sldId id="1022" r:id="rId21"/>
    <p:sldId id="1025" r:id="rId22"/>
    <p:sldId id="1031" r:id="rId24"/>
    <p:sldId id="1034" r:id="rId25"/>
    <p:sldId id="1037" r:id="rId26"/>
    <p:sldId id="1040" r:id="rId27"/>
    <p:sldId id="1046" r:id="rId29"/>
    <p:sldId id="1049" r:id="rId30"/>
    <p:sldId id="1052" r:id="rId31"/>
    <p:sldId id="1055" r:id="rId32"/>
    <p:sldId id="1061" r:id="rId34"/>
    <p:sldId id="1064" r:id="rId35"/>
    <p:sldId id="1067" r:id="rId36"/>
    <p:sldId id="1070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226" r:id="rId1"/>
    <p:sldLayoutId id="2147485227" r:id="rId2"/>
    <p:sldLayoutId id="2147485228" r:id="rId3"/>
    <p:sldLayoutId id="2147485229" r:id="rId4"/>
    <p:sldLayoutId id="2147485230" r:id="rId5"/>
    <p:sldLayoutId id="2147485231" r:id="rId6"/>
    <p:sldLayoutId id="2147485232" r:id="rId7"/>
    <p:sldLayoutId id="2147485233" r:id="rId8"/>
    <p:sldLayoutId id="2147485234" r:id="rId9"/>
    <p:sldLayoutId id="2147485235" r:id="rId10"/>
    <p:sldLayoutId id="214748523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263" r:id="rId1"/>
    <p:sldLayoutId id="2147485264" r:id="rId2"/>
    <p:sldLayoutId id="2147485265" r:id="rId3"/>
    <p:sldLayoutId id="2147485266" r:id="rId4"/>
    <p:sldLayoutId id="2147485267" r:id="rId5"/>
    <p:sldLayoutId id="2147485268" r:id="rId6"/>
    <p:sldLayoutId id="2147485269" r:id="rId7"/>
    <p:sldLayoutId id="2147485270" r:id="rId8"/>
    <p:sldLayoutId id="2147485271" r:id="rId9"/>
    <p:sldLayoutId id="2147485272" r:id="rId10"/>
    <p:sldLayoutId id="214748527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tags" Target="../tags/tag190.xml"/><Relationship Id="rId18" Type="http://schemas.openxmlformats.org/officeDocument/2006/relationships/tags" Target="../tags/tag191.xml"/><Relationship Id="rId19" Type="http://schemas.openxmlformats.org/officeDocument/2006/relationships/tags" Target="../tags/tag192.xml"/><Relationship Id="rId20" Type="http://schemas.openxmlformats.org/officeDocument/2006/relationships/tags" Target="../tags/tag193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tags" Target="../tags/tag239.xml"/><Relationship Id="rId16" Type="http://schemas.openxmlformats.org/officeDocument/2006/relationships/tags" Target="../tags/tag240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建立有效的变革管理机制的要点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建立有效的组织结构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明确变革的背景和目标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制定详细的变革计划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加强员工培训和支持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持续监控和评估变革效果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明确变革的背景和目标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阐述变革的背景和原因</a:t>
            </a:r>
            <a:endParaRPr altLang="en-US" lang="zh-CN"/>
          </a:p>
        </p:txBody>
      </p:sp>
      <p:sp>
        <p:nvSpPr>
          <p:cNvPr id="104911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当前面临的挑战和问题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1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变革的必要性和紧迫性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2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变革的背景和历史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3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变革的原因和动机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明确变革的目标和期望结果</a:t>
            </a:r>
            <a:endParaRPr altLang="en-US" lang="zh-CN"/>
          </a:p>
        </p:txBody>
      </p:sp>
      <p:sp>
        <p:nvSpPr>
          <p:cNvPr id="104917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变革背景：分析当前存在的问题和挑战，明确变革的必要性和紧迫性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变革目标：明确变革要解决的问题和要达到的目标，确保变革方向的一致性和准确性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期望结果：明确变革后希望达到的结果和影响，包括经济效益、社会效益等方面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目标可行性：评估变革目标的可行性和可操作性，确保变革计划能够顺利实施并取得预期效果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确定变革的范围和影响</a:t>
            </a:r>
            <a:endParaRPr altLang="en-US" lang="zh-CN"/>
          </a:p>
        </p:txBody>
      </p:sp>
      <p:sp>
        <p:nvSpPr>
          <p:cNvPr id="104923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变革影响：分析变革对组织、员工、客户等各方面的影响，包括正面和负面影响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变革范围：明确变革涉及的领域和范围，包括组织内部各个部门、流程、业务等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变革目标：明确变革的目标和期望结果，包括提高效率、降低成本、提升竞争力等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变革策略：制定具体的变革策略和实施计划，包括组织结构调整、流程优化、人员培训等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建立有效的组织结构</a:t>
            </a:r>
            <a:endParaRPr altLang="en-US" dirty="0" lang="zh-CN"/>
          </a:p>
        </p:txBody>
      </p:sp>
      <p:sp>
        <p:nvSpPr>
          <p:cNvPr id="10492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建立专门的变革管理团队</a:t>
            </a:r>
            <a:endParaRPr altLang="en-US" lang="zh-CN"/>
          </a:p>
        </p:txBody>
      </p:sp>
      <p:sp>
        <p:nvSpPr>
          <p:cNvPr id="10493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具备跨部门协调能力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具备沟通技巧和领导能力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具备快速响应和解决问题的能力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具备项目管理经验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明确各部门的职责和角色</a:t>
            </a:r>
            <a:endParaRPr altLang="en-US" lang="zh-CN"/>
          </a:p>
        </p:txBody>
      </p:sp>
      <p:sp>
        <p:nvSpPr>
          <p:cNvPr id="10494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明确各部门的职责和角色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建立跨部门协作机制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优化组织结构，提高效率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定期评估和调整组织结构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建立有效的沟通渠道和协作机制</a:t>
            </a:r>
            <a:endParaRPr altLang="en-US" lang="zh-CN"/>
          </a:p>
        </p:txBody>
      </p:sp>
      <p:sp>
        <p:nvSpPr>
          <p:cNvPr id="104951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建立协作机制：鼓励团队成员之间的协作，共同解决问题，提高工作效率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定期反馈和评估：对沟通效果进行定期反馈和评估，及时调整沟通方式和协作机制，确保其有效性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建立多渠道沟通方式：包括面对面会议、电话、电子邮件、即时通讯等，确保信息畅通无阻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明确沟通目标：在沟通之前，双方应明确沟通目标，避免无效沟通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制定详细的变革计划</a:t>
            </a:r>
            <a:endParaRPr altLang="en-US" dirty="0" lang="zh-CN"/>
          </a:p>
        </p:txBody>
      </p:sp>
      <p:sp>
        <p:nvSpPr>
          <p:cNvPr id="10495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制定详细的变革时间表和里程碑</a:t>
            </a:r>
            <a:endParaRPr altLang="en-US" lang="zh-CN"/>
          </a:p>
        </p:txBody>
      </p:sp>
      <p:sp>
        <p:nvSpPr>
          <p:cNvPr id="104966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明确变革目标：制定详细的变革计划，明确变革的目标和范围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制定时间表：将变革过程划分为若干个阶段，并设定每个阶段的目标和时间节点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设定里程碑：在变革过程中，设定关键的里程碑，以便及时评估和调整变革计划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资源分配：合理分配人力、物力和财力等资源，确保变革计划的顺利实施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确定所需的资源投入和预算</a:t>
            </a:r>
            <a:endParaRPr altLang="en-US" lang="zh-CN"/>
          </a:p>
        </p:txBody>
      </p:sp>
      <p:sp>
        <p:nvSpPr>
          <p:cNvPr id="104970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财力资源：制定详细的预算计划，包括资金来源和使用计划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人力资源：确定需要哪些人员参与变革计划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物力资源：评估变革计划所需的设备和物资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时间资源：确定变革计划的时间表和关键里程碑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制定风险应对策略和预案</a:t>
            </a:r>
            <a:endParaRPr altLang="en-US" lang="zh-CN"/>
          </a:p>
        </p:txBody>
      </p:sp>
      <p:sp>
        <p:nvSpPr>
          <p:cNvPr id="10497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评估风险影响：对每个风险的发生概率和影响程度进行评估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识别潜在风险：对变革过程中可能出现的风险进行预测和识别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制定应对策略：根据风险评估结果，制定相应的应对策略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制定预案：为应对策略提供具体的实施方案，包括人员、时间、资源等方面的安排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加强员工培训和支持</a:t>
            </a:r>
            <a:endParaRPr altLang="en-US" dirty="0" lang="zh-CN"/>
          </a:p>
        </p:txBody>
      </p:sp>
      <p:sp>
        <p:nvSpPr>
          <p:cNvPr id="10498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提供必要的培训和支持</a:t>
            </a:r>
            <a:endParaRPr altLang="en-US" lang="zh-CN"/>
          </a:p>
        </p:txBody>
      </p:sp>
      <p:sp>
        <p:nvSpPr>
          <p:cNvPr id="104992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2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3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培训效果评估：对培训效果进行评估，确保培训的有效性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持续改进：根据培训效果评估结果，持续改进培训和支持计划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4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培训内容：针对变革管理所需的知识和技能进行培训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4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支持方式：提供必要的资源和支持，如导师制度、心理辅导等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建立激励机制和奖励措施</a:t>
            </a:r>
            <a:endParaRPr altLang="en-US" lang="zh-CN"/>
          </a:p>
        </p:txBody>
      </p:sp>
      <p:sp>
        <p:nvSpPr>
          <p:cNvPr id="104998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激励机制：通过设立明确的奖励制度，激励员工积极参与变革管理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奖励措施：根据员工在变革管理中的表现，给予相应的物质和精神奖励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培训和支持：加强员工培训，提高员工技能和素质，确保变革管理的顺利实施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建立良好的沟通机制：加强与员工的沟通，了解员工的意见和建议，提高员工的参与度和满意度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加强员工沟通和参与度</a:t>
            </a:r>
            <a:endParaRPr altLang="en-US" lang="zh-CN"/>
          </a:p>
        </p:txBody>
      </p:sp>
      <p:sp>
        <p:nvSpPr>
          <p:cNvPr id="105002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定期组织员工培训和分享会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3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提供员工参与决策的机会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鼓励员工提出意见和建议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4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建立开放和包容的沟通环境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持续监控和评估变革效果</a:t>
            </a:r>
            <a:endParaRPr altLang="en-US" dirty="0" lang="zh-CN"/>
          </a:p>
        </p:txBody>
      </p:sp>
      <p:sp>
        <p:nvSpPr>
          <p:cNvPr id="10500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建立有效的监控机制</a:t>
            </a:r>
            <a:endParaRPr altLang="en-US" lang="zh-CN"/>
          </a:p>
        </p:txBody>
      </p:sp>
      <p:sp>
        <p:nvSpPr>
          <p:cNvPr id="1050180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182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设定明确的监控指标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184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186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确保监控机制的透明度和公正性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188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190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定期进行监控和评估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192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194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及时调整变革策略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定期评估变革效果和进度</a:t>
            </a:r>
            <a:endParaRPr altLang="en-US" lang="zh-CN"/>
          </a:p>
        </p:txBody>
      </p:sp>
      <p:sp>
        <p:nvSpPr>
          <p:cNvPr id="10502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设定明确的评估指标和标准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定期收集和分析数据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与变革团队保持密切沟通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及时调整变革策略和措施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根据评估结果进行调整和改进</a:t>
            </a:r>
            <a:endParaRPr altLang="en-US" lang="zh-CN"/>
          </a:p>
        </p:txBody>
      </p:sp>
      <p:sp>
        <p:nvSpPr>
          <p:cNvPr id="105029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9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9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评估变革效果：对变革实施过程进行定期评估，了解变革的进展情况、存在的问题和困难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0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0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调整变革策略：根据评估结果，对变革策略进行必要的调整，确保变革方向与目标保持一致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0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0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改进变革措施：针对评估中发现的问题和不足，采取有效的措施进行改进，提高变革效果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1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1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持续监控和评估：建立持续监控和评估机制，对变革效果进行长期跟踪和评估，确保变革目标的实现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总结经验教训并持续改进</a:t>
            </a:r>
            <a:endParaRPr altLang="en-US" dirty="0" lang="zh-CN"/>
          </a:p>
        </p:txBody>
      </p:sp>
      <p:sp>
        <p:nvSpPr>
          <p:cNvPr id="10503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总结经验教训并分享给其他项目或团队</a:t>
            </a:r>
            <a:endParaRPr altLang="en-US" lang="zh-CN"/>
          </a:p>
        </p:txBody>
      </p:sp>
      <p:sp>
        <p:nvSpPr>
          <p:cNvPr id="105044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4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4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5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5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分享给其他项目或团队：将总结的经验教训分享给其他项目或团队，促进知识共享和经验传承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5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总结经验教训：对变革过程中的成功经验和失败教训进行总结，分析原因和影响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5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改进项目管理：通过分享经验教训，提高项目管理的效率和效果，减少类似问题的出现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5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促进团队协作：通过分享经验教训，促进团队协作和沟通，增强团队凝聚力和执行力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根据反馈和建议进行持续改进</a:t>
            </a:r>
            <a:endParaRPr altLang="en-US" lang="zh-CN"/>
          </a:p>
        </p:txBody>
      </p:sp>
      <p:sp>
        <p:nvSpPr>
          <p:cNvPr id="10504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收集反馈：通过调查、访谈等方式收集员工、客户等各方面的反馈意见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分析问题：对收集到的反馈进行整理、分类和分析，找出问题所在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制定改进措施：根据分析结果，制定相应的改进措施，明确责任人和完成时间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持续跟进：对改进措施进行持续跟进和评估，确保改进效果得到落实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将变革管理机制纳入企业战略和日常管理</a:t>
            </a:r>
            <a:endParaRPr altLang="en-US" lang="zh-CN"/>
          </a:p>
        </p:txBody>
      </p:sp>
      <p:sp>
        <p:nvSpPr>
          <p:cNvPr id="105055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建立变革管理机制的重要性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变革管理机制与战略目标的结合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变革管理机制在日常管理中的应用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持续改进和经验教训的总结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61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7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2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5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28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8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1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54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2023-12-19T06:22:57Z</dcterms:created>
  <dcterms:modified xsi:type="dcterms:W3CDTF">2023-12-19T06:22:57Z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8491e1e3fca147eb9e2583fd066fab98_21</vt:lpwstr>
  </property>
</Properties>
</file>