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431" r:id="rId1"/>
    <p:sldMasterId id="2147488468" r:id="rId2"/>
  </p:sldMasterIdLst>
  <p:notesMasterIdLst>
    <p:notesMasterId r:id="rId3"/>
  </p:notesMasterIdLst>
  <p:sldIdLst>
    <p:sldId id="2351" r:id="rId4"/>
    <p:sldId id="2355" r:id="rId5"/>
    <p:sldId id="2358" r:id="rId6"/>
    <p:sldId id="2361" r:id="rId7"/>
    <p:sldId id="2364" r:id="rId8"/>
    <p:sldId id="2367" r:id="rId9"/>
    <p:sldId id="2370" r:id="rId10"/>
    <p:sldId id="2373" r:id="rId11"/>
    <p:sldId id="2376" r:id="rId12"/>
    <p:sldId id="2379" r:id="rId13"/>
    <p:sldId id="2382" r:id="rId14"/>
    <p:sldId id="2385" r:id="rId15"/>
    <p:sldId id="2388" r:id="rId16"/>
    <p:sldId id="2391" r:id="rId17"/>
    <p:sldId id="2394" r:id="rId18"/>
    <p:sldId id="2397" r:id="rId19"/>
    <p:sldId id="2400" r:id="rId20"/>
    <p:sldId id="2403" r:id="rId21"/>
    <p:sldId id="2406" r:id="rId22"/>
    <p:sldId id="2409" r:id="rId23"/>
    <p:sldId id="2412" r:id="rId24"/>
    <p:sldId id="2415" r:id="rId25"/>
    <p:sldId id="2418" r:id="rId26"/>
    <p:sldId id="2421" r:id="rId27"/>
    <p:sldId id="2424" r:id="rId28"/>
    <p:sldId id="2427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432" r:id="rId1"/>
    <p:sldLayoutId id="2147488433" r:id="rId2"/>
    <p:sldLayoutId id="2147488434" r:id="rId3"/>
    <p:sldLayoutId id="2147488435" r:id="rId4"/>
    <p:sldLayoutId id="2147488436" r:id="rId5"/>
    <p:sldLayoutId id="2147488437" r:id="rId6"/>
    <p:sldLayoutId id="2147488438" r:id="rId7"/>
    <p:sldLayoutId id="2147488439" r:id="rId8"/>
    <p:sldLayoutId id="2147488440" r:id="rId9"/>
    <p:sldLayoutId id="2147488441" r:id="rId10"/>
    <p:sldLayoutId id="214748844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469" r:id="rId1"/>
    <p:sldLayoutId id="2147488470" r:id="rId2"/>
    <p:sldLayoutId id="2147488471" r:id="rId3"/>
    <p:sldLayoutId id="2147488472" r:id="rId4"/>
    <p:sldLayoutId id="2147488473" r:id="rId5"/>
    <p:sldLayoutId id="2147488474" r:id="rId6"/>
    <p:sldLayoutId id="2147488475" r:id="rId7"/>
    <p:sldLayoutId id="2147488476" r:id="rId8"/>
    <p:sldLayoutId id="2147488477" r:id="rId9"/>
    <p:sldLayoutId id="2147488478" r:id="rId10"/>
    <p:sldLayoutId id="214748847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tags" Target="../tags/tag153.xml"/><Relationship Id="rId14" Type="http://schemas.openxmlformats.org/officeDocument/2006/relationships/tags" Target="../tags/tag154.xml"/><Relationship Id="rId15" Type="http://schemas.openxmlformats.org/officeDocument/2006/relationships/tags" Target="../tags/tag155.xml"/><Relationship Id="rId16" Type="http://schemas.openxmlformats.org/officeDocument/2006/relationships/tags" Target="../tags/tag156.xml"/><Relationship Id="rId17" Type="http://schemas.openxmlformats.org/officeDocument/2006/relationships/tags" Target="../tags/tag157.xml"/><Relationship Id="rId18" Type="http://schemas.openxmlformats.org/officeDocument/2006/relationships/tags" Target="../tags/tag158.xml"/><Relationship Id="rId19" Type="http://schemas.openxmlformats.org/officeDocument/2006/relationships/tags" Target="../tags/tag159.xml"/><Relationship Id="rId20" Type="http://schemas.openxmlformats.org/officeDocument/2006/relationships/tags" Target="../tags/tag160.xml"/><Relationship Id="rId21" Type="http://schemas.openxmlformats.org/officeDocument/2006/relationships/tags" Target="../tags/tag161.xml"/><Relationship Id="rId22" Type="http://schemas.openxmlformats.org/officeDocument/2006/relationships/tags" Target="../tags/tag162.xml"/><Relationship Id="rId23" Type="http://schemas.openxmlformats.org/officeDocument/2006/relationships/tags" Target="../tags/tag163.xml"/><Relationship Id="rId24" Type="http://schemas.openxmlformats.org/officeDocument/2006/relationships/tags" Target="../tags/tag164.xml"/><Relationship Id="rId25" Type="http://schemas.openxmlformats.org/officeDocument/2006/relationships/tags" Target="../tags/tag165.xml"/><Relationship Id="rId26" Type="http://schemas.openxmlformats.org/officeDocument/2006/relationships/tags" Target="../tags/tag166.xml"/><Relationship Id="rId27" Type="http://schemas.openxmlformats.org/officeDocument/2006/relationships/tags" Target="../tags/tag167.xml"/><Relationship Id="rId28" Type="http://schemas.openxmlformats.org/officeDocument/2006/relationships/tags" Target="../tags/tag168.xml"/><Relationship Id="rId29" Type="http://schemas.openxmlformats.org/officeDocument/2006/relationships/tags" Target="../tags/tag169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tags" Target="../tags/tag254.xml"/><Relationship Id="rId16" Type="http://schemas.openxmlformats.org/officeDocument/2006/relationships/tags" Target="../tags/tag255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tags" Target="../tags/tag268.xml"/><Relationship Id="rId14" Type="http://schemas.openxmlformats.org/officeDocument/2006/relationships/tags" Target="../tags/tag269.xml"/><Relationship Id="rId15" Type="http://schemas.openxmlformats.org/officeDocument/2006/relationships/tags" Target="../tags/tag270.xml"/><Relationship Id="rId16" Type="http://schemas.openxmlformats.org/officeDocument/2006/relationships/tags" Target="../tags/tag271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tags" Target="../tags/tag326.xml"/><Relationship Id="rId14" Type="http://schemas.openxmlformats.org/officeDocument/2006/relationships/tags" Target="../tags/tag327.xml"/><Relationship Id="rId15" Type="http://schemas.openxmlformats.org/officeDocument/2006/relationships/tags" Target="../tags/tag328.xml"/><Relationship Id="rId16" Type="http://schemas.openxmlformats.org/officeDocument/2006/relationships/tags" Target="../tags/tag329.xml"/><Relationship Id="rId17" Type="http://schemas.openxmlformats.org/officeDocument/2006/relationships/tags" Target="../tags/tag330.xml"/><Relationship Id="rId18" Type="http://schemas.openxmlformats.org/officeDocument/2006/relationships/tags" Target="../tags/tag331.xml"/><Relationship Id="rId19" Type="http://schemas.openxmlformats.org/officeDocument/2006/relationships/tags" Target="../tags/tag332.xml"/><Relationship Id="rId20" Type="http://schemas.openxmlformats.org/officeDocument/2006/relationships/tags" Target="../tags/tag333.xml"/><Relationship Id="rId21" Type="http://schemas.openxmlformats.org/officeDocument/2006/relationships/tags" Target="../tags/tag334.xml"/><Relationship Id="rId22" Type="http://schemas.openxmlformats.org/officeDocument/2006/relationships/tags" Target="../tags/tag335.xml"/><Relationship Id="rId23" Type="http://schemas.openxmlformats.org/officeDocument/2006/relationships/tags" Target="../tags/tag336.xml"/><Relationship Id="rId24" Type="http://schemas.openxmlformats.org/officeDocument/2006/relationships/tags" Target="../tags/tag337.xml"/><Relationship Id="rId25" Type="http://schemas.openxmlformats.org/officeDocument/2006/relationships/tags" Target="../tags/tag338.xml"/><Relationship Id="rId26" Type="http://schemas.openxmlformats.org/officeDocument/2006/relationships/tags" Target="../tags/tag339.xml"/><Relationship Id="rId27" Type="http://schemas.openxmlformats.org/officeDocument/2006/relationships/tags" Target="../tags/tag340.xml"/><Relationship Id="rId28" Type="http://schemas.openxmlformats.org/officeDocument/2006/relationships/tags" Target="../tags/tag341.xml"/><Relationship Id="rId29" Type="http://schemas.openxmlformats.org/officeDocument/2006/relationships/tags" Target="../tags/tag342.xml"/><Relationship Id="rId3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tags" Target="../tags/tag363.xml"/><Relationship Id="rId14" Type="http://schemas.openxmlformats.org/officeDocument/2006/relationships/tags" Target="../tags/tag364.xml"/><Relationship Id="rId15" Type="http://schemas.openxmlformats.org/officeDocument/2006/relationships/tags" Target="../tags/tag365.xml"/><Relationship Id="rId16" Type="http://schemas.openxmlformats.org/officeDocument/2006/relationships/tags" Target="../tags/tag366.xml"/><Relationship Id="rId17" Type="http://schemas.openxmlformats.org/officeDocument/2006/relationships/tags" Target="../tags/tag367.xml"/><Relationship Id="rId18" Type="http://schemas.openxmlformats.org/officeDocument/2006/relationships/tags" Target="../tags/tag368.xml"/><Relationship Id="rId19" Type="http://schemas.openxmlformats.org/officeDocument/2006/relationships/tags" Target="../tags/tag369.xml"/><Relationship Id="rId20" Type="http://schemas.openxmlformats.org/officeDocument/2006/relationships/tags" Target="../tags/tag370.xml"/><Relationship Id="rId21" Type="http://schemas.openxmlformats.org/officeDocument/2006/relationships/tags" Target="../tags/tag371.xml"/><Relationship Id="rId22" Type="http://schemas.openxmlformats.org/officeDocument/2006/relationships/tags" Target="../tags/tag372.xml"/><Relationship Id="rId23" Type="http://schemas.openxmlformats.org/officeDocument/2006/relationships/tags" Target="../tags/tag373.xml"/><Relationship Id="rId24" Type="http://schemas.openxmlformats.org/officeDocument/2006/relationships/tags" Target="../tags/tag374.xml"/><Relationship Id="rId25" Type="http://schemas.openxmlformats.org/officeDocument/2006/relationships/tags" Target="../tags/tag375.xml"/><Relationship Id="rId26" Type="http://schemas.openxmlformats.org/officeDocument/2006/relationships/tags" Target="../tags/tag376.xml"/><Relationship Id="rId27" Type="http://schemas.openxmlformats.org/officeDocument/2006/relationships/tags" Target="../tags/tag377.xml"/><Relationship Id="rId28" Type="http://schemas.openxmlformats.org/officeDocument/2006/relationships/tags" Target="../tags/tag378.xml"/><Relationship Id="rId29" Type="http://schemas.openxmlformats.org/officeDocument/2006/relationships/tags" Target="../tags/tag379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学校双减的教育思维与学科理念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双减政策背景与意义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教育思维的转变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学科理念的更新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79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146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6050" y="350012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双减政策下的教育实践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396938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374205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4866640" y="474853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双减政策的长远影响与展望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双减政策背景与意义</a:t>
            </a:r>
            <a:endParaRPr altLang="en-US" lang="zh-CN"/>
          </a:p>
        </p:txBody>
      </p:sp>
      <p:sp>
        <p:nvSpPr>
          <p:cNvPr id="10488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双减政策的提出与实施</a:t>
            </a:r>
            <a:endParaRPr altLang="en-US" lang="zh-CN"/>
          </a:p>
        </p:txBody>
      </p:sp>
      <p:sp>
        <p:nvSpPr>
          <p:cNvPr id="10489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3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提出背景：针对中小学生课业负担过重的问题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4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实施目的：减轻学生作业负担和校外培训负担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5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实施过程：出台相关政策文件，加强监管和指导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5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5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实施效果：有效减轻学生和家庭的负担，促进教育公平和质量提升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双减政策对教育思维的影响</a:t>
            </a:r>
            <a:endParaRPr altLang="en-US" lang="zh-CN"/>
          </a:p>
        </p:txBody>
      </p:sp>
      <p:sp>
        <p:nvSpPr>
          <p:cNvPr id="104900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0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0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0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0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1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1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强化素质教育，培养全面发展的人才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推动教育改革，创新教育模式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促进教育公平，减少教育差距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双减政策对学科理念的影响</a:t>
            </a:r>
            <a:endParaRPr altLang="en-US" lang="zh-CN"/>
          </a:p>
        </p:txBody>
      </p:sp>
      <p:sp>
        <p:nvSpPr>
          <p:cNvPr id="104908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学科理念转变：从应试教育向素质教育转变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重视学生综合素质：关注学生的身心健康、创新精神和实践能力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强调学科融合：加强跨学科的学习和整合，培养学生的综合素质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关注学生个性化发展：尊重学生的兴趣和特长，提供多样化的学习和发展路径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教育思维的转变</a:t>
            </a:r>
            <a:endParaRPr altLang="en-US" lang="zh-CN"/>
          </a:p>
        </p:txBody>
      </p:sp>
      <p:sp>
        <p:nvSpPr>
          <p:cNvPr id="104914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重视学生全面发展</a:t>
            </a:r>
            <a:endParaRPr altLang="en-US" lang="zh-CN"/>
          </a:p>
        </p:txBody>
      </p:sp>
      <p:sp>
        <p:nvSpPr>
          <p:cNvPr id="104919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实践与创新能力：鼓励学生参与实践活动，培养创新思维和解决问题的能力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教育思维转变：从单一的知识传授转向关注学生的全面发展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学科理念更新：注重跨学科学习和综合能力培养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个性化教育：关注学生个性差异，因材施教，发掘每个学生的潜能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强化素质教育</a:t>
            </a:r>
            <a:endParaRPr altLang="en-US" lang="zh-CN"/>
          </a:p>
        </p:txBody>
      </p:sp>
      <p:sp>
        <p:nvSpPr>
          <p:cNvPr id="104926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转变教育观念，注重学生的全面发展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优化课程设置，提高课程质量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强化素质教育，培养学生的创新精神和实践能力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关注学生的心理健康和身体素质，促进学生健康成长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提倡个性化教育</a:t>
            </a:r>
            <a:endParaRPr altLang="en-US" lang="zh-CN"/>
          </a:p>
        </p:txBody>
      </p:sp>
      <p:sp>
        <p:nvSpPr>
          <p:cNvPr id="104931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关注学生的兴趣和特长，提供多样化的教育资源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尊重学生的个性差异，因材施教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培养学生的自主学习和创新能力，鼓励个性发展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建立个性化的学生评价体系，全面客观地评价学生的表现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培养创新精神与实践能力</a:t>
            </a:r>
            <a:endParaRPr altLang="en-US" lang="zh-CN"/>
          </a:p>
        </p:txBody>
      </p:sp>
      <p:sp>
        <p:nvSpPr>
          <p:cNvPr id="10493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转变教育观念，注重学生的个性发展与创造力培养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创新教育模式，采用项目式、探究式等教学方式，引导学生自主学习、合作学习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加强实践教学，提高学生的动手能力和解决实际问题的能力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营造创新氛围，鼓励学生参加科技竞赛、创新创业等活动，培养创新思维和实践能力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学科理念的更新</a:t>
            </a:r>
            <a:endParaRPr altLang="en-US" lang="zh-CN"/>
          </a:p>
        </p:txBody>
      </p:sp>
      <p:sp>
        <p:nvSpPr>
          <p:cNvPr id="104943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跨学科整合与融合</a:t>
            </a:r>
            <a:endParaRPr altLang="en-US" lang="zh-CN"/>
          </a:p>
        </p:txBody>
      </p:sp>
      <p:sp>
        <p:nvSpPr>
          <p:cNvPr id="104948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学科之间的界限逐渐模糊，强调跨学科的知识整合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融合不同学科的教学方法和内容，以提高学生的综合素质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跨学科整合与融合有助于培养学生的创新能力和实践能力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学科理念的更新是实现跨学科整合与融合的关键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学科知识的应用与创新</a:t>
            </a:r>
            <a:endParaRPr altLang="en-US" lang="zh-CN"/>
          </a:p>
        </p:txBody>
      </p:sp>
      <p:sp>
        <p:nvSpPr>
          <p:cNvPr id="104954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学科知识与其他领域相互融合，拓宽学生的视野和思维方式。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学科知识与实践相结合，注重培养学生的实际操作能力。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强调创新思维和问题解决能力，鼓励学生自主探究和尝试新方法。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注重培养学生的批判性思维和独立思考能力，鼓励学生对学科知识进行质疑和反思。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学科素养的培养与提升</a:t>
            </a:r>
            <a:endParaRPr altLang="en-US" lang="zh-CN"/>
          </a:p>
        </p:txBody>
      </p:sp>
      <p:sp>
        <p:nvSpPr>
          <p:cNvPr id="104961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学科素养培养的方法：通过课堂教学、实践教学、课外活动等多种方式，培养学生的学科素养。教师应注重启发式教学，引导学生自主学习、思考和实践。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学科素养的定义：指学生通过学科学习所形成的素质和能力，包括知识、技能、态度等方面。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学科素养培养的重要性：随着社会的发展和教育的改革，学科素养的培养已经成为教育的重要目标，有助于提高学生的综合素质和未来发展潜力。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学科素养提升的途径：学科素养的提升是一个长期的过程，需要学生不断学习、实践和反思。同时，教师应关注学生的个体差异和需求，提供个性化的指导和支持。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学科评价体系的改革与完善</a:t>
            </a:r>
            <a:endParaRPr altLang="en-US" lang="zh-CN"/>
          </a:p>
        </p:txBody>
      </p:sp>
      <p:sp>
        <p:nvSpPr>
          <p:cNvPr id="104968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改革目标：建立科学、客观、公正的评价体系，促进学生全面发展。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改革内容：注重过程评价，引入多元评价方式，关注学生个体差异。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完善措施：定期开展评价工作，及时反馈评价结果，调整教学策略。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实践意义：提高教学质量，促进教师专业成长，推动学校持续发展。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双减政策下的教育实践</a:t>
            </a:r>
            <a:endParaRPr altLang="en-US" lang="zh-CN"/>
          </a:p>
        </p:txBody>
      </p:sp>
      <p:sp>
        <p:nvSpPr>
          <p:cNvPr id="1049752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学校课程设置的优化与创新</a:t>
            </a:r>
            <a:endParaRPr altLang="en-US" lang="zh-CN"/>
          </a:p>
        </p:txBody>
      </p:sp>
      <p:sp>
        <p:nvSpPr>
          <p:cNvPr id="104979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课程设置更加注重学生的全面发展，减少单一学科的比重，增加跨学科整合的课程。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引入创新教育理念，开设创新实践课程，培养学生的创新意识和实践能力。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优化课程结构，根据学生需求和学科特点，调整课程设置，提高课程的针对性和实效性。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创新教学方式方法，采用项目式学习、翻转课堂等教学方式，提高学生的学习兴趣和主动性。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教师教学方法的改进与实践</a:t>
            </a:r>
            <a:endParaRPr altLang="en-US" lang="zh-CN"/>
          </a:p>
        </p:txBody>
      </p:sp>
      <p:sp>
        <p:nvSpPr>
          <p:cNvPr id="104984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教学方法：注重启发式教学，引导学生主动思考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课堂氛围：营造轻松愉快的课堂氛围，激发学生的学习兴趣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实践教学：加强实践教学，提高学生的动手能力和创新能力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个性化教学：关注学生的个性差异，因材施教，促进学生全面发展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学生作业负担的减轻与优化</a:t>
            </a:r>
            <a:endParaRPr altLang="en-US" lang="zh-CN"/>
          </a:p>
        </p:txBody>
      </p:sp>
      <p:sp>
        <p:nvSpPr>
          <p:cNvPr id="104991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减少作业量和时长，关注学生的身心健康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提高作业质量和有效性，避免机械重复和低水平重复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创新作业形式，增加探究性、实践性、综合性作业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建立科学的作业管理机制，加强作业的监督与指导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学校管理与评价机制的改革与完善</a:t>
            </a:r>
            <a:endParaRPr altLang="en-US" lang="zh-CN"/>
          </a:p>
        </p:txBody>
      </p:sp>
      <p:sp>
        <p:nvSpPr>
          <p:cNvPr id="104995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改革学校管理体制，提高管理效率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完善教师评价体系，激发教师工作积极性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建立学生综合素质评价体系，促进学生全面发展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加强学校与家庭、社会的联系与合作，共同推进教育改革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双减政策的长远影响与展望</a:t>
            </a:r>
            <a:endParaRPr altLang="en-US" lang="zh-CN"/>
          </a:p>
        </p:txBody>
      </p:sp>
      <p:sp>
        <p:nvSpPr>
          <p:cNvPr id="105000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双减政策对教育公平的影响</a:t>
            </a:r>
            <a:endParaRPr altLang="en-US" lang="zh-CN"/>
          </a:p>
        </p:txBody>
      </p:sp>
      <p:sp>
        <p:nvSpPr>
          <p:cNvPr id="105005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5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5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5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7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7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减轻学生课业负担，促进教育公平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培养全面发展的人才，提高国民素质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促进教育均衡发展，缩小城乡教育差距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降低教育焦虑，让更多孩子享受优质教育资源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双减政策对教育质量的影响</a:t>
            </a:r>
            <a:endParaRPr altLang="en-US" lang="zh-CN"/>
          </a:p>
        </p:txBody>
      </p:sp>
      <p:sp>
        <p:nvSpPr>
          <p:cNvPr id="105013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促进教师专业成长：减少机械性、重复性教学任务，提高教师教学水平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提高教育公平性：减少补习班的存在，降低教育资源不均衡现象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增强学生综合素质：减轻学业负担，增加学生课外活动时间，促进学生全面发展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创新人才培养模式：鼓励学生自主学习、自主探究，培养创新型人才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双减政策对未来教育发展的影响与展望</a:t>
            </a:r>
            <a:endParaRPr altLang="en-US" lang="zh-CN"/>
          </a:p>
        </p:txBody>
      </p:sp>
      <p:sp>
        <p:nvSpPr>
          <p:cNvPr id="105019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9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9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9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0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0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0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1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1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减轻学生课业负担，促进全面发展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培养创新精神和实践能力，为未来发展奠定基础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推动教育改革，促进教育公平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优化教育资源配置，提高教育质量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276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5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5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5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5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5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SLIDE_ID" val="custom2023091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8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84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2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27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8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86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1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313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8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82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2024-01-05T07:21:12Z</dcterms:created>
  <dcterms:modified xsi:type="dcterms:W3CDTF">2024-01-05T07:21:12Z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064da63ccdaa4f4eb51b58cdbbca0acc_21</vt:lpwstr>
  </property>
</Properties>
</file>