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33" r:id="rId1"/>
    <p:sldMasterId id="2147485670" r:id="rId2"/>
  </p:sldMasterIdLst>
  <p:notesMasterIdLst>
    <p:notesMasterId r:id="rId3"/>
  </p:notesMasterIdLst>
  <p:sldIdLst>
    <p:sldId id="1243" r:id="rId4"/>
    <p:sldId id="1248" r:id="rId5"/>
    <p:sldId id="1253" r:id="rId6"/>
    <p:sldId id="1258" r:id="rId7"/>
    <p:sldId id="1265" r:id="rId9"/>
    <p:sldId id="1268" r:id="rId10"/>
    <p:sldId id="1271" r:id="rId11"/>
    <p:sldId id="1275" r:id="rId12"/>
    <p:sldId id="1282" r:id="rId14"/>
    <p:sldId id="1285" r:id="rId15"/>
    <p:sldId id="1288" r:id="rId16"/>
    <p:sldId id="1291" r:id="rId17"/>
    <p:sldId id="1295" r:id="rId18"/>
    <p:sldId id="1302" r:id="rId20"/>
    <p:sldId id="1305" r:id="rId21"/>
    <p:sldId id="1308" r:id="rId22"/>
    <p:sldId id="1311" r:id="rId23"/>
    <p:sldId id="1314" r:id="rId24"/>
    <p:sldId id="1318" r:id="rId25"/>
    <p:sldId id="1325" r:id="rId27"/>
    <p:sldId id="1328" r:id="rId28"/>
    <p:sldId id="1331" r:id="rId29"/>
    <p:sldId id="1335" r:id="rId30"/>
    <p:sldId id="1342" r:id="rId32"/>
    <p:sldId id="1345" r:id="rId33"/>
    <p:sldId id="134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34" r:id="rId1"/>
    <p:sldLayoutId id="2147485635" r:id="rId2"/>
    <p:sldLayoutId id="2147485636" r:id="rId3"/>
    <p:sldLayoutId id="2147485637" r:id="rId4"/>
    <p:sldLayoutId id="2147485638" r:id="rId5"/>
    <p:sldLayoutId id="2147485639" r:id="rId6"/>
    <p:sldLayoutId id="2147485640" r:id="rId7"/>
    <p:sldLayoutId id="2147485641" r:id="rId8"/>
    <p:sldLayoutId id="2147485642" r:id="rId9"/>
    <p:sldLayoutId id="2147485643" r:id="rId10"/>
    <p:sldLayoutId id="21474856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71" r:id="rId1"/>
    <p:sldLayoutId id="2147485672" r:id="rId2"/>
    <p:sldLayoutId id="2147485673" r:id="rId3"/>
    <p:sldLayoutId id="2147485674" r:id="rId4"/>
    <p:sldLayoutId id="2147485675" r:id="rId5"/>
    <p:sldLayoutId id="2147485676" r:id="rId6"/>
    <p:sldLayoutId id="2147485677" r:id="rId7"/>
    <p:sldLayoutId id="2147485678" r:id="rId8"/>
    <p:sldLayoutId id="2147485679" r:id="rId9"/>
    <p:sldLayoutId id="2147485680" r:id="rId10"/>
    <p:sldLayoutId id="21474856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tags" Target="../tags/tag256.xml"/><Relationship Id="rId31" Type="http://schemas.openxmlformats.org/officeDocument/2006/relationships/tags" Target="../tags/tag257.xml"/><Relationship Id="rId32" Type="http://schemas.openxmlformats.org/officeDocument/2006/relationships/tags" Target="../tags/tag258.xml"/><Relationship Id="rId33" Type="http://schemas.openxmlformats.org/officeDocument/2006/relationships/tags" Target="../tags/tag259.xml"/><Relationship Id="rId34" Type="http://schemas.openxmlformats.org/officeDocument/2006/relationships/tags" Target="../tags/tag260.xml"/><Relationship Id="rId35" Type="http://schemas.openxmlformats.org/officeDocument/2006/relationships/tags" Target="../tags/tag261.xml"/><Relationship Id="rId36" Type="http://schemas.openxmlformats.org/officeDocument/2006/relationships/tags" Target="../tags/tag262.xml"/><Relationship Id="rId37" Type="http://schemas.openxmlformats.org/officeDocument/2006/relationships/tags" Target="../tags/tag263.xml"/><Relationship Id="rId38" Type="http://schemas.openxmlformats.org/officeDocument/2006/relationships/tags" Target="../tags/tag264.xml"/><Relationship Id="rId39" Type="http://schemas.openxmlformats.org/officeDocument/2006/relationships/tags" Target="../tags/tag265.xml"/><Relationship Id="rId40" Type="http://schemas.openxmlformats.org/officeDocument/2006/relationships/tags" Target="../tags/tag266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tags" Target="../tags/tag388.xml"/><Relationship Id="rId16" Type="http://schemas.openxmlformats.org/officeDocument/2006/relationships/tags" Target="../tags/tag389.xml"/><Relationship Id="rId17" Type="http://schemas.openxmlformats.org/officeDocument/2006/relationships/tags" Target="../tags/tag390.xml"/><Relationship Id="rId18" Type="http://schemas.openxmlformats.org/officeDocument/2006/relationships/tags" Target="../tags/tag391.xml"/><Relationship Id="rId19" Type="http://schemas.openxmlformats.org/officeDocument/2006/relationships/tags" Target="../tags/tag392.xml"/><Relationship Id="rId20" Type="http://schemas.openxmlformats.org/officeDocument/2006/relationships/tags" Target="../tags/tag39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优化企业的品牌推广和宣传策略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品牌推广和宣传的重要性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当前企业在品牌推广和宣传中存在的问题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优化企业品牌推广和宣传策略的方法和措施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企业案例分析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结论和建议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品牌推广和宣传的重要性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提升品牌知名度和影响力</a:t>
            </a:r>
            <a:endParaRPr altLang="en-US" lang="zh-CN"/>
          </a:p>
        </p:txBody>
      </p:sp>
      <p:sp>
        <p:nvSpPr>
          <p:cNvPr id="10489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吸引潜在客户：提高品牌知名度，增加潜在客户的数量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提升市场竞争力：提高品牌知名度和影响力，增加市场竞争力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促进销售增长：通过品牌推广和宣传，促进销售增长，提高企业盈利能力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增强客户信任：通过宣传和推广，增强客户对品牌的信任和认可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促进产品销售和市场份额增长</a:t>
            </a:r>
            <a:endParaRPr altLang="en-US" lang="zh-CN"/>
          </a:p>
        </p:txBody>
      </p:sp>
      <p:sp>
        <p:nvSpPr>
          <p:cNvPr id="104903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品牌推广和宣传能够提高产品知名度和曝光率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提升市场份额和销售额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增强消费者对品牌的信任和忠诚度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吸引潜在客户并促进销售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增强企业竞争力和可持续发展能力</a:t>
            </a:r>
            <a:endParaRPr altLang="en-US" lang="zh-CN"/>
          </a:p>
        </p:txBody>
      </p:sp>
      <p:cxnSp>
        <p:nvCxnSpPr>
          <p:cNvPr id="3145795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44463" y="3794908"/>
            <a:ext cx="7297385" cy="5016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97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44463" y="2534781"/>
            <a:ext cx="7297385" cy="8581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99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44463" y="5128967"/>
            <a:ext cx="7297385" cy="34985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110" name="正文"/>
          <p:cNvSpPr txBox="1"/>
          <p:nvPr>
            <p:custDataLst>
              <p:tags r:id="rId4"/>
            </p:custDataLst>
          </p:nvPr>
        </p:nvSpPr>
        <p:spPr>
          <a:xfrm>
            <a:off x="2680118" y="1878643"/>
            <a:ext cx="6703957" cy="45942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5"/>
            </p:custDataLst>
          </p:nvPr>
        </p:nvSpPr>
        <p:spPr>
          <a:xfrm>
            <a:off x="2680118" y="3175736"/>
            <a:ext cx="6703957" cy="45942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6"/>
            </p:custDataLst>
          </p:nvPr>
        </p:nvSpPr>
        <p:spPr>
          <a:xfrm>
            <a:off x="2678798" y="4472829"/>
            <a:ext cx="6703957" cy="45942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7"/>
            </p:custDataLst>
          </p:nvPr>
        </p:nvSpPr>
        <p:spPr>
          <a:xfrm>
            <a:off x="2678798" y="5769922"/>
            <a:ext cx="6703957" cy="45942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标题"/>
          <p:cNvSpPr txBox="1"/>
          <p:nvPr>
            <p:custDataLst>
              <p:tags r:id="rId8"/>
            </p:custDataLst>
          </p:nvPr>
        </p:nvSpPr>
        <p:spPr>
          <a:xfrm>
            <a:off x="2678798" y="2744692"/>
            <a:ext cx="6704617" cy="377576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吸引更多潜在客户：一个强大的品牌可以吸引更多的潜在客户，增加企业的市场份额。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20" name="标题"/>
          <p:cNvSpPr txBox="1"/>
          <p:nvPr>
            <p:custDataLst>
              <p:tags r:id="rId9"/>
            </p:custDataLst>
          </p:nvPr>
        </p:nvSpPr>
        <p:spPr>
          <a:xfrm>
            <a:off x="2678137" y="5328316"/>
            <a:ext cx="6704617" cy="377576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促进企业可持续发展：通过持续的品牌推广和宣传，企业可以不断扩大市场影响力，提高市场份额，从而实现可持续发展。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22" name="标题"/>
          <p:cNvSpPr txBox="1"/>
          <p:nvPr>
            <p:custDataLst>
              <p:tags r:id="rId10"/>
            </p:custDataLst>
          </p:nvPr>
        </p:nvSpPr>
        <p:spPr>
          <a:xfrm>
            <a:off x="2678798" y="4036504"/>
            <a:ext cx="6704617" cy="377576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增强企业形象和信誉：品牌推广和宣传有助于塑造企业形象，提高企业的信誉，使企业更容易获得客户的信任和支持。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9124" name="标题"/>
          <p:cNvSpPr txBox="1"/>
          <p:nvPr>
            <p:custDataLst>
              <p:tags r:id="rId11"/>
            </p:custDataLst>
          </p:nvPr>
        </p:nvSpPr>
        <p:spPr>
          <a:xfrm>
            <a:off x="2679458" y="1452880"/>
            <a:ext cx="6704617" cy="377576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提升品牌知名度和美誉度：通过有效的品牌推广和宣传，提高企业在市场中的知名度和美誉度，增强企业的竞争力。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当前企业在品牌推广和宣传中存在的问题</a:t>
            </a:r>
            <a:endParaRPr altLang="en-US" lang="zh-CN"/>
          </a:p>
        </p:txBody>
      </p:sp>
      <p:sp>
        <p:nvSpPr>
          <p:cNvPr id="10491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缺乏系统性和整体性，各自为政</a:t>
            </a:r>
            <a:endParaRPr altLang="en-US" lang="zh-CN"/>
          </a:p>
        </p:txBody>
      </p:sp>
      <p:sp>
        <p:nvSpPr>
          <p:cNvPr id="1049224" name="圆角矩形 30"/>
          <p:cNvSpPr/>
          <p:nvPr>
            <p:custDataLst>
              <p:tags r:id="rId1"/>
            </p:custDataLst>
          </p:nvPr>
        </p:nvSpPr>
        <p:spPr>
          <a:xfrm>
            <a:off x="2384786" y="1452880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26" name="圆角矩形 65"/>
          <p:cNvSpPr/>
          <p:nvPr>
            <p:custDataLst>
              <p:tags r:id="rId2"/>
            </p:custDataLst>
          </p:nvPr>
        </p:nvSpPr>
        <p:spPr>
          <a:xfrm>
            <a:off x="2384786" y="2679761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28" name="圆角矩形 72"/>
          <p:cNvSpPr/>
          <p:nvPr>
            <p:custDataLst>
              <p:tags r:id="rId3"/>
            </p:custDataLst>
          </p:nvPr>
        </p:nvSpPr>
        <p:spPr>
          <a:xfrm>
            <a:off x="2384786" y="3906643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30" name="圆角矩形 78"/>
          <p:cNvSpPr/>
          <p:nvPr>
            <p:custDataLst>
              <p:tags r:id="rId4"/>
            </p:custDataLst>
          </p:nvPr>
        </p:nvSpPr>
        <p:spPr>
          <a:xfrm>
            <a:off x="2384786" y="5133524"/>
            <a:ext cx="7807763" cy="109582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32" name="圆角矩形 35"/>
          <p:cNvSpPr/>
          <p:nvPr>
            <p:custDataLst>
              <p:tags r:id="rId5"/>
            </p:custDataLst>
          </p:nvPr>
        </p:nvSpPr>
        <p:spPr>
          <a:xfrm>
            <a:off x="1993842" y="1659458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4" name="圆角矩形 35"/>
          <p:cNvSpPr/>
          <p:nvPr>
            <p:custDataLst>
              <p:tags r:id="rId6"/>
            </p:custDataLst>
          </p:nvPr>
        </p:nvSpPr>
        <p:spPr>
          <a:xfrm>
            <a:off x="1993842" y="5340102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6" name="圆角矩形 35"/>
          <p:cNvSpPr/>
          <p:nvPr>
            <p:custDataLst>
              <p:tags r:id="rId7"/>
            </p:custDataLst>
          </p:nvPr>
        </p:nvSpPr>
        <p:spPr>
          <a:xfrm>
            <a:off x="1993842" y="4113221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8" name="圆角矩形 35"/>
          <p:cNvSpPr/>
          <p:nvPr>
            <p:custDataLst>
              <p:tags r:id="rId8"/>
            </p:custDataLst>
          </p:nvPr>
        </p:nvSpPr>
        <p:spPr>
          <a:xfrm>
            <a:off x="1993842" y="2886339"/>
            <a:ext cx="1882896" cy="68267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0" name="文本框 4"/>
          <p:cNvSpPr txBox="1"/>
          <p:nvPr>
            <p:custDataLst>
              <p:tags r:id="rId9"/>
            </p:custDataLst>
          </p:nvPr>
        </p:nvSpPr>
        <p:spPr>
          <a:xfrm>
            <a:off x="4318031" y="1507671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缺乏统一的品牌形象：企业在品牌推广和宣传中缺乏统一的标准和规范，导致品牌形象混乱，难以形成统一的品牌认知。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242" name="文本框 5"/>
          <p:cNvSpPr txBox="1"/>
          <p:nvPr>
            <p:custDataLst>
              <p:tags r:id="rId10"/>
            </p:custDataLst>
          </p:nvPr>
        </p:nvSpPr>
        <p:spPr>
          <a:xfrm>
            <a:off x="4318031" y="2734553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缺乏协同效应：各部门在品牌推广和宣传中各自为政，缺乏协同合作，导致资源浪费和效果不佳。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244" name="文本框 6"/>
          <p:cNvSpPr txBox="1"/>
          <p:nvPr>
            <p:custDataLst>
              <p:tags r:id="rId11"/>
            </p:custDataLst>
          </p:nvPr>
        </p:nvSpPr>
        <p:spPr>
          <a:xfrm>
            <a:off x="4318031" y="3961434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缺乏长期规划：企业在品牌推广和宣传中缺乏长期规划，往往只关注短期效益，忽视了品牌的长远发展。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4318031" y="5188315"/>
            <a:ext cx="5819726" cy="98624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缺乏创新思维：企业在品牌推广和宣传中缺乏创新思维，往往采用传统的宣传方式，难以吸引目标受众的关注。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缺乏创新性和想象力，过于保守</a:t>
            </a:r>
            <a:endParaRPr altLang="en-US" lang="zh-CN"/>
          </a:p>
        </p:txBody>
      </p:sp>
      <p:sp>
        <p:nvSpPr>
          <p:cNvPr id="10492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缺乏创新性的表现：沿用传统宣传方式，缺乏新颖性和吸引力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缺乏想象力的表现：缺乏创意和想象力，无法与目标受众产生共鸣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过于保守的原因：对新兴市场和消费者需求了解不足，不敢尝试新的宣传方式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改进措施：加强市场调研，了解消费者需求和喜好，勇于尝试新的宣传方式和手段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缺乏精准性和针对性，目标受众不明确</a:t>
            </a:r>
            <a:endParaRPr altLang="en-US" lang="zh-CN"/>
          </a:p>
        </p:txBody>
      </p:sp>
      <p:sp>
        <p:nvSpPr>
          <p:cNvPr id="1049340" name="圆角矩形 26"/>
          <p:cNvSpPr/>
          <p:nvPr>
            <p:custDataLst>
              <p:tags r:id="rId1"/>
            </p:custDataLst>
          </p:nvPr>
        </p:nvSpPr>
        <p:spPr>
          <a:xfrm>
            <a:off x="608330" y="1843025"/>
            <a:ext cx="3446046" cy="39965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28"/>
          <p:cNvSpPr/>
          <p:nvPr>
            <p:custDataLst>
              <p:tags r:id="rId2"/>
            </p:custDataLst>
          </p:nvPr>
        </p:nvSpPr>
        <p:spPr>
          <a:xfrm>
            <a:off x="612175" y="1843025"/>
            <a:ext cx="3439759" cy="21236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4" name="文本框 31"/>
          <p:cNvSpPr txBox="1"/>
          <p:nvPr>
            <p:custDataLst>
              <p:tags r:id="rId3"/>
            </p:custDataLst>
          </p:nvPr>
        </p:nvSpPr>
        <p:spPr>
          <a:xfrm>
            <a:off x="863378" y="2377472"/>
            <a:ext cx="2936929" cy="3194562"/>
          </a:xfrm>
          <a:prstGeom prst="rect"/>
          <a:noFill/>
        </p:spPr>
        <p:txBody>
          <a:bodyPr anchor="t" anchorCtr="0" rtlCol="0" wrap="square">
            <a:normAutofit fontScale="91667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缺乏精准性：企业在品牌推广和宣传中往往缺乏对目标受众的精准定位，导致宣传内容与目标受众的需求和兴趣不匹配。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29"/>
          <p:cNvSpPr/>
          <p:nvPr>
            <p:custDataLst>
              <p:tags r:id="rId4"/>
            </p:custDataLst>
          </p:nvPr>
        </p:nvSpPr>
        <p:spPr>
          <a:xfrm>
            <a:off x="4369328" y="1843025"/>
            <a:ext cx="3446046" cy="39965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8" name="圆角矩形 32"/>
          <p:cNvSpPr/>
          <p:nvPr>
            <p:custDataLst>
              <p:tags r:id="rId5"/>
            </p:custDataLst>
          </p:nvPr>
        </p:nvSpPr>
        <p:spPr>
          <a:xfrm>
            <a:off x="4373173" y="1843025"/>
            <a:ext cx="3439759" cy="21236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0" name="文本框 34"/>
          <p:cNvSpPr txBox="1"/>
          <p:nvPr>
            <p:custDataLst>
              <p:tags r:id="rId6"/>
            </p:custDataLst>
          </p:nvPr>
        </p:nvSpPr>
        <p:spPr>
          <a:xfrm>
            <a:off x="4625017" y="2377472"/>
            <a:ext cx="2936160" cy="3195959"/>
          </a:xfrm>
          <a:prstGeom prst="rect"/>
          <a:noFill/>
        </p:spPr>
        <p:txBody>
          <a:bodyPr anchor="t" anchorCtr="0" rtlCol="0" wrap="square">
            <a:normAutofit fontScale="83333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缺乏针对性：企业在品牌推广和宣传中往往缺乏对目标受众的针对性策略，导致宣传内容与目标受众的实际需求和关注点不相关。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3"/>
          <p:cNvSpPr/>
          <p:nvPr>
            <p:custDataLst>
              <p:tags r:id="rId7"/>
            </p:custDataLst>
          </p:nvPr>
        </p:nvSpPr>
        <p:spPr>
          <a:xfrm>
            <a:off x="8130967" y="1843025"/>
            <a:ext cx="3446046" cy="39965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4" name="圆角矩形 4"/>
          <p:cNvSpPr/>
          <p:nvPr>
            <p:custDataLst>
              <p:tags r:id="rId8"/>
            </p:custDataLst>
          </p:nvPr>
        </p:nvSpPr>
        <p:spPr>
          <a:xfrm>
            <a:off x="8134171" y="1843025"/>
            <a:ext cx="3439759" cy="212365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6" name="文本框 5"/>
          <p:cNvSpPr txBox="1"/>
          <p:nvPr>
            <p:custDataLst>
              <p:tags r:id="rId9"/>
            </p:custDataLst>
          </p:nvPr>
        </p:nvSpPr>
        <p:spPr>
          <a:xfrm>
            <a:off x="8386656" y="2377472"/>
            <a:ext cx="2936160" cy="3195959"/>
          </a:xfrm>
          <a:prstGeom prst="rect"/>
          <a:noFill/>
        </p:spPr>
        <p:txBody>
          <a:bodyPr anchor="t" anchorCtr="0" rtlCol="0" wrap="square">
            <a:normAutofit fontScale="875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目标受众不明确：企业在品牌推广和宣传中往往缺乏对目标受众的明确界定，导致宣传内容无法准确地传达给目标受众，影响宣传效果。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缺乏有效评估和反馈机制，效果难以衡量</a:t>
            </a:r>
            <a:endParaRPr altLang="en-US" lang="zh-CN"/>
          </a:p>
        </p:txBody>
      </p:sp>
      <p:sp>
        <p:nvSpPr>
          <p:cNvPr id="104939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缺乏专业的评估和反馈团队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缺乏对市场和消费者的深入了解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缺乏及时的反馈和调整机制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缺乏明确的评估标准和指标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优化企业品牌推广和宣传策略的方法和措施</a:t>
            </a:r>
            <a:endParaRPr altLang="en-US" lang="zh-CN"/>
          </a:p>
        </p:txBody>
      </p:sp>
      <p:sp>
        <p:nvSpPr>
          <p:cNvPr id="10494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制定科学合理的品牌推广和宣传计划</a:t>
            </a:r>
            <a:endParaRPr altLang="en-US" lang="zh-CN"/>
          </a:p>
        </p:txBody>
      </p:sp>
      <p:sp>
        <p:nvSpPr>
          <p:cNvPr id="1049518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477837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0" name="Freeform 488"/>
          <p:cNvSpPr/>
          <p:nvPr>
            <p:custDataLst>
              <p:tags r:id="rId2"/>
            </p:custDataLst>
          </p:nvPr>
        </p:nvSpPr>
        <p:spPr>
          <a:xfrm rot="5400000">
            <a:off x="5213024" y="1463045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序号"/>
          <p:cNvSpPr txBox="1"/>
          <p:nvPr>
            <p:custDataLst>
              <p:tags r:id="rId3"/>
            </p:custDataLst>
          </p:nvPr>
        </p:nvSpPr>
        <p:spPr>
          <a:xfrm>
            <a:off x="5339816" y="1693385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24" name="标题"/>
          <p:cNvSpPr txBox="1"/>
          <p:nvPr>
            <p:custDataLst>
              <p:tags r:id="rId4"/>
            </p:custDataLst>
          </p:nvPr>
        </p:nvSpPr>
        <p:spPr>
          <a:xfrm>
            <a:off x="996457" y="153066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明确品牌定位和目标受众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26" name="正文"/>
          <p:cNvSpPr txBox="1"/>
          <p:nvPr>
            <p:custDataLst>
              <p:tags r:id="rId5"/>
            </p:custDataLst>
          </p:nvPr>
        </p:nvSpPr>
        <p:spPr>
          <a:xfrm>
            <a:off x="996457" y="199064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2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246" y="202445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Freeform 488"/>
          <p:cNvSpPr/>
          <p:nvPr>
            <p:custDataLst>
              <p:tags r:id="rId7"/>
            </p:custDataLst>
          </p:nvPr>
        </p:nvSpPr>
        <p:spPr>
          <a:xfrm rot="5400000">
            <a:off x="6147064" y="2009663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序号"/>
          <p:cNvSpPr txBox="1"/>
          <p:nvPr>
            <p:custDataLst>
              <p:tags r:id="rId8"/>
            </p:custDataLst>
          </p:nvPr>
        </p:nvSpPr>
        <p:spPr>
          <a:xfrm>
            <a:off x="6255543" y="2234368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34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71073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36" name="Freeform 488"/>
          <p:cNvSpPr/>
          <p:nvPr>
            <p:custDataLst>
              <p:tags r:id="rId10"/>
            </p:custDataLst>
          </p:nvPr>
        </p:nvSpPr>
        <p:spPr>
          <a:xfrm rot="5400000">
            <a:off x="5213024" y="2556281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序号"/>
          <p:cNvSpPr txBox="1"/>
          <p:nvPr>
            <p:custDataLst>
              <p:tags r:id="rId11"/>
            </p:custDataLst>
          </p:nvPr>
        </p:nvSpPr>
        <p:spPr>
          <a:xfrm>
            <a:off x="5339816" y="2785917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4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246" y="311276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42" name="Freeform 488"/>
          <p:cNvSpPr/>
          <p:nvPr>
            <p:custDataLst>
              <p:tags r:id="rId13"/>
            </p:custDataLst>
          </p:nvPr>
        </p:nvSpPr>
        <p:spPr>
          <a:xfrm rot="5400000">
            <a:off x="6147064" y="3098672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序号"/>
          <p:cNvSpPr txBox="1"/>
          <p:nvPr>
            <p:custDataLst>
              <p:tags r:id="rId14"/>
            </p:custDataLst>
          </p:nvPr>
        </p:nvSpPr>
        <p:spPr>
          <a:xfrm>
            <a:off x="6255543" y="3319856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6360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48" name="Freeform 488"/>
          <p:cNvSpPr/>
          <p:nvPr>
            <p:custDataLst>
              <p:tags r:id="rId16"/>
            </p:custDataLst>
          </p:nvPr>
        </p:nvSpPr>
        <p:spPr>
          <a:xfrm rot="5400000">
            <a:off x="5213024" y="364951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0" name="序号"/>
          <p:cNvSpPr txBox="1"/>
          <p:nvPr>
            <p:custDataLst>
              <p:tags r:id="rId17"/>
            </p:custDataLst>
          </p:nvPr>
        </p:nvSpPr>
        <p:spPr>
          <a:xfrm>
            <a:off x="5339816" y="3879153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5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246" y="4201770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54" name="Freeform 488"/>
          <p:cNvSpPr/>
          <p:nvPr>
            <p:custDataLst>
              <p:tags r:id="rId19"/>
            </p:custDataLst>
          </p:nvPr>
        </p:nvSpPr>
        <p:spPr>
          <a:xfrm rot="5400000">
            <a:off x="6147064" y="4186978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6" name="序号"/>
          <p:cNvSpPr txBox="1"/>
          <p:nvPr>
            <p:custDataLst>
              <p:tags r:id="rId20"/>
            </p:custDataLst>
          </p:nvPr>
        </p:nvSpPr>
        <p:spPr>
          <a:xfrm>
            <a:off x="6255543" y="440816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558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5684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60" name="Freeform 488"/>
          <p:cNvSpPr/>
          <p:nvPr>
            <p:custDataLst>
              <p:tags r:id="rId22"/>
            </p:custDataLst>
          </p:nvPr>
        </p:nvSpPr>
        <p:spPr>
          <a:xfrm rot="5400000">
            <a:off x="5213024" y="4742049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序号"/>
          <p:cNvSpPr txBox="1"/>
          <p:nvPr>
            <p:custDataLst>
              <p:tags r:id="rId23"/>
            </p:custDataLst>
          </p:nvPr>
        </p:nvSpPr>
        <p:spPr>
          <a:xfrm>
            <a:off x="5339816" y="4972389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56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246" y="5290076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66" name="Freeform 488"/>
          <p:cNvSpPr/>
          <p:nvPr>
            <p:custDataLst>
              <p:tags r:id="rId25"/>
            </p:custDataLst>
          </p:nvPr>
        </p:nvSpPr>
        <p:spPr>
          <a:xfrm rot="5400000">
            <a:off x="6147064" y="527598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序号"/>
          <p:cNvSpPr txBox="1"/>
          <p:nvPr>
            <p:custDataLst>
              <p:tags r:id="rId26"/>
            </p:custDataLst>
          </p:nvPr>
        </p:nvSpPr>
        <p:spPr>
          <a:xfrm>
            <a:off x="6255543" y="549717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570" name="标题"/>
          <p:cNvSpPr txBox="1"/>
          <p:nvPr>
            <p:custDataLst>
              <p:tags r:id="rId27"/>
            </p:custDataLst>
          </p:nvPr>
        </p:nvSpPr>
        <p:spPr>
          <a:xfrm>
            <a:off x="7445282" y="2066015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制定品牌推广和宣传策略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72" name="正文"/>
          <p:cNvSpPr txBox="1"/>
          <p:nvPr>
            <p:custDataLst>
              <p:tags r:id="rId28"/>
            </p:custDataLst>
          </p:nvPr>
        </p:nvSpPr>
        <p:spPr>
          <a:xfrm>
            <a:off x="7445282" y="2525287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74" name="标题"/>
          <p:cNvSpPr txBox="1"/>
          <p:nvPr>
            <p:custDataLst>
              <p:tags r:id="rId29"/>
            </p:custDataLst>
          </p:nvPr>
        </p:nvSpPr>
        <p:spPr>
          <a:xfrm>
            <a:off x="996457" y="2625313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确定宣传渠道和方式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76" name="正文"/>
          <p:cNvSpPr txBox="1"/>
          <p:nvPr>
            <p:custDataLst>
              <p:tags r:id="rId30"/>
            </p:custDataLst>
          </p:nvPr>
        </p:nvSpPr>
        <p:spPr>
          <a:xfrm>
            <a:off x="996457" y="308458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78" name="标题"/>
          <p:cNvSpPr txBox="1"/>
          <p:nvPr>
            <p:custDataLst>
              <p:tags r:id="rId31"/>
            </p:custDataLst>
          </p:nvPr>
        </p:nvSpPr>
        <p:spPr>
          <a:xfrm>
            <a:off x="7445282" y="3159956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制定预算和时间表  优化企业品牌推广和宣传策略的方法和措施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0" name="正文"/>
          <p:cNvSpPr txBox="1"/>
          <p:nvPr>
            <p:custDataLst>
              <p:tags r:id="rId32"/>
            </p:custDataLst>
          </p:nvPr>
        </p:nvSpPr>
        <p:spPr>
          <a:xfrm>
            <a:off x="7445282" y="3619228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优化企业品牌推广和宣传策略的方法和措施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82" name="标题"/>
          <p:cNvSpPr txBox="1"/>
          <p:nvPr>
            <p:custDataLst>
              <p:tags r:id="rId33"/>
            </p:custDataLst>
          </p:nvPr>
        </p:nvSpPr>
        <p:spPr>
          <a:xfrm>
            <a:off x="996457" y="371220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制定科学合理的品牌推广和宣传计划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4" name="正文"/>
          <p:cNvSpPr txBox="1"/>
          <p:nvPr>
            <p:custDataLst>
              <p:tags r:id="rId34"/>
            </p:custDataLst>
          </p:nvPr>
        </p:nvSpPr>
        <p:spPr>
          <a:xfrm>
            <a:off x="996457" y="4171481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86" name="标题"/>
          <p:cNvSpPr txBox="1"/>
          <p:nvPr>
            <p:custDataLst>
              <p:tags r:id="rId35"/>
            </p:custDataLst>
          </p:nvPr>
        </p:nvSpPr>
        <p:spPr>
          <a:xfrm>
            <a:off x="7445282" y="425741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确定目标受众和宣传渠道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8" name="正文"/>
          <p:cNvSpPr txBox="1"/>
          <p:nvPr>
            <p:custDataLst>
              <p:tags r:id="rId36"/>
            </p:custDataLst>
          </p:nvPr>
        </p:nvSpPr>
        <p:spPr>
          <a:xfrm>
            <a:off x="7445282" y="4716690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90" name="标题"/>
          <p:cNvSpPr txBox="1"/>
          <p:nvPr>
            <p:custDataLst>
              <p:tags r:id="rId37"/>
            </p:custDataLst>
          </p:nvPr>
        </p:nvSpPr>
        <p:spPr>
          <a:xfrm>
            <a:off x="996457" y="4791357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制定有效的宣传方式和内容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92" name="正文"/>
          <p:cNvSpPr txBox="1"/>
          <p:nvPr>
            <p:custDataLst>
              <p:tags r:id="rId38"/>
            </p:custDataLst>
          </p:nvPr>
        </p:nvSpPr>
        <p:spPr>
          <a:xfrm>
            <a:off x="996457" y="5251333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94" name="标题"/>
          <p:cNvSpPr txBox="1"/>
          <p:nvPr>
            <p:custDataLst>
              <p:tags r:id="rId39"/>
            </p:custDataLst>
          </p:nvPr>
        </p:nvSpPr>
        <p:spPr>
          <a:xfrm>
            <a:off x="7445282" y="533867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不断优化和调整策略，提高宣传效果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96" name="正文"/>
          <p:cNvSpPr txBox="1"/>
          <p:nvPr>
            <p:custDataLst>
              <p:tags r:id="rId40"/>
            </p:custDataLst>
          </p:nvPr>
        </p:nvSpPr>
        <p:spPr>
          <a:xfrm>
            <a:off x="7445282" y="5798656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加强品牌形象塑造和传播，提升品牌知名度和美誉度</a:t>
            </a:r>
            <a:endParaRPr altLang="en-US" lang="zh-CN"/>
          </a:p>
        </p:txBody>
      </p:sp>
      <p:sp>
        <p:nvSpPr>
          <p:cNvPr id="1049632" name="矩形 31"/>
          <p:cNvSpPr/>
          <p:nvPr>
            <p:custDataLst>
              <p:tags r:id="rId1"/>
            </p:custDataLst>
          </p:nvPr>
        </p:nvSpPr>
        <p:spPr>
          <a:xfrm>
            <a:off x="3371181" y="1452880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明确品牌定位：根据目标受众和市场需求，确定品牌的核心特点和优势，形成独特的品牌形象。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"/>
          <p:cNvSpPr/>
          <p:nvPr>
            <p:custDataLst>
              <p:tags r:id="rId2"/>
            </p:custDataLst>
          </p:nvPr>
        </p:nvSpPr>
        <p:spPr>
          <a:xfrm>
            <a:off x="3371181" y="2437117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创意设计：通过创意设计，打造独特的品牌标识、视觉形象和宣传语，增强品牌的辨识度和记忆度。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5"/>
          <p:cNvSpPr/>
          <p:nvPr>
            <p:custDataLst>
              <p:tags r:id="rId3"/>
            </p:custDataLst>
          </p:nvPr>
        </p:nvSpPr>
        <p:spPr>
          <a:xfrm>
            <a:off x="3371181" y="3421355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多元化传播：利用多种渠道和平台，如广告、公关、内容营销等，进行品牌传播，扩大品牌影响力。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7"/>
          <p:cNvSpPr/>
          <p:nvPr>
            <p:custDataLst>
              <p:tags r:id="rId4"/>
            </p:custDataLst>
          </p:nvPr>
        </p:nvSpPr>
        <p:spPr>
          <a:xfrm>
            <a:off x="3371181" y="4405592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社交媒体营销：利用社交媒体平台，与目标受众互动，增强品牌与受众之间的联系和信任。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3"/>
          <p:cNvSpPr/>
          <p:nvPr>
            <p:custDataLst>
              <p:tags r:id="rId5"/>
            </p:custDataLst>
          </p:nvPr>
        </p:nvSpPr>
        <p:spPr>
          <a:xfrm>
            <a:off x="3371181" y="5389830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口碑营销：通过优质的产品和服务，赢得客户的口碑和推荐，提升品牌知名度和美誉度。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创新宣传手段和方式，提高宣传效果和质量</a:t>
            </a:r>
            <a:endParaRPr altLang="en-US" lang="zh-CN"/>
          </a:p>
        </p:txBody>
      </p:sp>
      <p:sp>
        <p:nvSpPr>
          <p:cNvPr id="1049676" name="矩形 18"/>
          <p:cNvSpPr/>
          <p:nvPr>
            <p:custDataLst>
              <p:tags r:id="rId1"/>
            </p:custDataLst>
          </p:nvPr>
        </p:nvSpPr>
        <p:spPr>
          <a:xfrm>
            <a:off x="608330" y="2507341"/>
            <a:ext cx="2067334" cy="91736"/>
          </a:xfrm>
          <a:prstGeom prst="rect"/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678" name="矩形 19"/>
          <p:cNvSpPr/>
          <p:nvPr>
            <p:custDataLst>
              <p:tags r:id="rId2"/>
            </p:custDataLst>
          </p:nvPr>
        </p:nvSpPr>
        <p:spPr>
          <a:xfrm>
            <a:off x="608330" y="2598422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标题"/>
          <p:cNvSpPr txBox="1"/>
          <p:nvPr>
            <p:custDataLst>
              <p:tags r:id="rId3"/>
            </p:custDataLst>
          </p:nvPr>
        </p:nvSpPr>
        <p:spPr>
          <a:xfrm>
            <a:off x="842912" y="2690157"/>
            <a:ext cx="1598825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82" name="矩形 21"/>
          <p:cNvSpPr/>
          <p:nvPr>
            <p:custDataLst>
              <p:tags r:id="rId4"/>
            </p:custDataLst>
          </p:nvPr>
        </p:nvSpPr>
        <p:spPr>
          <a:xfrm>
            <a:off x="2834236" y="2507341"/>
            <a:ext cx="2067334" cy="91736"/>
          </a:xfrm>
          <a:prstGeom prst="rect"/>
          <a:gradFill>
            <a:gsLst>
              <a:gs pos="0">
                <a:schemeClr val="accent2">
                  <a:lumMod val="80000"/>
                  <a:lumOff val="20000"/>
                </a:schemeClr>
              </a:gs>
              <a:gs pos="100000">
                <a:schemeClr val="accent2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684" name="矩形 22"/>
          <p:cNvSpPr/>
          <p:nvPr>
            <p:custDataLst>
              <p:tags r:id="rId5"/>
            </p:custDataLst>
          </p:nvPr>
        </p:nvSpPr>
        <p:spPr>
          <a:xfrm>
            <a:off x="5059486" y="2507341"/>
            <a:ext cx="2067334" cy="91736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100000">
                <a:schemeClr val="accent3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686" name="矩形 23"/>
          <p:cNvSpPr/>
          <p:nvPr>
            <p:custDataLst>
              <p:tags r:id="rId6"/>
            </p:custDataLst>
          </p:nvPr>
        </p:nvSpPr>
        <p:spPr>
          <a:xfrm>
            <a:off x="7285392" y="2507341"/>
            <a:ext cx="2067334" cy="91736"/>
          </a:xfrm>
          <a:prstGeom prst="rect"/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688" name="矩形 24"/>
          <p:cNvSpPr/>
          <p:nvPr>
            <p:custDataLst>
              <p:tags r:id="rId7"/>
            </p:custDataLst>
          </p:nvPr>
        </p:nvSpPr>
        <p:spPr>
          <a:xfrm>
            <a:off x="2834236" y="2598422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25"/>
          <p:cNvSpPr/>
          <p:nvPr>
            <p:custDataLst>
              <p:tags r:id="rId8"/>
            </p:custDataLst>
          </p:nvPr>
        </p:nvSpPr>
        <p:spPr>
          <a:xfrm>
            <a:off x="5059486" y="2598422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26"/>
          <p:cNvSpPr/>
          <p:nvPr>
            <p:custDataLst>
              <p:tags r:id="rId9"/>
            </p:custDataLst>
          </p:nvPr>
        </p:nvSpPr>
        <p:spPr>
          <a:xfrm>
            <a:off x="7285392" y="2598422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标题"/>
          <p:cNvSpPr txBox="1"/>
          <p:nvPr>
            <p:custDataLst>
              <p:tags r:id="rId10"/>
            </p:custDataLst>
          </p:nvPr>
        </p:nvSpPr>
        <p:spPr>
          <a:xfrm>
            <a:off x="3069473" y="2690157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96" name="标题"/>
          <p:cNvSpPr txBox="1"/>
          <p:nvPr>
            <p:custDataLst>
              <p:tags r:id="rId11"/>
            </p:custDataLst>
          </p:nvPr>
        </p:nvSpPr>
        <p:spPr>
          <a:xfrm>
            <a:off x="5294723" y="2690157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98" name="标题"/>
          <p:cNvSpPr txBox="1"/>
          <p:nvPr>
            <p:custDataLst>
              <p:tags r:id="rId12"/>
            </p:custDataLst>
          </p:nvPr>
        </p:nvSpPr>
        <p:spPr>
          <a:xfrm>
            <a:off x="7520629" y="2690157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13"/>
            </p:custDataLst>
          </p:nvPr>
        </p:nvSpPr>
        <p:spPr>
          <a:xfrm>
            <a:off x="843567" y="3363761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运用新媒体平台：利用社交媒体、短视频等新媒体平台进行品牌推广和宣传，扩大覆盖面和影响力。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14"/>
            </p:custDataLst>
          </p:nvPr>
        </p:nvSpPr>
        <p:spPr>
          <a:xfrm>
            <a:off x="3069473" y="3363761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创意营销活动：通过举办创意营销活动、线上线下互动等方式，吸引目标受众的关注和参与，提高品牌知名度和美誉度。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15"/>
            </p:custDataLst>
          </p:nvPr>
        </p:nvSpPr>
        <p:spPr>
          <a:xfrm>
            <a:off x="5294723" y="3363761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精准定位：根据目标受众的特点和需求，制定精准的品牌推广和宣传策略，提高宣传效果和质量。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16"/>
            </p:custDataLst>
          </p:nvPr>
        </p:nvSpPr>
        <p:spPr>
          <a:xfrm>
            <a:off x="7520629" y="3363761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多元化宣传手段：结合传统媒体和新媒体等多种宣传手段，形成多元化的宣传渠道，提高宣传效果和质量。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34"/>
          <p:cNvSpPr/>
          <p:nvPr>
            <p:custDataLst>
              <p:tags r:id="rId17"/>
            </p:custDataLst>
          </p:nvPr>
        </p:nvSpPr>
        <p:spPr>
          <a:xfrm>
            <a:off x="9510642" y="2507341"/>
            <a:ext cx="2067334" cy="91736"/>
          </a:xfrm>
          <a:prstGeom prst="rect"/>
          <a:gradFill>
            <a:gsLst>
              <a:gs pos="0">
                <a:schemeClr val="accent5">
                  <a:lumMod val="80000"/>
                  <a:lumOff val="20000"/>
                </a:schemeClr>
              </a:gs>
              <a:gs pos="100000">
                <a:schemeClr val="accent5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710" name="矩形 35"/>
          <p:cNvSpPr/>
          <p:nvPr>
            <p:custDataLst>
              <p:tags r:id="rId18"/>
            </p:custDataLst>
          </p:nvPr>
        </p:nvSpPr>
        <p:spPr>
          <a:xfrm>
            <a:off x="9510642" y="2598422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标题"/>
          <p:cNvSpPr txBox="1"/>
          <p:nvPr>
            <p:custDataLst>
              <p:tags r:id="rId19"/>
            </p:custDataLst>
          </p:nvPr>
        </p:nvSpPr>
        <p:spPr>
          <a:xfrm>
            <a:off x="9745879" y="2690157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5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5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0"/>
            </p:custDataLst>
          </p:nvPr>
        </p:nvSpPr>
        <p:spPr>
          <a:xfrm>
            <a:off x="9745879" y="3363761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数据分析与优化：通过对宣传效果的数据分析，及时调整和优化品牌推广和宣传策略，提高宣传效果和质量。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精准定位目标受众，提高宣传的针对性和有效性</a:t>
            </a:r>
            <a:endParaRPr altLang="en-US" lang="zh-CN"/>
          </a:p>
        </p:txBody>
      </p:sp>
      <p:sp>
        <p:nvSpPr>
          <p:cNvPr id="1049750" name="任意多边形 35"/>
          <p:cNvSpPr/>
          <p:nvPr>
            <p:custDataLst>
              <p:tags r:id="rId1"/>
            </p:custDataLst>
          </p:nvPr>
        </p:nvSpPr>
        <p:spPr>
          <a:xfrm>
            <a:off x="608330" y="146284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2" name="任意多边形 39"/>
          <p:cNvSpPr/>
          <p:nvPr>
            <p:custDataLst>
              <p:tags r:id="rId2"/>
            </p:custDataLst>
          </p:nvPr>
        </p:nvSpPr>
        <p:spPr>
          <a:xfrm>
            <a:off x="691544" y="155305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7664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4" name="正文"/>
          <p:cNvSpPr txBox="1"/>
          <p:nvPr>
            <p:custDataLst>
              <p:tags r:id="rId4"/>
            </p:custDataLst>
          </p:nvPr>
        </p:nvSpPr>
        <p:spPr>
          <a:xfrm>
            <a:off x="2260539" y="153844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了解目标受众：通过市场调研、数据分析等方式，深入了解目标受众的需求、兴趣和行为特点，为品牌推广和宣传提供精准的方向。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5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53462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58" name="任意多边形 45"/>
          <p:cNvSpPr/>
          <p:nvPr>
            <p:custDataLst>
              <p:tags r:id="rId6"/>
            </p:custDataLst>
          </p:nvPr>
        </p:nvSpPr>
        <p:spPr>
          <a:xfrm>
            <a:off x="608330" y="270025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0" name="任意多边形 46"/>
          <p:cNvSpPr/>
          <p:nvPr>
            <p:custDataLst>
              <p:tags r:id="rId7"/>
            </p:custDataLst>
          </p:nvPr>
        </p:nvSpPr>
        <p:spPr>
          <a:xfrm>
            <a:off x="691544" y="279046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301405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2" name="正文"/>
          <p:cNvSpPr txBox="1"/>
          <p:nvPr>
            <p:custDataLst>
              <p:tags r:id="rId9"/>
            </p:custDataLst>
          </p:nvPr>
        </p:nvSpPr>
        <p:spPr>
          <a:xfrm>
            <a:off x="2260539" y="277585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制定宣传策略：根据目标受众的特点，制定有针对性的宣传策略，包括宣传渠道、宣传内容、宣传形式等，确保宣传信息能够有效地传达给目标受众。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7203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66" name="任意多边形 51"/>
          <p:cNvSpPr/>
          <p:nvPr>
            <p:custDataLst>
              <p:tags r:id="rId11"/>
            </p:custDataLst>
          </p:nvPr>
        </p:nvSpPr>
        <p:spPr>
          <a:xfrm>
            <a:off x="608330" y="393766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8" name="任意多边形 52"/>
          <p:cNvSpPr/>
          <p:nvPr>
            <p:custDataLst>
              <p:tags r:id="rId12"/>
            </p:custDataLst>
          </p:nvPr>
        </p:nvSpPr>
        <p:spPr>
          <a:xfrm>
            <a:off x="691544" y="402787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6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25146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70" name="正文"/>
          <p:cNvSpPr txBox="1"/>
          <p:nvPr>
            <p:custDataLst>
              <p:tags r:id="rId14"/>
            </p:custDataLst>
          </p:nvPr>
        </p:nvSpPr>
        <p:spPr>
          <a:xfrm>
            <a:off x="2260539" y="401326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强化品牌形象：通过统一的品牌形象、口号、标志等方式，强化品牌在目标受众心目中的形象，提高品牌的认知度和美誉度。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7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400944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74" name="任意多边形 57"/>
          <p:cNvSpPr/>
          <p:nvPr>
            <p:custDataLst>
              <p:tags r:id="rId16"/>
            </p:custDataLst>
          </p:nvPr>
        </p:nvSpPr>
        <p:spPr>
          <a:xfrm>
            <a:off x="608330" y="5175078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6" name="任意多边形 58"/>
          <p:cNvSpPr/>
          <p:nvPr>
            <p:custDataLst>
              <p:tags r:id="rId17"/>
            </p:custDataLst>
          </p:nvPr>
        </p:nvSpPr>
        <p:spPr>
          <a:xfrm>
            <a:off x="691544" y="526528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7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88877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78" name="正文"/>
          <p:cNvSpPr txBox="1"/>
          <p:nvPr>
            <p:custDataLst>
              <p:tags r:id="rId19"/>
            </p:custDataLst>
          </p:nvPr>
        </p:nvSpPr>
        <p:spPr>
          <a:xfrm>
            <a:off x="2260539" y="525067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创新宣传方式：采用多元化的宣传方式，如社交媒体、短视频、直播等，吸引目标受众的关注和兴趣，提高宣传的互动性和参与度。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8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246858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建立有效的评估和反馈机制，不断优化宣传策略</a:t>
            </a:r>
            <a:endParaRPr altLang="en-US" lang="zh-CN"/>
          </a:p>
        </p:txBody>
      </p:sp>
      <p:sp>
        <p:nvSpPr>
          <p:cNvPr id="104981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及时收集反馈信息：通过调查问卷、用户反馈、社交媒体等渠道，及时收集用户对品牌推广和宣传活动的反馈信息，了解活动效果和用户需求。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建立明确的评估指标：针对品牌推广和宣传活动，制定具体的评估指标，如曝光量、点击率、转化率等，以便对活动效果进行量化评估。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分析评估结果：对收集到的评估数据进行分析，找出活动效果不佳的原因，并针对性地提出改进措施。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不断优化宣传策略：根据评估结果和用户反馈，不断调整和优化品牌推广和宣传策略，提高活动效果和用户满意度。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企业案例分析</a:t>
            </a:r>
            <a:endParaRPr altLang="en-US" lang="zh-CN"/>
          </a:p>
        </p:txBody>
      </p:sp>
      <p:sp>
        <p:nvSpPr>
          <p:cNvPr id="1049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成功案例介绍和分析</a:t>
            </a:r>
            <a:endParaRPr altLang="en-US" lang="zh-CN"/>
          </a:p>
        </p:txBody>
      </p:sp>
      <p:sp>
        <p:nvSpPr>
          <p:cNvPr id="1049930" name="标题"/>
          <p:cNvSpPr txBox="1"/>
          <p:nvPr>
            <p:custDataLst>
              <p:tags r:id="rId1"/>
            </p:custDataLst>
          </p:nvPr>
        </p:nvSpPr>
        <p:spPr>
          <a:xfrm>
            <a:off x="3661549" y="1452880"/>
            <a:ext cx="4862552" cy="433207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案例一：某知名品牌通过社交媒体平台成功推广新产品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"/>
            </p:custDataLst>
          </p:nvPr>
        </p:nvSpPr>
        <p:spPr>
          <a:xfrm>
            <a:off x="3661549" y="1918280"/>
            <a:ext cx="4862552" cy="6620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标题"/>
          <p:cNvSpPr txBox="1"/>
          <p:nvPr>
            <p:custDataLst>
              <p:tags r:id="rId3"/>
            </p:custDataLst>
          </p:nvPr>
        </p:nvSpPr>
        <p:spPr>
          <a:xfrm>
            <a:off x="3661549" y="2669218"/>
            <a:ext cx="4862552" cy="433207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案例二：某企业通过与网红合作提高品牌知名度和销售额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4"/>
            </p:custDataLst>
          </p:nvPr>
        </p:nvSpPr>
        <p:spPr>
          <a:xfrm>
            <a:off x="3661549" y="3134617"/>
            <a:ext cx="4862552" cy="6620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标题"/>
          <p:cNvSpPr txBox="1"/>
          <p:nvPr>
            <p:custDataLst>
              <p:tags r:id="rId5"/>
            </p:custDataLst>
          </p:nvPr>
        </p:nvSpPr>
        <p:spPr>
          <a:xfrm>
            <a:off x="3661549" y="3885555"/>
            <a:ext cx="4862552" cy="433207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案例三：某公司通过线下活动吸引潜在客户并增强品牌形象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6"/>
            </p:custDataLst>
          </p:nvPr>
        </p:nvSpPr>
        <p:spPr>
          <a:xfrm>
            <a:off x="3661549" y="4350955"/>
            <a:ext cx="4862552" cy="6620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标题"/>
          <p:cNvSpPr txBox="1"/>
          <p:nvPr>
            <p:custDataLst>
              <p:tags r:id="rId7"/>
            </p:custDataLst>
          </p:nvPr>
        </p:nvSpPr>
        <p:spPr>
          <a:xfrm>
            <a:off x="3661549" y="5101893"/>
            <a:ext cx="4862552" cy="433207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案例四：某品牌通过与竞争对手合作实现双赢  以上案例均展示了有效的品牌推广和宣传策略，为其他企业提供了可借鉴的经验。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8"/>
            </p:custDataLst>
          </p:nvPr>
        </p:nvSpPr>
        <p:spPr>
          <a:xfrm>
            <a:off x="3661549" y="5567293"/>
            <a:ext cx="4862552" cy="6620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以上案例均展示了有效的品牌推广和宣传策略，为其他企业提供了可借鉴的经验。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失败案例介绍和分析</a:t>
            </a:r>
            <a:endParaRPr altLang="en-US" lang="zh-CN"/>
          </a:p>
        </p:txBody>
      </p:sp>
      <p:sp>
        <p:nvSpPr>
          <p:cNvPr id="1049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案例名称：某品牌在社交媒体上的推广失败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教训总结：深入了解目标受众，制定有针对性的推广策略，注重与受众的互动和沟通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改进建议：根据失败原因进行改进，重新制定推广策略，注重与受众的互动和沟通，提高推广效果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失败原因：推广策略与目标受众不匹配，缺乏有效的互动和沟通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案例对比和启示</a:t>
            </a:r>
            <a:endParaRPr altLang="en-US" lang="zh-CN"/>
          </a:p>
        </p:txBody>
      </p:sp>
      <p:sp>
        <p:nvSpPr>
          <p:cNvPr id="105005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对比分析：两个案例在策略、执行、效果等方面的差异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案例1：某企业在品牌推广和宣传策略上的成功经验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案例2：某企业在品牌推广和宣传策略上的失败教训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启示：从案例中获得的经验和教训，指导企业优化品牌推广和宣传策略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1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总结本次研究的主要内容和成果</a:t>
            </a:r>
            <a:endParaRPr altLang="en-US" lang="zh-CN"/>
          </a:p>
        </p:txBody>
      </p:sp>
      <p:sp>
        <p:nvSpPr>
          <p:cNvPr id="105018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本次研究的主要内容包括品牌推广和宣传策略的优化方法、实施步骤和注意事项等。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研究成果包括成功案例分析、效果评估和未来展望等。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通过本次研究，我们得出了一系列有效的优化策略和建议，为企业提供了有价值的参考。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未来，我们将继续关注品牌推广和宣传领域的最新动态，为企业提供更加全面和专业的服务。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对未来企业品牌推广和宣传的建议和展望</a:t>
            </a:r>
            <a:endParaRPr altLang="en-US" lang="zh-CN"/>
          </a:p>
        </p:txBody>
      </p:sp>
      <p:sp>
        <p:nvSpPr>
          <p:cNvPr id="10502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持续创新：不断尝试新的推广和宣传方式，以保持品牌的新鲜感和吸引力。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多元化渠道：利用多种渠道进行品牌推广和宣传，如社交媒体、广告、公关活动等。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数据驱动：通过数据分析和监测，不断优化推广和宣传策略，提高效果和ROI。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精准定位：根据目标受众的需求和兴趣，制定有针对性的推广和宣传策略。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0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0_4*l_h_a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1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3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0_4*l_h_a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a*1_3_2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a"/>
  <p:tag name="KSO_WM_UNIT_INDEX" val="1_3_2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0_4*l_h_a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0_4*l_h_f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0_4*l_h_f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f*1_3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SUBTYPE" val="a"/>
  <p:tag name="KSO_WM_UNIT_VALUE" val="60"/>
  <p:tag name="KSO_WM_UNIT_TYPE" val="l_h_f"/>
  <p:tag name="KSO_WM_UNIT_INDEX" val="1_3_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0_4*l_h_f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9,&quot;pos&quot;:0,&quot;transparency&quot;:0},{&quot;brightness&quot;:0.20000000298023224,&quot;colorType&quot;:1,&quot;foreColorIndex&quot;:9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60_4*l_h_a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60_4*l_h_f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0_3*l_h_a*1_1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0_3*l_h_f*1_1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0_3*l_h_a*1_2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0_3*l_h_f*1_2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0_3*l_h_a*1_3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0_3*l_h_f*1_3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0_3*l_h_a*1_4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0_3*l_h_f*1_4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9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2023-12-20T01:31:18Z</dcterms:created>
  <dcterms:modified xsi:type="dcterms:W3CDTF">2023-12-20T01:31:18Z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21a7589942c44f7d89ef9fed0cb88ad3_21</vt:lpwstr>
  </property>
</Properties>
</file>