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800" r:id="rId1"/>
    <p:sldMasterId id="2147487837" r:id="rId2"/>
  </p:sldMasterIdLst>
  <p:notesMasterIdLst>
    <p:notesMasterId r:id="rId3"/>
  </p:notesMasterIdLst>
  <p:sldIdLst>
    <p:sldId id="2251" r:id="rId4"/>
    <p:sldId id="2254" r:id="rId5"/>
    <p:sldId id="2257" r:id="rId6"/>
    <p:sldId id="2260" r:id="rId7"/>
    <p:sldId id="2266" r:id="rId9"/>
    <p:sldId id="2269" r:id="rId10"/>
    <p:sldId id="2272" r:id="rId11"/>
    <p:sldId id="2275" r:id="rId12"/>
    <p:sldId id="2281" r:id="rId14"/>
    <p:sldId id="2284" r:id="rId15"/>
    <p:sldId id="2287" r:id="rId16"/>
    <p:sldId id="2290" r:id="rId17"/>
    <p:sldId id="2296" r:id="rId19"/>
    <p:sldId id="2299" r:id="rId20"/>
    <p:sldId id="2302" r:id="rId21"/>
    <p:sldId id="2305" r:id="rId22"/>
    <p:sldId id="2311" r:id="rId24"/>
    <p:sldId id="2314" r:id="rId25"/>
    <p:sldId id="2317" r:id="rId26"/>
    <p:sldId id="2320" r:id="rId27"/>
    <p:sldId id="2323" r:id="rId28"/>
    <p:sldId id="2329" r:id="rId30"/>
    <p:sldId id="2332" r:id="rId31"/>
    <p:sldId id="2335" r:id="rId32"/>
    <p:sldId id="2338" r:id="rId33"/>
    <p:sldId id="2341"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801" r:id="rId1"/>
    <p:sldLayoutId id="2147487802" r:id="rId2"/>
    <p:sldLayoutId id="2147487803" r:id="rId3"/>
    <p:sldLayoutId id="2147487804" r:id="rId4"/>
    <p:sldLayoutId id="2147487805" r:id="rId5"/>
    <p:sldLayoutId id="2147487806" r:id="rId6"/>
    <p:sldLayoutId id="2147487807" r:id="rId7"/>
    <p:sldLayoutId id="2147487808" r:id="rId8"/>
    <p:sldLayoutId id="2147487809" r:id="rId9"/>
    <p:sldLayoutId id="2147487810" r:id="rId10"/>
    <p:sldLayoutId id="21474878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838" r:id="rId1"/>
    <p:sldLayoutId id="2147487839" r:id="rId2"/>
    <p:sldLayoutId id="2147487840" r:id="rId3"/>
    <p:sldLayoutId id="2147487841" r:id="rId4"/>
    <p:sldLayoutId id="2147487842" r:id="rId5"/>
    <p:sldLayoutId id="2147487843" r:id="rId6"/>
    <p:sldLayoutId id="2147487844" r:id="rId7"/>
    <p:sldLayoutId id="2147487845" r:id="rId8"/>
    <p:sldLayoutId id="2147487846" r:id="rId9"/>
    <p:sldLayoutId id="2147487847" r:id="rId10"/>
    <p:sldLayoutId id="21474878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tags" Target="../tags/tag113.xml"/><Relationship Id="rId12" Type="http://schemas.openxmlformats.org/officeDocument/2006/relationships/tags" Target="../tags/tag11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tags" Target="../tags/tag213.xml"/><Relationship Id="rId17" Type="http://schemas.openxmlformats.org/officeDocument/2006/relationships/tags" Target="../tags/tag214.xml"/><Relationship Id="rId18" Type="http://schemas.openxmlformats.org/officeDocument/2006/relationships/tags" Target="../tags/tag215.xml"/><Relationship Id="rId19" Type="http://schemas.openxmlformats.org/officeDocument/2006/relationships/tags" Target="../tags/tag216.xml"/><Relationship Id="rId20" Type="http://schemas.openxmlformats.org/officeDocument/2006/relationships/tags" Target="../tags/tag217.xml"/><Relationship Id="rId21" Type="http://schemas.openxmlformats.org/officeDocument/2006/relationships/tags" Target="../tags/tag218.xml"/><Relationship Id="rId22" Type="http://schemas.openxmlformats.org/officeDocument/2006/relationships/tags" Target="../tags/tag219.xml"/><Relationship Id="rId23" Type="http://schemas.openxmlformats.org/officeDocument/2006/relationships/tags" Target="../tags/tag220.xml"/><Relationship Id="rId24" Type="http://schemas.openxmlformats.org/officeDocument/2006/relationships/tags" Target="../tags/tag221.xml"/><Relationship Id="rId25" Type="http://schemas.openxmlformats.org/officeDocument/2006/relationships/tags" Target="../tags/tag222.xml"/><Relationship Id="rId26" Type="http://schemas.openxmlformats.org/officeDocument/2006/relationships/tags" Target="../tags/tag223.xml"/><Relationship Id="rId27" Type="http://schemas.openxmlformats.org/officeDocument/2006/relationships/tags" Target="../tags/tag224.xml"/><Relationship Id="rId28" Type="http://schemas.openxmlformats.org/officeDocument/2006/relationships/tags" Target="../tags/tag225.xml"/><Relationship Id="rId29" Type="http://schemas.openxmlformats.org/officeDocument/2006/relationships/tags" Target="../tags/tag226.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tags" Target="../tags/tag300.xml"/><Relationship Id="rId17" Type="http://schemas.openxmlformats.org/officeDocument/2006/relationships/tags" Target="../tags/tag301.xml"/><Relationship Id="rId18" Type="http://schemas.openxmlformats.org/officeDocument/2006/relationships/tags" Target="../tags/tag302.xml"/><Relationship Id="rId19" Type="http://schemas.openxmlformats.org/officeDocument/2006/relationships/tags" Target="../tags/tag303.xml"/><Relationship Id="rId20" Type="http://schemas.openxmlformats.org/officeDocument/2006/relationships/tags" Target="../tags/tag304.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tags" Target="../tags/tag321.xml"/><Relationship Id="rId18" Type="http://schemas.openxmlformats.org/officeDocument/2006/relationships/tags" Target="../tags/tag322.xml"/><Relationship Id="rId19" Type="http://schemas.openxmlformats.org/officeDocument/2006/relationships/tags" Target="../tags/tag323.xml"/><Relationship Id="rId20" Type="http://schemas.openxmlformats.org/officeDocument/2006/relationships/tags" Target="../tags/tag324.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solidFill>
                  <a:schemeClr val="lt1">
                    <a:lumMod val="100000"/>
                  </a:schemeClr>
                </a:solidFill>
              </a:rPr>
              <a:t>员工绩效评价与晋升考核</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添加目录标题</a:t>
            </a:r>
            <a:endParaRPr altLang="zh-CN" b="1" dirty="0" sz="19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绩效评价的目的和意义</a:t>
            </a:r>
            <a:endParaRPr altLang="en-US" b="1" dirty="0" sz="19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绩效评价的原则和方法</a:t>
            </a:r>
            <a:endParaRPr altLang="en-US" b="1" dirty="0" sz="19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晋升考核的目的和内容</a:t>
            </a:r>
            <a:endParaRPr altLang="en-US" b="1" dirty="0" sz="19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晋升考核的方法和程序</a:t>
            </a:r>
            <a:endParaRPr altLang="en-US" b="1" dirty="0" sz="19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fontScale="88333"/>
          </a:bodyPr>
          <a:p>
            <a:pPr algn="ctr">
              <a:lnSpc>
                <a:spcPct val="100000"/>
              </a:lnSpc>
            </a:pPr>
            <a:r>
              <a:rPr altLang="en-US" b="1" dirty="0" sz="2400" lang="zh-CN" spc="300">
                <a:solidFill>
                  <a:schemeClr val="lt1">
                    <a:lumMod val="100000"/>
                  </a:schemeClr>
                </a:solidFill>
                <a:latin typeface="+mj-ea"/>
                <a:ea typeface="+mj-ea"/>
              </a:rPr>
              <a:t>绩效评价与晋升考核的关系和作用</a:t>
            </a:r>
            <a:endParaRPr altLang="en-US" b="1" dirty="0" sz="24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p>
            <a:r>
              <a:rPr altLang="en-US" dirty="0" lang="zh-CN">
                <a:solidFill>
                  <a:schemeClr val="lt1">
                    <a:lumMod val="100000"/>
                  </a:schemeClr>
                </a:solidFill>
              </a:rPr>
              <a:t>绩效评价的目的和意义</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提升员工工作效率</a:t>
            </a:r>
            <a:endParaRPr altLang="en-US" lang="zh-CN"/>
          </a:p>
        </p:txBody>
      </p:sp>
      <p:sp>
        <p:nvSpPr>
          <p:cNvPr id="104897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9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9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激励优秀表现</a:t>
            </a:r>
            <a:endParaRPr altLang="en-US" dirty="0" sz="2400" lang="zh-CN">
              <a:latin typeface="+mn-ea"/>
              <a:ea typeface="+mn-ea"/>
            </a:endParaRPr>
          </a:p>
        </p:txBody>
      </p:sp>
      <p:sp>
        <p:nvSpPr>
          <p:cNvPr id="104899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促进个人和组织发展</a:t>
            </a:r>
            <a:endParaRPr altLang="en-US" dirty="0" sz="2400" lang="zh-CN">
              <a:latin typeface="+mn-ea"/>
              <a:ea typeface="+mn-ea"/>
            </a:endParaRPr>
          </a:p>
        </p:txBody>
      </p:sp>
      <p:sp>
        <p:nvSpPr>
          <p:cNvPr id="104899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明确工作目标和期望</a:t>
            </a:r>
            <a:endParaRPr altLang="en-US" dirty="0" sz="2400" lang="zh-CN">
              <a:latin typeface="+mn-ea"/>
              <a:ea typeface="+mn-ea"/>
            </a:endParaRPr>
          </a:p>
        </p:txBody>
      </p:sp>
      <p:sp>
        <p:nvSpPr>
          <p:cNvPr id="104900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及时反馈和调整</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4" name="标题 1"/>
          <p:cNvSpPr>
            <a:spLocks noGrp="1"/>
          </p:cNvSpPr>
          <p:nvPr>
            <p:ph type="title"/>
          </p:nvPr>
        </p:nvSpPr>
        <p:spPr/>
        <p:txBody>
          <a:bodyPr/>
          <a:p>
            <a:r>
              <a:rPr altLang="en-US" lang="zh-CN"/>
              <a:t>促进公司发展目标实现</a:t>
            </a:r>
            <a:endParaRPr altLang="en-US" lang="zh-CN"/>
          </a:p>
        </p:txBody>
      </p:sp>
      <p:sp>
        <p:nvSpPr>
          <p:cNvPr id="1049036" name="标题"/>
          <p:cNvSpPr txBox="1"/>
          <p:nvPr>
            <p:custDataLst>
              <p:tags r:id="rId1"/>
            </p:custDataLst>
          </p:nvPr>
        </p:nvSpPr>
        <p:spPr>
          <a:xfrm>
            <a:off x="3646028" y="1364400"/>
            <a:ext cx="4899943" cy="436538"/>
          </a:xfrm>
          <a:prstGeom prst="rect"/>
          <a:noFill/>
        </p:spPr>
        <p:txBody>
          <a:bodyPr anchor="b" anchorCtr="0" bIns="36195" lIns="0" rIns="0" rtlCol="0" tIns="0" wrap="square">
            <a:normAutofit/>
          </a:bodyPr>
          <a:p>
            <a:pPr algn="just" indent="0" lvl="0">
              <a:buClr>
                <a:srgbClr val="000000"/>
              </a:buClr>
              <a:buSzPct val="70000"/>
              <a:buNone/>
            </a:pPr>
            <a:r>
              <a:rPr altLang="en-US" b="1" dirty="0" sz="1000" lang="zh-CN" spc="300">
                <a:solidFill>
                  <a:schemeClr val="accent1"/>
                </a:solidFill>
                <a:latin typeface="+mj-ea"/>
                <a:ea typeface="+mj-ea"/>
                <a:sym typeface="+mn-ea"/>
              </a:rPr>
              <a:t>提升员工工作效率：通过绩效评价，员工可以明确自己的工作目标，提高工作效率，从而为公司的发展做出更大的贡献。 </a:t>
            </a:r>
            <a:endParaRPr altLang="en-US" b="1" dirty="0" sz="1000" lang="zh-CN" spc="300">
              <a:solidFill>
                <a:schemeClr val="accent1"/>
              </a:solidFill>
              <a:latin typeface="+mj-ea"/>
              <a:ea typeface="+mj-ea"/>
              <a:sym typeface="+mn-ea"/>
            </a:endParaRPr>
          </a:p>
        </p:txBody>
      </p:sp>
      <p:sp>
        <p:nvSpPr>
          <p:cNvPr id="1049038" name="正文"/>
          <p:cNvSpPr txBox="1"/>
          <p:nvPr>
            <p:custDataLst>
              <p:tags r:id="rId2"/>
            </p:custDataLst>
          </p:nvPr>
        </p:nvSpPr>
        <p:spPr>
          <a:xfrm>
            <a:off x="3646028" y="1833378"/>
            <a:ext cx="4899943" cy="667148"/>
          </a:xfrm>
          <a:prstGeom prst="rect"/>
          <a:noFill/>
        </p:spPr>
        <p:txBody>
          <a:bodyPr anchor="t" anchorCtr="0" bIns="0" lIns="0" rIns="0" rtlCol="0" tIns="0" wrap="square">
            <a:normAutofit/>
          </a:bodyPr>
          <a:p>
            <a:pPr algn="just" fontAlgn="auto" indent="0">
              <a:lnSpc>
                <a:spcPct val="130000"/>
              </a:lnSpc>
              <a:buClr>
                <a:srgbClr val="376FFF"/>
              </a:buClr>
              <a:buSzPct val="80000"/>
              <a:buNone/>
            </a:pPr>
            <a:r>
              <a:rPr altLang="en-US" dirty="0" sz="1200" lang="zh-CN" spc="150">
                <a:solidFill>
                  <a:schemeClr val="tx1">
                    <a:lumMod val="65000"/>
                    <a:lumOff val="35000"/>
                  </a:schemeClr>
                </a:solidFill>
                <a:latin typeface="+mn-ea"/>
                <a:sym typeface="+mn-ea"/>
              </a:rPr>
              <a:t>单击添加文本具体内容，简明扼要地阐述您的观点。根据需要可酌情增减文字添加文本</a:t>
            </a:r>
            <a:endParaRPr altLang="en-US" dirty="0" sz="1200" lang="zh-CN" spc="150">
              <a:solidFill>
                <a:schemeClr val="tx1">
                  <a:lumMod val="65000"/>
                  <a:lumOff val="35000"/>
                </a:schemeClr>
              </a:solidFill>
              <a:latin typeface="+mn-ea"/>
              <a:sym typeface="+mn-ea"/>
            </a:endParaRPr>
          </a:p>
        </p:txBody>
      </p:sp>
      <p:sp>
        <p:nvSpPr>
          <p:cNvPr id="1049040" name="标题"/>
          <p:cNvSpPr txBox="1"/>
          <p:nvPr>
            <p:custDataLst>
              <p:tags r:id="rId3"/>
            </p:custDataLst>
          </p:nvPr>
        </p:nvSpPr>
        <p:spPr>
          <a:xfrm>
            <a:off x="3646028" y="2590091"/>
            <a:ext cx="4899943" cy="436538"/>
          </a:xfrm>
          <a:prstGeom prst="rect"/>
          <a:noFill/>
        </p:spPr>
        <p:txBody>
          <a:bodyPr anchor="b" anchorCtr="0" bIns="36195" lIns="0" rIns="0" rtlCol="0" tIns="0" wrap="square">
            <a:normAutofit/>
          </a:bodyPr>
          <a:p>
            <a:pPr algn="just" indent="0" lvl="0">
              <a:buClr>
                <a:srgbClr val="000000"/>
              </a:buClr>
              <a:buSzPct val="70000"/>
              <a:buNone/>
            </a:pPr>
            <a:r>
              <a:rPr altLang="en-US" b="1" dirty="0" sz="1000" lang="zh-CN" spc="300">
                <a:solidFill>
                  <a:schemeClr val="accent1"/>
                </a:solidFill>
                <a:latin typeface="+mj-ea"/>
                <a:ea typeface="+mj-ea"/>
                <a:sym typeface="+mn-ea"/>
              </a:rPr>
              <a:t>促进员工个人成长：绩效评价可以帮助员工了解自己的优点和不足，从而有针对性地改进自己的工作方法和技能，实现个人成长。 </a:t>
            </a:r>
            <a:endParaRPr altLang="en-US" b="1" dirty="0" sz="1000" lang="zh-CN" spc="300">
              <a:solidFill>
                <a:schemeClr val="accent1"/>
              </a:solidFill>
              <a:latin typeface="+mj-ea"/>
              <a:ea typeface="+mj-ea"/>
              <a:sym typeface="+mn-ea"/>
            </a:endParaRPr>
          </a:p>
        </p:txBody>
      </p:sp>
      <p:sp>
        <p:nvSpPr>
          <p:cNvPr id="1049042" name="正文"/>
          <p:cNvSpPr txBox="1"/>
          <p:nvPr>
            <p:custDataLst>
              <p:tags r:id="rId4"/>
            </p:custDataLst>
          </p:nvPr>
        </p:nvSpPr>
        <p:spPr>
          <a:xfrm>
            <a:off x="3646028" y="3059069"/>
            <a:ext cx="4899943" cy="667148"/>
          </a:xfrm>
          <a:prstGeom prst="rect"/>
          <a:noFill/>
        </p:spPr>
        <p:txBody>
          <a:bodyPr anchor="t" anchorCtr="0" bIns="0" lIns="0" rIns="0" rtlCol="0" tIns="0" wrap="square">
            <a:normAutofit/>
          </a:bodyPr>
          <a:p>
            <a:pPr algn="just" fontAlgn="auto" indent="0">
              <a:lnSpc>
                <a:spcPct val="130000"/>
              </a:lnSpc>
              <a:buClr>
                <a:srgbClr val="376FFF"/>
              </a:buClr>
              <a:buSzPct val="80000"/>
              <a:buNone/>
            </a:pPr>
            <a:r>
              <a:rPr altLang="en-US" dirty="0" sz="1200" lang="zh-CN" spc="150">
                <a:solidFill>
                  <a:schemeClr val="tx1">
                    <a:lumMod val="65000"/>
                    <a:lumOff val="35000"/>
                  </a:schemeClr>
                </a:solidFill>
                <a:latin typeface="+mn-ea"/>
                <a:sym typeface="+mn-ea"/>
              </a:rPr>
              <a:t>单击添加文本具体内容，简明扼要地阐述您的观点。根据需要可酌情增减文字添加文本</a:t>
            </a:r>
            <a:endParaRPr altLang="en-US" dirty="0" sz="1200" lang="zh-CN" spc="150">
              <a:solidFill>
                <a:schemeClr val="tx1">
                  <a:lumMod val="65000"/>
                  <a:lumOff val="35000"/>
                </a:schemeClr>
              </a:solidFill>
              <a:latin typeface="+mn-ea"/>
              <a:sym typeface="+mn-ea"/>
            </a:endParaRPr>
          </a:p>
        </p:txBody>
      </p:sp>
      <p:sp>
        <p:nvSpPr>
          <p:cNvPr id="1049044" name="标题"/>
          <p:cNvSpPr txBox="1"/>
          <p:nvPr>
            <p:custDataLst>
              <p:tags r:id="rId5"/>
            </p:custDataLst>
          </p:nvPr>
        </p:nvSpPr>
        <p:spPr>
          <a:xfrm>
            <a:off x="3646028" y="3815782"/>
            <a:ext cx="4899943" cy="436538"/>
          </a:xfrm>
          <a:prstGeom prst="rect"/>
          <a:noFill/>
        </p:spPr>
        <p:txBody>
          <a:bodyPr anchor="b" anchorCtr="0" bIns="36195" lIns="0" rIns="0" rtlCol="0" tIns="0" wrap="square">
            <a:normAutofit/>
          </a:bodyPr>
          <a:p>
            <a:pPr algn="just" indent="0" lvl="0">
              <a:buClr>
                <a:srgbClr val="000000"/>
              </a:buClr>
              <a:buSzPct val="70000"/>
              <a:buNone/>
            </a:pPr>
            <a:r>
              <a:rPr altLang="en-US" b="1" dirty="0" sz="1000" lang="zh-CN" spc="300">
                <a:solidFill>
                  <a:schemeClr val="accent1"/>
                </a:solidFill>
                <a:latin typeface="+mj-ea"/>
                <a:ea typeface="+mj-ea"/>
                <a:sym typeface="+mn-ea"/>
              </a:rPr>
              <a:t>激励员工积极工作：通过绩效评价，员工可以获得相应的奖励和晋升机会，从而激励他们更加积极地投入到工作中。 </a:t>
            </a:r>
            <a:endParaRPr altLang="en-US" b="1" dirty="0" sz="1000" lang="zh-CN" spc="300">
              <a:solidFill>
                <a:schemeClr val="accent1"/>
              </a:solidFill>
              <a:latin typeface="+mj-ea"/>
              <a:ea typeface="+mj-ea"/>
              <a:sym typeface="+mn-ea"/>
            </a:endParaRPr>
          </a:p>
        </p:txBody>
      </p:sp>
      <p:sp>
        <p:nvSpPr>
          <p:cNvPr id="1049046" name="正文"/>
          <p:cNvSpPr txBox="1"/>
          <p:nvPr>
            <p:custDataLst>
              <p:tags r:id="rId6"/>
            </p:custDataLst>
          </p:nvPr>
        </p:nvSpPr>
        <p:spPr>
          <a:xfrm>
            <a:off x="3646028" y="4284761"/>
            <a:ext cx="4899943" cy="667148"/>
          </a:xfrm>
          <a:prstGeom prst="rect"/>
          <a:noFill/>
        </p:spPr>
        <p:txBody>
          <a:bodyPr anchor="t" anchorCtr="0" bIns="0" lIns="0" rIns="0" rtlCol="0" tIns="0" wrap="square">
            <a:normAutofit/>
          </a:bodyPr>
          <a:p>
            <a:pPr algn="just" fontAlgn="auto" indent="0">
              <a:lnSpc>
                <a:spcPct val="130000"/>
              </a:lnSpc>
              <a:buClr>
                <a:srgbClr val="376FFF"/>
              </a:buClr>
              <a:buSzPct val="80000"/>
              <a:buNone/>
            </a:pPr>
            <a:r>
              <a:rPr altLang="en-US" dirty="0" sz="1200" lang="zh-CN" spc="150">
                <a:solidFill>
                  <a:schemeClr val="tx1">
                    <a:lumMod val="65000"/>
                    <a:lumOff val="35000"/>
                  </a:schemeClr>
                </a:solidFill>
                <a:latin typeface="+mn-ea"/>
                <a:sym typeface="+mn-ea"/>
              </a:rPr>
              <a:t>单击添加文本具体内容，简明扼要地阐述您的观点。根据需要可酌情增减文字添加文本</a:t>
            </a:r>
            <a:endParaRPr altLang="en-US" dirty="0" sz="1200" lang="zh-CN" spc="150">
              <a:solidFill>
                <a:schemeClr val="tx1">
                  <a:lumMod val="65000"/>
                  <a:lumOff val="35000"/>
                </a:schemeClr>
              </a:solidFill>
              <a:latin typeface="+mn-ea"/>
              <a:sym typeface="+mn-ea"/>
            </a:endParaRPr>
          </a:p>
        </p:txBody>
      </p:sp>
      <p:sp>
        <p:nvSpPr>
          <p:cNvPr id="1049048" name="标题"/>
          <p:cNvSpPr txBox="1"/>
          <p:nvPr>
            <p:custDataLst>
              <p:tags r:id="rId7"/>
            </p:custDataLst>
          </p:nvPr>
        </p:nvSpPr>
        <p:spPr>
          <a:xfrm>
            <a:off x="3646028" y="5041473"/>
            <a:ext cx="4899943" cy="436538"/>
          </a:xfrm>
          <a:prstGeom prst="rect"/>
          <a:noFill/>
        </p:spPr>
        <p:txBody>
          <a:bodyPr anchor="b" anchorCtr="0" bIns="36195" lIns="0" rIns="0" rtlCol="0" tIns="0" wrap="square">
            <a:normAutofit/>
          </a:bodyPr>
          <a:p>
            <a:pPr algn="just" indent="0" lvl="0">
              <a:buClr>
                <a:srgbClr val="000000"/>
              </a:buClr>
              <a:buSzPct val="70000"/>
              <a:buNone/>
            </a:pPr>
            <a:r>
              <a:rPr altLang="en-US" b="1" dirty="0" sz="1000" lang="zh-CN" spc="300">
                <a:solidFill>
                  <a:schemeClr val="accent1"/>
                </a:solidFill>
                <a:latin typeface="+mj-ea"/>
                <a:ea typeface="+mj-ea"/>
                <a:sym typeface="+mn-ea"/>
              </a:rPr>
              <a:t>推动公司战略目标的实现：绩效评价与公司的战略目标紧密相连，通过评价员工的工作表现，可以确保公司战略目标的顺利实现。</a:t>
            </a:r>
            <a:endParaRPr altLang="en-US" b="1" dirty="0" sz="1000" lang="zh-CN" spc="300">
              <a:solidFill>
                <a:schemeClr val="accent1"/>
              </a:solidFill>
              <a:latin typeface="+mj-ea"/>
              <a:ea typeface="+mj-ea"/>
              <a:sym typeface="+mn-ea"/>
            </a:endParaRPr>
          </a:p>
        </p:txBody>
      </p:sp>
      <p:sp>
        <p:nvSpPr>
          <p:cNvPr id="1049050" name="正文"/>
          <p:cNvSpPr txBox="1"/>
          <p:nvPr>
            <p:custDataLst>
              <p:tags r:id="rId8"/>
            </p:custDataLst>
          </p:nvPr>
        </p:nvSpPr>
        <p:spPr>
          <a:xfrm>
            <a:off x="3646028" y="5510452"/>
            <a:ext cx="4899943" cy="667148"/>
          </a:xfrm>
          <a:prstGeom prst="rect"/>
          <a:noFill/>
        </p:spPr>
        <p:txBody>
          <a:bodyPr anchor="t" anchorCtr="0" bIns="0" lIns="0" rIns="0" rtlCol="0" tIns="0" wrap="square">
            <a:normAutofit/>
          </a:bodyPr>
          <a:p>
            <a:pPr algn="just" fontAlgn="auto" indent="0">
              <a:lnSpc>
                <a:spcPct val="130000"/>
              </a:lnSpc>
              <a:buClr>
                <a:srgbClr val="376FFF"/>
              </a:buClr>
              <a:buSzPct val="80000"/>
              <a:buNone/>
            </a:pPr>
            <a:r>
              <a:rPr altLang="en-US" dirty="0" sz="1200" lang="zh-CN" spc="150">
                <a:solidFill>
                  <a:schemeClr val="tx1">
                    <a:lumMod val="65000"/>
                    <a:lumOff val="35000"/>
                  </a:schemeClr>
                </a:solidFill>
                <a:latin typeface="+mn-ea"/>
                <a:sym typeface="+mn-ea"/>
              </a:rPr>
              <a:t>单击添加文本具体内容，简明扼要地阐述您的观点。根据需要可酌情增减文字添加文本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1"/>
          <p:cNvSpPr>
            <a:spLocks noGrp="1"/>
          </p:cNvSpPr>
          <p:nvPr>
            <p:ph type="title"/>
          </p:nvPr>
        </p:nvSpPr>
        <p:spPr/>
        <p:txBody>
          <a:bodyPr/>
          <a:p>
            <a:r>
              <a:rPr altLang="en-US" lang="zh-CN"/>
              <a:t>激励员工积极工作</a:t>
            </a:r>
            <a:endParaRPr altLang="en-US" lang="zh-CN"/>
          </a:p>
        </p:txBody>
      </p:sp>
      <p:sp>
        <p:nvSpPr>
          <p:cNvPr id="104908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8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激发员工工作动力：通过绩效评价，让员工了解自己的工作表现，从而激发他们的工作动力，提高工作效率。</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9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9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促进员工个人发展：绩效评价可以帮助员工了解自己的优势和不足，从而有针对性地制定个人发展计划，提高个人能力。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9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0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提升组织整体绩效：通过绩效评价，可以发现组织中存在的问题和不足，从而有针对性地改进和优化，提高组织整体绩效。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0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增强员工归属感和忠诚度：通过公正、客观的绩效评价，可以让员工感受到组织的认可和尊重，从而增强他们的归属感和忠诚度。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2" name="标题"/>
          <p:cNvSpPr>
            <a:spLocks noGrp="1"/>
          </p:cNvSpPr>
          <p:nvPr>
            <p:ph type="title"/>
            <p:custDataLst>
              <p:tags r:id="rId1"/>
            </p:custDataLst>
          </p:nvPr>
        </p:nvSpPr>
        <p:spPr/>
        <p:txBody>
          <a:bodyPr/>
          <a:p>
            <a:r>
              <a:rPr altLang="en-US" dirty="0" lang="zh-CN">
                <a:solidFill>
                  <a:schemeClr val="lt1">
                    <a:lumMod val="100000"/>
                  </a:schemeClr>
                </a:solidFill>
              </a:rPr>
              <a:t>绩效评价的原则和方法</a:t>
            </a:r>
            <a:endParaRPr altLang="en-US" dirty="0" lang="zh-CN">
              <a:solidFill>
                <a:schemeClr val="lt1">
                  <a:lumMod val="100000"/>
                </a:schemeClr>
              </a:solidFill>
            </a:endParaRPr>
          </a:p>
        </p:txBody>
      </p:sp>
      <p:sp>
        <p:nvSpPr>
          <p:cNvPr id="1049144"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公平、公正、公开原则</a:t>
            </a:r>
            <a:endParaRPr altLang="en-US" lang="zh-CN"/>
          </a:p>
        </p:txBody>
      </p:sp>
      <p:sp>
        <p:nvSpPr>
          <p:cNvPr id="1049208" name="任意多边形 20"/>
          <p:cNvSpPr/>
          <p:nvPr>
            <p:custDataLst>
              <p:tags r:id="rId1"/>
            </p:custDataLst>
          </p:nvPr>
        </p:nvSpPr>
        <p:spPr>
          <a:xfrm rot="2700000">
            <a:off x="2933171" y="1364400"/>
            <a:ext cx="1292038" cy="1294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0" name="文本框 24"/>
          <p:cNvSpPr txBox="1"/>
          <p:nvPr>
            <p:custDataLst>
              <p:tags r:id="rId2"/>
            </p:custDataLst>
          </p:nvPr>
        </p:nvSpPr>
        <p:spPr bwMode="auto">
          <a:xfrm>
            <a:off x="2574595" y="3113281"/>
            <a:ext cx="2009654" cy="306513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公平原则：对所有员工一视同仁，不偏袒任何一方</a:t>
            </a:r>
            <a:endParaRPr altLang="en-US" dirty="0" sz="2000" lang="zh-CN" spc="150">
              <a:solidFill>
                <a:schemeClr val="tx1">
                  <a:lumMod val="75000"/>
                  <a:lumOff val="25000"/>
                </a:schemeClr>
              </a:solidFill>
              <a:latin typeface="+mn-ea"/>
              <a:sym typeface="+mn-ea"/>
            </a:endParaRPr>
          </a:p>
        </p:txBody>
      </p:sp>
      <p:sp>
        <p:nvSpPr>
          <p:cNvPr id="1049212" name="矩形 42"/>
          <p:cNvSpPr/>
          <p:nvPr>
            <p:custDataLst>
              <p:tags r:id="rId3"/>
            </p:custDataLst>
          </p:nvPr>
        </p:nvSpPr>
        <p:spPr>
          <a:xfrm>
            <a:off x="2707912" y="2733033"/>
            <a:ext cx="1743166" cy="123443"/>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4" name="任意多边形 18"/>
          <p:cNvSpPr/>
          <p:nvPr>
            <p:custDataLst>
              <p:tags r:id="rId4"/>
            </p:custDataLst>
          </p:nvPr>
        </p:nvSpPr>
        <p:spPr>
          <a:xfrm rot="5400000">
            <a:off x="5450431" y="1364400"/>
            <a:ext cx="1292038" cy="1294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6" name="文本框 27"/>
          <p:cNvSpPr txBox="1"/>
          <p:nvPr>
            <p:custDataLst>
              <p:tags r:id="rId5"/>
            </p:custDataLst>
          </p:nvPr>
        </p:nvSpPr>
        <p:spPr bwMode="auto">
          <a:xfrm>
            <a:off x="5091198" y="3113281"/>
            <a:ext cx="2009654" cy="306513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公正原则：客观评价员工绩效，不受主观因素干扰</a:t>
            </a:r>
            <a:endParaRPr altLang="en-US" dirty="0" sz="2000" lang="zh-CN" spc="150">
              <a:solidFill>
                <a:schemeClr val="tx1">
                  <a:lumMod val="75000"/>
                  <a:lumOff val="25000"/>
                </a:schemeClr>
              </a:solidFill>
              <a:latin typeface="+mn-ea"/>
              <a:sym typeface="+mn-ea"/>
            </a:endParaRPr>
          </a:p>
        </p:txBody>
      </p:sp>
      <p:sp>
        <p:nvSpPr>
          <p:cNvPr id="1049218" name="矩形 43"/>
          <p:cNvSpPr/>
          <p:nvPr>
            <p:custDataLst>
              <p:tags r:id="rId6"/>
            </p:custDataLst>
          </p:nvPr>
        </p:nvSpPr>
        <p:spPr>
          <a:xfrm>
            <a:off x="5224515" y="2733033"/>
            <a:ext cx="1743166" cy="123443"/>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0" name="任意多边形 21"/>
          <p:cNvSpPr/>
          <p:nvPr>
            <p:custDataLst>
              <p:tags r:id="rId7"/>
            </p:custDataLst>
          </p:nvPr>
        </p:nvSpPr>
        <p:spPr>
          <a:xfrm rot="18900000" flipH="1">
            <a:off x="7966377" y="1364400"/>
            <a:ext cx="1292038" cy="1294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2" name="文本框 30"/>
          <p:cNvSpPr txBox="1"/>
          <p:nvPr>
            <p:custDataLst>
              <p:tags r:id="rId8"/>
            </p:custDataLst>
          </p:nvPr>
        </p:nvSpPr>
        <p:spPr bwMode="auto">
          <a:xfrm>
            <a:off x="7607801" y="3113281"/>
            <a:ext cx="2009654" cy="306513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公开原则：评价过程和结果公开透明，让员工了解自己的绩效情况</a:t>
            </a:r>
            <a:endParaRPr altLang="en-US" dirty="0" sz="2000" lang="zh-CN" spc="150">
              <a:solidFill>
                <a:schemeClr val="tx1">
                  <a:lumMod val="75000"/>
                  <a:lumOff val="25000"/>
                </a:schemeClr>
              </a:solidFill>
              <a:latin typeface="+mn-ea"/>
              <a:sym typeface="+mn-ea"/>
            </a:endParaRPr>
          </a:p>
        </p:txBody>
      </p:sp>
      <p:sp>
        <p:nvSpPr>
          <p:cNvPr id="1049224" name="矩形 44"/>
          <p:cNvSpPr/>
          <p:nvPr>
            <p:custDataLst>
              <p:tags r:id="rId9"/>
            </p:custDataLst>
          </p:nvPr>
        </p:nvSpPr>
        <p:spPr>
          <a:xfrm>
            <a:off x="7740461" y="2733033"/>
            <a:ext cx="1743166" cy="123443"/>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8" name="标题 1"/>
          <p:cNvSpPr>
            <a:spLocks noGrp="1"/>
          </p:cNvSpPr>
          <p:nvPr>
            <p:ph type="title"/>
          </p:nvPr>
        </p:nvSpPr>
        <p:spPr/>
        <p:txBody>
          <a:bodyPr/>
          <a:p>
            <a:r>
              <a:rPr altLang="en-US" lang="zh-CN"/>
              <a:t>定量与定性相结合方法</a:t>
            </a:r>
            <a:endParaRPr altLang="en-US" lang="zh-CN"/>
          </a:p>
        </p:txBody>
      </p:sp>
      <p:sp>
        <p:nvSpPr>
          <p:cNvPr id="10492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定量评价：采用客观标准和方法，对员工绩效进行量化评估</a:t>
            </a:r>
            <a:endParaRPr altLang="en-US" dirty="0" sz="2000" lang="zh-CN" spc="150">
              <a:solidFill>
                <a:schemeClr val="tx1">
                  <a:lumMod val="85000"/>
                  <a:lumOff val="15000"/>
                </a:schemeClr>
              </a:solidFill>
              <a:latin typeface="+mn-ea"/>
              <a:sym typeface="+mn-ea"/>
            </a:endParaRPr>
          </a:p>
        </p:txBody>
      </p:sp>
      <p:sp>
        <p:nvSpPr>
          <p:cNvPr id="10492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定性评价：采用主观判断和经验，对员工绩效进行非量化评估</a:t>
            </a:r>
            <a:endParaRPr altLang="en-US" dirty="0" sz="2000" lang="zh-CN" spc="150">
              <a:solidFill>
                <a:schemeClr val="tx1">
                  <a:lumMod val="85000"/>
                  <a:lumOff val="15000"/>
                </a:schemeClr>
              </a:solidFill>
              <a:latin typeface="+mn-ea"/>
              <a:sym typeface="+mn-ea"/>
            </a:endParaRPr>
          </a:p>
        </p:txBody>
      </p:sp>
      <p:sp>
        <p:nvSpPr>
          <p:cNvPr id="10492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结合方法：将定量评价和定性评价相结合，形成综合评价结果</a:t>
            </a:r>
            <a:endParaRPr altLang="en-US" dirty="0" sz="2000" lang="zh-CN" spc="150">
              <a:solidFill>
                <a:schemeClr val="tx1">
                  <a:lumMod val="85000"/>
                  <a:lumOff val="15000"/>
                </a:schemeClr>
              </a:solidFill>
              <a:latin typeface="+mn-ea"/>
              <a:sym typeface="+mn-ea"/>
            </a:endParaRPr>
          </a:p>
        </p:txBody>
      </p:sp>
      <p:sp>
        <p:nvSpPr>
          <p:cNvPr id="10492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优势：既考虑客观标准，又兼顾主观判断，提高评价准确性和公正性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目标与实际相结合原则</a:t>
            </a:r>
            <a:endParaRPr altLang="en-US" lang="zh-CN"/>
          </a:p>
        </p:txBody>
      </p:sp>
      <p:sp>
        <p:nvSpPr>
          <p:cNvPr id="10493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目标设定：根据员工岗位职责和工作计划，设定具体、可衡量的目标</a:t>
            </a:r>
            <a:endParaRPr altLang="en-US" dirty="0" sz="2000" lang="zh-CN" spc="150">
              <a:solidFill>
                <a:schemeClr val="tx1">
                  <a:lumMod val="85000"/>
                  <a:lumOff val="15000"/>
                </a:schemeClr>
              </a:solidFill>
              <a:latin typeface="+mn-ea"/>
              <a:sym typeface="+mn-ea"/>
            </a:endParaRPr>
          </a:p>
        </p:txBody>
      </p:sp>
      <p:sp>
        <p:nvSpPr>
          <p:cNvPr id="10493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实际表现：对员工在工作中表现出的业绩、能力和态度进行客观评价</a:t>
            </a:r>
            <a:endParaRPr altLang="en-US" dirty="0" sz="2000" lang="zh-CN" spc="150">
              <a:solidFill>
                <a:schemeClr val="tx1">
                  <a:lumMod val="85000"/>
                  <a:lumOff val="15000"/>
                </a:schemeClr>
              </a:solidFill>
              <a:latin typeface="+mn-ea"/>
              <a:sym typeface="+mn-ea"/>
            </a:endParaRPr>
          </a:p>
        </p:txBody>
      </p:sp>
      <p:sp>
        <p:nvSpPr>
          <p:cNvPr id="10493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目标与实际相结合：将设定的目标与员工的实际表现进行对比，分析差距和不足</a:t>
            </a:r>
            <a:endParaRPr altLang="en-US" dirty="0" sz="2000" lang="zh-CN" spc="150">
              <a:solidFill>
                <a:schemeClr val="tx1">
                  <a:lumMod val="85000"/>
                  <a:lumOff val="15000"/>
                </a:schemeClr>
              </a:solidFill>
              <a:latin typeface="+mn-ea"/>
              <a:sym typeface="+mn-ea"/>
            </a:endParaRPr>
          </a:p>
        </p:txBody>
      </p:sp>
      <p:sp>
        <p:nvSpPr>
          <p:cNvPr id="10493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持续改进：根据评价结果，与员工进行沟通，制定改进计划，促进员工不断提升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4" name="标题"/>
          <p:cNvSpPr>
            <a:spLocks noGrp="1"/>
          </p:cNvSpPr>
          <p:nvPr>
            <p:ph type="title"/>
            <p:custDataLst>
              <p:tags r:id="rId1"/>
            </p:custDataLst>
          </p:nvPr>
        </p:nvSpPr>
        <p:spPr/>
        <p:txBody>
          <a:bodyPr/>
          <a:p>
            <a:r>
              <a:rPr altLang="en-US" dirty="0" lang="zh-CN">
                <a:solidFill>
                  <a:schemeClr val="lt1">
                    <a:lumMod val="100000"/>
                  </a:schemeClr>
                </a:solidFill>
              </a:rPr>
              <a:t>晋升考核的目的和内容</a:t>
            </a:r>
            <a:endParaRPr altLang="en-US" dirty="0" lang="zh-CN">
              <a:solidFill>
                <a:schemeClr val="lt1">
                  <a:lumMod val="100000"/>
                </a:schemeClr>
              </a:solidFill>
            </a:endParaRPr>
          </a:p>
        </p:txBody>
      </p:sp>
      <p:sp>
        <p:nvSpPr>
          <p:cNvPr id="1049376"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38" name="标题 1"/>
          <p:cNvSpPr>
            <a:spLocks noGrp="1"/>
          </p:cNvSpPr>
          <p:nvPr>
            <p:ph type="title"/>
          </p:nvPr>
        </p:nvSpPr>
        <p:spPr/>
        <p:txBody>
          <a:bodyPr/>
          <a:p>
            <a:r>
              <a:rPr altLang="en-US" lang="zh-CN"/>
              <a:t>选拔优秀人才</a:t>
            </a:r>
            <a:endParaRPr altLang="en-US" lang="zh-CN"/>
          </a:p>
        </p:txBody>
      </p:sp>
      <p:sp>
        <p:nvSpPr>
          <p:cNvPr id="104944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目的：通过晋升考核，选拔出具有潜力和能力的优秀人才</a:t>
            </a:r>
            <a:endParaRPr altLang="en-US" dirty="0" sz="1200" lang="zh-CN" spc="150">
              <a:solidFill>
                <a:schemeClr val="tx1">
                  <a:lumMod val="85000"/>
                  <a:lumOff val="15000"/>
                </a:schemeClr>
              </a:solidFill>
              <a:latin typeface="+mn-ea"/>
              <a:sym typeface="+mn-ea"/>
            </a:endParaRPr>
          </a:p>
        </p:txBody>
      </p:sp>
      <p:sp>
        <p:nvSpPr>
          <p:cNvPr id="104944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内容：对员工的绩效、能力、潜力等方面进行全面评估</a:t>
            </a:r>
            <a:endParaRPr altLang="en-US" dirty="0" sz="1200" lang="zh-CN" spc="150">
              <a:solidFill>
                <a:schemeClr val="tx1">
                  <a:lumMod val="85000"/>
                  <a:lumOff val="15000"/>
                </a:schemeClr>
              </a:solidFill>
              <a:latin typeface="+mn-ea"/>
              <a:sym typeface="+mn-ea"/>
            </a:endParaRPr>
          </a:p>
        </p:txBody>
      </p:sp>
      <p:sp>
        <p:nvSpPr>
          <p:cNvPr id="104944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评估标准：根据公司的战略目标和业务需求，制定相应的评估标准</a:t>
            </a:r>
            <a:endParaRPr altLang="en-US" dirty="0" sz="1200" lang="zh-CN" spc="150">
              <a:solidFill>
                <a:schemeClr val="tx1">
                  <a:lumMod val="85000"/>
                  <a:lumOff val="15000"/>
                </a:schemeClr>
              </a:solidFill>
              <a:latin typeface="+mn-ea"/>
              <a:sym typeface="+mn-ea"/>
            </a:endParaRPr>
          </a:p>
        </p:txBody>
      </p:sp>
      <p:sp>
        <p:nvSpPr>
          <p:cNvPr id="104945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激励措施：对于表现优秀的员工，给予相应的晋升和奖励，激励其继续发挥潜力</a:t>
            </a:r>
            <a:endParaRPr altLang="en-US" dirty="0" sz="1200" lang="zh-CN" spc="150">
              <a:solidFill>
                <a:schemeClr val="tx1">
                  <a:lumMod val="85000"/>
                  <a:lumOff val="15000"/>
                </a:schemeClr>
              </a:solidFill>
              <a:latin typeface="+mn-ea"/>
              <a:sym typeface="+mn-ea"/>
            </a:endParaRPr>
          </a:p>
        </p:txBody>
      </p:sp>
      <p:sp>
        <p:nvSpPr>
          <p:cNvPr id="104946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激励员工提升能力</a:t>
            </a:r>
            <a:endParaRPr altLang="en-US" lang="zh-CN"/>
          </a:p>
        </p:txBody>
      </p:sp>
      <p:sp>
        <p:nvSpPr>
          <p:cNvPr id="104949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晋升考核的目的：激发员工潜力，提升工作积极性</a:t>
            </a:r>
            <a:endParaRPr altLang="en-US" dirty="0" sz="2000" lang="zh-CN" spc="150">
              <a:solidFill>
                <a:schemeClr val="tx1">
                  <a:lumMod val="75000"/>
                  <a:lumOff val="25000"/>
                </a:schemeClr>
              </a:solidFill>
              <a:latin typeface="+mn-ea"/>
              <a:sym typeface="+mn-ea"/>
            </a:endParaRPr>
          </a:p>
        </p:txBody>
      </p:sp>
      <p:sp>
        <p:nvSpPr>
          <p:cNvPr id="104950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考核内容：员工能力、业绩、潜力等多方面综合评估</a:t>
            </a:r>
            <a:endParaRPr altLang="en-US" dirty="0" sz="2000" lang="zh-CN" spc="150">
              <a:solidFill>
                <a:schemeClr val="tx1">
                  <a:lumMod val="75000"/>
                  <a:lumOff val="25000"/>
                </a:schemeClr>
              </a:solidFill>
              <a:latin typeface="+mn-ea"/>
              <a:sym typeface="+mn-ea"/>
            </a:endParaRPr>
          </a:p>
        </p:txBody>
      </p:sp>
      <p:sp>
        <p:nvSpPr>
          <p:cNvPr id="104950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考核方式：定期评估与反馈，及时调整员工发展方向</a:t>
            </a:r>
            <a:endParaRPr altLang="en-US" dirty="0" sz="2000" lang="zh-CN" spc="150">
              <a:solidFill>
                <a:schemeClr val="tx1">
                  <a:lumMod val="75000"/>
                  <a:lumOff val="25000"/>
                </a:schemeClr>
              </a:solidFill>
              <a:latin typeface="+mn-ea"/>
              <a:sym typeface="+mn-ea"/>
            </a:endParaRPr>
          </a:p>
        </p:txBody>
      </p:sp>
      <p:sp>
        <p:nvSpPr>
          <p:cNvPr id="104951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激励措施：晋升、加薪、培训等，激发员工持续进步</a:t>
            </a:r>
            <a:endParaRPr altLang="en-US" dirty="0" sz="2000" lang="zh-CN" spc="150">
              <a:solidFill>
                <a:schemeClr val="tx1">
                  <a:lumMod val="75000"/>
                  <a:lumOff val="25000"/>
                </a:schemeClr>
              </a:solidFill>
              <a:latin typeface="+mn-ea"/>
              <a:sym typeface="+mn-ea"/>
            </a:endParaRPr>
          </a:p>
        </p:txBody>
      </p:sp>
      <p:sp>
        <p:nvSpPr>
          <p:cNvPr id="104952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促进公司发展目标实现</a:t>
            </a:r>
            <a:endParaRPr altLang="en-US" lang="zh-CN"/>
          </a:p>
        </p:txBody>
      </p:sp>
      <p:sp>
        <p:nvSpPr>
          <p:cNvPr id="104955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5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晋升考核与公司战略目标紧密相连</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促进公司长期稳定发展，提高市场竞争力</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激励员工努力工作，实现个人和公司共同发展</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通过考核选拔优秀人才，提高员工素质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2" name="标题"/>
          <p:cNvSpPr>
            <a:spLocks noGrp="1"/>
          </p:cNvSpPr>
          <p:nvPr>
            <p:ph type="title"/>
            <p:custDataLst>
              <p:tags r:id="rId1"/>
            </p:custDataLst>
          </p:nvPr>
        </p:nvSpPr>
        <p:spPr/>
        <p:txBody>
          <a:bodyPr/>
          <a:p>
            <a:r>
              <a:rPr altLang="en-US" dirty="0" lang="zh-CN">
                <a:solidFill>
                  <a:schemeClr val="lt1">
                    <a:lumMod val="100000"/>
                  </a:schemeClr>
                </a:solidFill>
              </a:rPr>
              <a:t>晋升考核的方法和程序</a:t>
            </a:r>
            <a:endParaRPr altLang="en-US" dirty="0" lang="zh-CN">
              <a:solidFill>
                <a:schemeClr val="lt1">
                  <a:lumMod val="100000"/>
                </a:schemeClr>
              </a:solidFill>
            </a:endParaRPr>
          </a:p>
        </p:txBody>
      </p:sp>
      <p:sp>
        <p:nvSpPr>
          <p:cNvPr id="1049634"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96" name="标题 1"/>
          <p:cNvSpPr>
            <a:spLocks noGrp="1"/>
          </p:cNvSpPr>
          <p:nvPr>
            <p:ph type="title"/>
          </p:nvPr>
        </p:nvSpPr>
        <p:spPr/>
        <p:txBody>
          <a:bodyPr/>
          <a:p>
            <a:r>
              <a:rPr altLang="en-US" lang="zh-CN"/>
              <a:t>综合评价法</a:t>
            </a:r>
            <a:endParaRPr altLang="en-US" lang="zh-CN"/>
          </a:p>
        </p:txBody>
      </p:sp>
      <p:sp>
        <p:nvSpPr>
          <p:cNvPr id="104969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实施步骤：制定评价标准、收集数据、计算得分、得出评价结果</a:t>
            </a:r>
            <a:endParaRPr altLang="en-US" dirty="0" sz="2400" lang="zh-CN">
              <a:latin typeface="+mn-ea"/>
              <a:ea typeface="+mn-ea"/>
            </a:endParaRPr>
          </a:p>
        </p:txBody>
      </p:sp>
      <p:sp>
        <p:nvSpPr>
          <p:cNvPr id="104971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注意事项：评价标准要客观、公正、可量化，数据收集要全面、准确，评价结果要及时反馈给员工</a:t>
            </a:r>
            <a:endParaRPr altLang="en-US" dirty="0" sz="2400" lang="zh-CN">
              <a:latin typeface="+mn-ea"/>
              <a:ea typeface="+mn-ea"/>
            </a:endParaRPr>
          </a:p>
        </p:txBody>
      </p:sp>
      <p:sp>
        <p:nvSpPr>
          <p:cNvPr id="104971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定义：综合评价法是一种基于多个指标和标准对员工绩效进行评价的方法</a:t>
            </a:r>
            <a:endParaRPr altLang="en-US" dirty="0" sz="2400" lang="zh-CN">
              <a:latin typeface="+mn-ea"/>
              <a:ea typeface="+mn-ea"/>
            </a:endParaRPr>
          </a:p>
        </p:txBody>
      </p:sp>
      <p:sp>
        <p:nvSpPr>
          <p:cNvPr id="104972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特点：综合考虑多个方面，包括工作业绩、能力、态度、市场参考等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面试评价法</a:t>
            </a:r>
            <a:endParaRPr altLang="en-US" lang="zh-CN"/>
          </a:p>
        </p:txBody>
      </p:sp>
      <p:sp>
        <p:nvSpPr>
          <p:cNvPr id="104975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面试目的：了解员工的能力、素质和工作表现</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面试形式：采用结构化面试和非结构化面试相结合的方式</a:t>
            </a:r>
            <a:endParaRPr dirty="0" err="1">
              <a:solidFill>
                <a:schemeClr val="tx1">
                  <a:lumMod val="75000"/>
                  <a:lumOff val="25000"/>
                </a:schemeClr>
              </a:solidFill>
              <a:latin typeface="+mn-ea"/>
              <a:ea typeface="+mn-ea"/>
              <a:cs typeface="+mn-ea"/>
              <a:sym typeface="+mn-lt"/>
            </a:endParaRPr>
          </a:p>
        </p:txBody>
      </p:sp>
      <p:sp>
        <p:nvSpPr>
          <p:cNvPr id="104977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面试评价标准：根据员工在面试中的表现，结合岗位需求和公司文化，对员工进行综合评价</a:t>
            </a:r>
            <a:endParaRPr dirty="0" sz="2000" err="1">
              <a:solidFill>
                <a:schemeClr val="tx1">
                  <a:lumMod val="75000"/>
                  <a:lumOff val="25000"/>
                </a:schemeClr>
              </a:solidFill>
              <a:latin typeface="+mn-ea"/>
              <a:ea typeface="+mn-ea"/>
              <a:cs typeface="+mn-ea"/>
              <a:sym typeface="+mn-lt"/>
            </a:endParaRPr>
          </a:p>
        </p:txBody>
      </p:sp>
      <p:sp>
        <p:nvSpPr>
          <p:cNvPr id="10497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面试内容：考察员工的业务知识、沟通能力和团队合作精神等</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28" name="标题 1"/>
          <p:cNvSpPr>
            <a:spLocks noGrp="1"/>
          </p:cNvSpPr>
          <p:nvPr>
            <p:ph type="title"/>
          </p:nvPr>
        </p:nvSpPr>
        <p:spPr/>
        <p:txBody>
          <a:bodyPr/>
          <a:p>
            <a:r>
              <a:rPr altLang="en-US" lang="zh-CN"/>
              <a:t>考试评价法</a:t>
            </a:r>
            <a:endParaRPr altLang="en-US" lang="zh-CN"/>
          </a:p>
        </p:txBody>
      </p:sp>
      <p:sp>
        <p:nvSpPr>
          <p:cNvPr id="10498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实施方式：组织考试，根据考试成绩对员工进行排序和评估</a:t>
            </a:r>
            <a:endParaRPr altLang="en-US" sz="1400" lang="zh-CN" spc="150">
              <a:solidFill>
                <a:schemeClr val="tx1"/>
              </a:solidFill>
              <a:effectLst/>
              <a:latin typeface="+mn-ea"/>
              <a:sym typeface="+mn-ea"/>
            </a:endParaRPr>
          </a:p>
        </p:txBody>
      </p:sp>
      <p:sp>
        <p:nvSpPr>
          <p:cNvPr id="10498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定义：通过考试的方式对员工进行绩效评价和晋升考核的方法</a:t>
            </a:r>
            <a:endParaRPr altLang="en-US" dirty="0" sz="1400" lang="zh-CN" spc="150">
              <a:solidFill>
                <a:schemeClr val="tx1"/>
              </a:solidFill>
              <a:effectLst/>
              <a:latin typeface="+mn-ea"/>
              <a:sym typeface="+mn-ea"/>
            </a:endParaRPr>
          </a:p>
        </p:txBody>
      </p:sp>
      <p:sp>
        <p:nvSpPr>
          <p:cNvPr id="10498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优点：客观、公正、易于量化，能够全面反映员工的综合素质和业务能力</a:t>
            </a:r>
            <a:endParaRPr altLang="en-US" sz="1400" lang="zh-CN" spc="150">
              <a:solidFill>
                <a:schemeClr val="tx1"/>
              </a:solidFill>
              <a:effectLst/>
              <a:latin typeface="+mn-ea"/>
              <a:sym typeface="+mn-ea"/>
            </a:endParaRPr>
          </a:p>
        </p:txBody>
      </p:sp>
      <p:sp>
        <p:nvSpPr>
          <p:cNvPr id="104984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缺点：考试内容与实际工作可能存在偏差，容易产生应试倾向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8" name="标题 1"/>
          <p:cNvSpPr>
            <a:spLocks noGrp="1"/>
          </p:cNvSpPr>
          <p:nvPr>
            <p:ph type="title"/>
          </p:nvPr>
        </p:nvSpPr>
        <p:spPr/>
        <p:txBody>
          <a:bodyPr/>
          <a:p>
            <a:r>
              <a:rPr altLang="en-US" lang="zh-CN"/>
              <a:t>其他评价方法</a:t>
            </a:r>
            <a:endParaRPr altLang="en-US" lang="zh-CN"/>
          </a:p>
        </p:txBody>
      </p:sp>
      <p:sp>
        <p:nvSpPr>
          <p:cNvPr id="104988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360度反馈：通过上级、下级、同事等多个角度来评估员工的绩效表现</a:t>
            </a:r>
            <a:endParaRPr altLang="en-US" dirty="0" sz="1200" lang="zh-CN" spc="150">
              <a:solidFill>
                <a:schemeClr val="tx1">
                  <a:lumMod val="85000"/>
                  <a:lumOff val="15000"/>
                </a:schemeClr>
              </a:solidFill>
              <a:latin typeface="+mn-ea"/>
              <a:sym typeface="+mn-ea"/>
            </a:endParaRPr>
          </a:p>
        </p:txBody>
      </p:sp>
      <p:sp>
        <p:nvSpPr>
          <p:cNvPr id="104988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目标管理法：根据员工设定的目标完成情况来评价其绩效</a:t>
            </a:r>
            <a:endParaRPr altLang="en-US" dirty="0" sz="1200" lang="zh-CN" spc="150">
              <a:solidFill>
                <a:schemeClr val="tx1">
                  <a:lumMod val="85000"/>
                  <a:lumOff val="15000"/>
                </a:schemeClr>
              </a:solidFill>
              <a:latin typeface="+mn-ea"/>
              <a:sym typeface="+mn-ea"/>
            </a:endParaRPr>
          </a:p>
        </p:txBody>
      </p:sp>
      <p:sp>
        <p:nvSpPr>
          <p:cNvPr id="104988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关键绩效指标法：通过衡量员工在关键工作领域的绩效表现来评价其绩效</a:t>
            </a:r>
            <a:endParaRPr altLang="en-US" dirty="0" sz="1200" lang="zh-CN" spc="150">
              <a:solidFill>
                <a:schemeClr val="tx1">
                  <a:lumMod val="85000"/>
                  <a:lumOff val="15000"/>
                </a:schemeClr>
              </a:solidFill>
              <a:latin typeface="+mn-ea"/>
              <a:sym typeface="+mn-ea"/>
            </a:endParaRPr>
          </a:p>
        </p:txBody>
      </p:sp>
      <p:sp>
        <p:nvSpPr>
          <p:cNvPr id="104989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平衡计分卡：从多个角度（如财务、客户、内部业务过程、学习和成长）来评价员工的绩效</a:t>
            </a:r>
            <a:endParaRPr altLang="en-US" dirty="0" sz="1200" lang="zh-CN" spc="150">
              <a:solidFill>
                <a:schemeClr val="tx1">
                  <a:lumMod val="85000"/>
                  <a:lumOff val="15000"/>
                </a:schemeClr>
              </a:solidFill>
              <a:latin typeface="+mn-ea"/>
              <a:sym typeface="+mn-ea"/>
            </a:endParaRPr>
          </a:p>
        </p:txBody>
      </p:sp>
      <p:sp>
        <p:nvSpPr>
          <p:cNvPr id="104990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6" name="标题"/>
          <p:cNvSpPr>
            <a:spLocks noGrp="1"/>
          </p:cNvSpPr>
          <p:nvPr>
            <p:ph type="title"/>
            <p:custDataLst>
              <p:tags r:id="rId1"/>
            </p:custDataLst>
          </p:nvPr>
        </p:nvSpPr>
        <p:spPr/>
        <p:txBody>
          <a:bodyPr/>
          <a:p>
            <a:r>
              <a:rPr altLang="en-US" dirty="0" lang="zh-CN">
                <a:solidFill>
                  <a:schemeClr val="lt1">
                    <a:lumMod val="100000"/>
                  </a:schemeClr>
                </a:solidFill>
              </a:rPr>
              <a:t>绩效评价与晋升考核的关系和作用</a:t>
            </a:r>
            <a:endParaRPr altLang="en-US" dirty="0" lang="zh-CN">
              <a:solidFill>
                <a:schemeClr val="lt1">
                  <a:lumMod val="100000"/>
                </a:schemeClr>
              </a:solidFill>
            </a:endParaRPr>
          </a:p>
        </p:txBody>
      </p:sp>
      <p:sp>
        <p:nvSpPr>
          <p:cNvPr id="1049938"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00" name="标题 1"/>
          <p:cNvSpPr>
            <a:spLocks noGrp="1"/>
          </p:cNvSpPr>
          <p:nvPr>
            <p:ph type="title"/>
          </p:nvPr>
        </p:nvSpPr>
        <p:spPr/>
        <p:txBody>
          <a:bodyPr/>
          <a:p>
            <a:r>
              <a:rPr altLang="en-US" lang="zh-CN"/>
              <a:t>绩效评价是晋升考核的基础</a:t>
            </a:r>
            <a:endParaRPr altLang="en-US" lang="zh-CN"/>
          </a:p>
        </p:txBody>
      </p:sp>
      <p:sp>
        <p:nvSpPr>
          <p:cNvPr id="105000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绩效评价是晋升考核的重要依据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绩效评价为晋升考核提供客观数据支持</a:t>
            </a:r>
            <a:endParaRPr dirty="0" sz="2000" err="1">
              <a:solidFill>
                <a:schemeClr val="tx1">
                  <a:lumMod val="75000"/>
                  <a:lumOff val="25000"/>
                </a:schemeClr>
              </a:solidFill>
              <a:latin typeface="+mn-ea"/>
              <a:ea typeface="+mn-ea"/>
              <a:cs typeface="+mn-ea"/>
              <a:sym typeface="+mn-lt"/>
            </a:endParaRPr>
          </a:p>
        </p:txBody>
      </p:sp>
      <p:sp>
        <p:nvSpPr>
          <p:cNvPr id="105002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2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绩效评价与晋升考核共同促进员工发展</a:t>
            </a:r>
            <a:endParaRPr dirty="0" sz="2000" err="1">
              <a:solidFill>
                <a:schemeClr val="tx1">
                  <a:lumMod val="75000"/>
                  <a:lumOff val="25000"/>
                </a:schemeClr>
              </a:solidFill>
              <a:latin typeface="+mn-ea"/>
              <a:ea typeface="+mn-ea"/>
              <a:cs typeface="+mn-ea"/>
              <a:sym typeface="+mn-lt"/>
            </a:endParaRPr>
          </a:p>
        </p:txBody>
      </p:sp>
      <p:sp>
        <p:nvSpPr>
          <p:cNvPr id="1050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绩效评价与晋升考核相互关联</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74" name="标题 1"/>
          <p:cNvSpPr>
            <a:spLocks noGrp="1"/>
          </p:cNvSpPr>
          <p:nvPr>
            <p:ph type="title"/>
          </p:nvPr>
        </p:nvSpPr>
        <p:spPr/>
        <p:txBody>
          <a:bodyPr/>
          <a:p>
            <a:r>
              <a:rPr altLang="en-US" lang="zh-CN"/>
              <a:t>晋升考核是绩效评价的延伸</a:t>
            </a:r>
            <a:endParaRPr altLang="en-US" lang="zh-CN"/>
          </a:p>
        </p:txBody>
      </p:sp>
      <p:sp>
        <p:nvSpPr>
          <p:cNvPr id="1050076"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078"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3"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080"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绩效评价与晋升考核的关系：晋升考核是绩效评价的延伸，二者相互关联，共同构成企业员工激励机制的重要组成部分。</a:t>
            </a:r>
            <a:endParaRPr altLang="en-US" dirty="0" lang="zh-CN">
              <a:solidFill>
                <a:schemeClr val="tx1">
                  <a:lumMod val="65000"/>
                  <a:lumOff val="35000"/>
                </a:schemeClr>
              </a:solidFill>
              <a:latin typeface="+中文正文" charset="0"/>
            </a:endParaRPr>
          </a:p>
        </p:txBody>
      </p:sp>
      <p:sp>
        <p:nvSpPr>
          <p:cNvPr id="1050082"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084"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086"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5"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088"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绩效评价对晋升考核的作用：绩效评价为晋升考核提供了客观、公正的依据，帮助企业了解员工的工作表现、能力和潜力，为晋升决策提供有力支持。</a:t>
            </a:r>
            <a:endParaRPr altLang="en-US" dirty="0" lang="zh-CN">
              <a:solidFill>
                <a:schemeClr val="tx1">
                  <a:lumMod val="65000"/>
                  <a:lumOff val="35000"/>
                </a:schemeClr>
              </a:solidFill>
              <a:latin typeface="+中文正文" charset="0"/>
            </a:endParaRPr>
          </a:p>
        </p:txBody>
      </p:sp>
      <p:sp>
        <p:nvSpPr>
          <p:cNvPr id="1050090"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092"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094"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7"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096"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晋升考核对绩效评价的补充：晋升考核不仅关注员工的过去表现，还关注其未来的发展潜力和能力提升，是对绩效评价的有益补充。</a:t>
            </a:r>
            <a:endParaRPr altLang="en-US" dirty="0" lang="zh-CN">
              <a:solidFill>
                <a:schemeClr val="tx1">
                  <a:lumMod val="65000"/>
                  <a:lumOff val="35000"/>
                </a:schemeClr>
              </a:solidFill>
              <a:latin typeface="+中文正文" charset="0"/>
            </a:endParaRPr>
          </a:p>
        </p:txBody>
      </p:sp>
      <p:sp>
        <p:nvSpPr>
          <p:cNvPr id="1050098"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00"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02"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9"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04"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晋升考核与绩效评价的共同目标：晋升考核与绩效评价的共同目标是促进员工的个人发展和企业的整体进步，实现员工和企业的共同成长。</a:t>
            </a:r>
            <a:endParaRPr altLang="en-US" dirty="0" lang="zh-CN">
              <a:solidFill>
                <a:schemeClr val="tx1">
                  <a:lumMod val="65000"/>
                  <a:lumOff val="35000"/>
                </a:schemeClr>
              </a:solidFill>
              <a:latin typeface="+中文正文" charset="0"/>
            </a:endParaRPr>
          </a:p>
        </p:txBody>
      </p:sp>
      <p:sp>
        <p:nvSpPr>
          <p:cNvPr id="1050106"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40" name="标题 1"/>
          <p:cNvSpPr>
            <a:spLocks noGrp="1"/>
          </p:cNvSpPr>
          <p:nvPr>
            <p:ph type="title"/>
          </p:nvPr>
        </p:nvSpPr>
        <p:spPr/>
        <p:txBody>
          <a:bodyPr/>
          <a:p>
            <a:r>
              <a:rPr altLang="en-US" lang="zh-CN"/>
              <a:t>两者相互促进，共同推动公司发展</a:t>
            </a:r>
            <a:endParaRPr altLang="en-US" lang="zh-CN"/>
          </a:p>
        </p:txBody>
      </p:sp>
      <p:sp>
        <p:nvSpPr>
          <p:cNvPr id="10501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内容3：晋升考核激励员工提高绩效</a:t>
            </a:r>
            <a:endParaRPr altLang="zh-CN" dirty="0" lang="en-US">
              <a:solidFill>
                <a:schemeClr val="dk1">
                  <a:lumMod val="80000"/>
                  <a:lumOff val="20000"/>
                </a:schemeClr>
              </a:solidFill>
              <a:latin typeface="+mn-ea"/>
              <a:sym typeface="+mn-ea"/>
            </a:endParaRPr>
          </a:p>
        </p:txBody>
      </p:sp>
      <p:sp>
        <p:nvSpPr>
          <p:cNvPr id="10501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内容1：绩效评价与晋升考核相互促进</a:t>
            </a:r>
            <a:endParaRPr altLang="en-US" dirty="0" lang="zh-CN">
              <a:solidFill>
                <a:schemeClr val="dk1">
                  <a:lumMod val="80000"/>
                  <a:lumOff val="20000"/>
                </a:schemeClr>
              </a:solidFill>
              <a:latin typeface="+mn-ea"/>
              <a:sym typeface="+mn-ea"/>
            </a:endParaRPr>
          </a:p>
        </p:txBody>
      </p:sp>
      <p:sp>
        <p:nvSpPr>
          <p:cNvPr id="10501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内容2：绩效评价是晋升考核的重要依据</a:t>
            </a:r>
            <a:endParaRPr altLang="en-US" dirty="0" lang="zh-CN">
              <a:solidFill>
                <a:schemeClr val="dk1">
                  <a:lumMod val="80000"/>
                  <a:lumOff val="20000"/>
                </a:schemeClr>
              </a:solidFill>
              <a:latin typeface="+mn-ea"/>
              <a:sym typeface="+mn-ea"/>
            </a:endParaRPr>
          </a:p>
        </p:txBody>
      </p:sp>
      <p:sp>
        <p:nvSpPr>
          <p:cNvPr id="10501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内容4：共同推动公司发展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06"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绩效评价与晋升考核的实践应用和案例分析</a:t>
            </a:r>
            <a:endParaRPr altLang="en-US" dirty="0" lang="zh-CN">
              <a:solidFill>
                <a:schemeClr val="lt1">
                  <a:lumMod val="100000"/>
                </a:schemeClr>
              </a:solidFill>
            </a:endParaRPr>
          </a:p>
        </p:txBody>
      </p:sp>
      <p:sp>
        <p:nvSpPr>
          <p:cNvPr id="1050208" name="节编号"/>
          <p:cNvSpPr>
            <a:spLocks noGrp="1"/>
          </p:cNvSpPr>
          <p:nvPr>
            <p:ph type="body" sz="quarter" idx="13"/>
            <p:custDataLst>
              <p:tags r:id="rId2"/>
            </p:custDataLst>
          </p:nvPr>
        </p:nvSpPr>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42"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244"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246"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248"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260_3*l_h_a*1_1_1"/>
  <p:tag name="KSO_WM_TEMPLATE_CATEGORY" val="diagram"/>
  <p:tag name="KSO_WM_TEMPLATE_INDEX" val="20231260"/>
  <p:tag name="KSO_WM_UNIT_LAYERLEVEL" val="1_1_1"/>
  <p:tag name="KSO_WM_TAG_VERSION" val="3.0"/>
  <p:tag name="KSO_WM_BEAUTIFY_FLAG" val="#wm#"/>
  <p:tag name="KSO_WM_UNIT_PRESET_TEXT" val="单击添加标题"/>
  <p:tag name="KSO_WM_UNIT_TEXT_FILL_FORE_SCHEMECOLOR_INDEX" val="5"/>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60_3*l_h_f*1_1_1"/>
  <p:tag name="KSO_WM_TEMPLATE_CATEGORY" val="diagram"/>
  <p:tag name="KSO_WM_TEMPLATE_INDEX" val="20231260"/>
  <p:tag name="KSO_WM_UNIT_LAYERLEVEL" val="1_1_1"/>
  <p:tag name="KSO_WM_TAG_VERSION" val="3.0"/>
  <p:tag name="KSO_WM_BEAUTIFY_FLAG" val="#wm#"/>
  <p:tag name="KSO_WM_UNIT_PRESET_TEXT" val="单击添加文本具体内容，简明扼要地阐述您的观点。根据需要可酌情增减文字添加文本"/>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260_3*l_h_a*1_2_1"/>
  <p:tag name="KSO_WM_TEMPLATE_CATEGORY" val="diagram"/>
  <p:tag name="KSO_WM_TEMPLATE_INDEX" val="20231260"/>
  <p:tag name="KSO_WM_UNIT_LAYERLEVEL" val="1_1_1"/>
  <p:tag name="KSO_WM_TAG_VERSION" val="3.0"/>
  <p:tag name="KSO_WM_BEAUTIFY_FLAG" val="#wm#"/>
  <p:tag name="KSO_WM_UNIT_PRESET_TEXT" val="单击添加标题"/>
  <p:tag name="KSO_WM_UNIT_TEXT_FILL_FORE_SCHEMECOLOR_INDEX" val="5"/>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60_3*l_h_f*1_2_1"/>
  <p:tag name="KSO_WM_TEMPLATE_CATEGORY" val="diagram"/>
  <p:tag name="KSO_WM_TEMPLATE_INDEX" val="20231260"/>
  <p:tag name="KSO_WM_UNIT_LAYERLEVEL" val="1_1_1"/>
  <p:tag name="KSO_WM_TAG_VERSION" val="3.0"/>
  <p:tag name="KSO_WM_BEAUTIFY_FLAG" val="#wm#"/>
  <p:tag name="KSO_WM_UNIT_PRESET_TEXT" val="单击添加文本具体内容，简明扼要地阐述您的观点。根据需要可酌情增减文字添加文本"/>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260_3*l_h_a*1_3_1"/>
  <p:tag name="KSO_WM_TEMPLATE_CATEGORY" val="diagram"/>
  <p:tag name="KSO_WM_TEMPLATE_INDEX" val="20231260"/>
  <p:tag name="KSO_WM_UNIT_LAYERLEVEL" val="1_1_1"/>
  <p:tag name="KSO_WM_TAG_VERSION" val="3.0"/>
  <p:tag name="KSO_WM_BEAUTIFY_FLAG" val="#wm#"/>
  <p:tag name="KSO_WM_UNIT_PRESET_TEXT" val="单击添加标题"/>
  <p:tag name="KSO_WM_UNIT_TEXT_FILL_FORE_SCHEMECOLOR_INDEX" val="5"/>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260_3*l_h_f*1_3_1"/>
  <p:tag name="KSO_WM_TEMPLATE_CATEGORY" val="diagram"/>
  <p:tag name="KSO_WM_TEMPLATE_INDEX" val="20231260"/>
  <p:tag name="KSO_WM_UNIT_LAYERLEVEL" val="1_1_1"/>
  <p:tag name="KSO_WM_TAG_VERSION" val="3.0"/>
  <p:tag name="KSO_WM_BEAUTIFY_FLAG" val="#wm#"/>
  <p:tag name="KSO_WM_UNIT_PRESET_TEXT" val="单击添加文本具体内容，简明扼要地阐述您的观点。根据需要可酌情增减文字添加文本"/>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260_3*l_h_a*1_4_1"/>
  <p:tag name="KSO_WM_TEMPLATE_CATEGORY" val="diagram"/>
  <p:tag name="KSO_WM_TEMPLATE_INDEX" val="20231260"/>
  <p:tag name="KSO_WM_UNIT_LAYERLEVEL" val="1_1_1"/>
  <p:tag name="KSO_WM_TAG_VERSION" val="3.0"/>
  <p:tag name="KSO_WM_BEAUTIFY_FLAG" val="#wm#"/>
  <p:tag name="KSO_WM_UNIT_PRESET_TEXT" val="单击添加标题"/>
  <p:tag name="KSO_WM_UNIT_TEXT_FILL_FORE_SCHEMECOLOR_INDEX" val="5"/>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260_3*l_h_f*1_4_1"/>
  <p:tag name="KSO_WM_TEMPLATE_CATEGORY" val="diagram"/>
  <p:tag name="KSO_WM_TEMPLATE_INDEX" val="20231260"/>
  <p:tag name="KSO_WM_UNIT_LAYERLEVEL" val="1_1_1"/>
  <p:tag name="KSO_WM_TAG_VERSION" val="3.0"/>
  <p:tag name="KSO_WM_BEAUTIFY_FLAG" val="#wm#"/>
  <p:tag name="KSO_WM_UNIT_PRESET_TEXT" val="单击添加文本具体内容，简明扼要地阐述您的观点。根据需要可酌情增减文字添加文本"/>
  <p:tag name="KSO_WM_DIAGRAM_MAX_ITEMCNT" val="5"/>
  <p:tag name="KSO_WM_DIAGRAM_MIN_ITEMCNT" val="2"/>
  <p:tag name="KSO_WM_DIAGRAM_VIRTUALLY_FRAME" val="{&quot;height&quot;:384.05000000000007,&quot;width&quot;:347.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3.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84.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43.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48.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2023-12-20T04:20:30Z</dcterms:created>
  <dcterms:modified xsi:type="dcterms:W3CDTF">2023-12-20T04:20:30Z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f6639b7c9c034113ac652ec764aa8aee_21</vt:lpwstr>
  </property>
</Properties>
</file>