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3169" r:id="rId3"/>
    <p:sldId id="3171" r:id="rId5"/>
    <p:sldId id="3121" r:id="rId6"/>
    <p:sldId id="3170" r:id="rId7"/>
    <p:sldId id="3124" r:id="rId8"/>
    <p:sldId id="3154" r:id="rId9"/>
    <p:sldId id="3122" r:id="rId10"/>
    <p:sldId id="3125" r:id="rId11"/>
    <p:sldId id="3115" r:id="rId12"/>
    <p:sldId id="3114" r:id="rId13"/>
    <p:sldId id="3175" r:id="rId14"/>
  </p:sldIdLst>
  <p:sldSz cx="12858750" cy="7232650"/>
  <p:notesSz cx="6858000" cy="9144000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18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66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6FC6"/>
    <a:srgbClr val="FFC304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 showGuides="1">
      <p:cViewPr varScale="1">
        <p:scale>
          <a:sx n="57" d="100"/>
          <a:sy n="57" d="100"/>
        </p:scale>
        <p:origin x="-96" y="-1524"/>
      </p:cViewPr>
      <p:guideLst>
        <p:guide orient="horz" pos="328"/>
        <p:guide pos="4018"/>
        <p:guide pos="557"/>
        <p:guide orient="horz" pos="4166"/>
        <p:guide pos="7588"/>
        <p:guide pos="376"/>
        <p:guide pos="132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96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565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6" Type="http://schemas.openxmlformats.org/officeDocument/2006/relationships/notesSlide" Target="../notesSlides/notesSlide4.xml"/><Relationship Id="rId45" Type="http://schemas.openxmlformats.org/officeDocument/2006/relationships/slideLayout" Target="../slideLayouts/slideLayout1.xml"/><Relationship Id="rId44" Type="http://schemas.openxmlformats.org/officeDocument/2006/relationships/tags" Target="../tags/tag56.xml"/><Relationship Id="rId43" Type="http://schemas.openxmlformats.org/officeDocument/2006/relationships/tags" Target="../tags/tag55.xml"/><Relationship Id="rId42" Type="http://schemas.openxmlformats.org/officeDocument/2006/relationships/tags" Target="../tags/tag54.xml"/><Relationship Id="rId41" Type="http://schemas.openxmlformats.org/officeDocument/2006/relationships/tags" Target="../tags/tag53.xml"/><Relationship Id="rId40" Type="http://schemas.openxmlformats.org/officeDocument/2006/relationships/tags" Target="../tags/tag52.xml"/><Relationship Id="rId4" Type="http://schemas.openxmlformats.org/officeDocument/2006/relationships/tags" Target="../tags/tag16.xml"/><Relationship Id="rId39" Type="http://schemas.openxmlformats.org/officeDocument/2006/relationships/tags" Target="../tags/tag51.xml"/><Relationship Id="rId38" Type="http://schemas.openxmlformats.org/officeDocument/2006/relationships/tags" Target="../tags/tag50.xml"/><Relationship Id="rId37" Type="http://schemas.openxmlformats.org/officeDocument/2006/relationships/tags" Target="../tags/tag49.xml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tags" Target="../tags/tag44.xml"/><Relationship Id="rId31" Type="http://schemas.openxmlformats.org/officeDocument/2006/relationships/tags" Target="../tags/tag43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2.jpeg"/><Relationship Id="rId15" Type="http://schemas.openxmlformats.org/officeDocument/2006/relationships/image" Target="../media/image11.jpeg"/><Relationship Id="rId14" Type="http://schemas.openxmlformats.org/officeDocument/2006/relationships/image" Target="../media/image10.jpeg"/><Relationship Id="rId13" Type="http://schemas.openxmlformats.org/officeDocument/2006/relationships/image" Target="../media/image9.jpeg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5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tags" Target="../tags/tag75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tags" Target="../tags/tag7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-50800" y="0"/>
            <a:ext cx="12858750" cy="7243762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                                                                                                                                                 </a:t>
            </a:r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r>
              <a:rPr lang="en-US" altLang="zh-CN" dirty="0"/>
              <a:t>kuangan001</a:t>
            </a:r>
            <a:endParaRPr lang="en-US" altLang="zh-CN" dirty="0"/>
          </a:p>
          <a:p>
            <a:pPr algn="ctr"/>
            <a:endParaRPr lang="en-US" altLang="zh-CN" dirty="0"/>
          </a:p>
        </p:txBody>
      </p:sp>
      <p:sp>
        <p:nvSpPr>
          <p:cNvPr id="47" name="矩形 259"/>
          <p:cNvSpPr>
            <a:spLocks noChangeArrowheads="1"/>
          </p:cNvSpPr>
          <p:nvPr/>
        </p:nvSpPr>
        <p:spPr bwMode="auto">
          <a:xfrm>
            <a:off x="236855" y="4840605"/>
            <a:ext cx="4737735" cy="171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BQG320/0.3气动</a:t>
            </a:r>
            <a:r>
              <a:rPr lang="en-US" altLang="zh-CN"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  </a:t>
            </a:r>
            <a:endParaRPr lang="en-US" altLang="zh-CN" sz="4800" cap="all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buNone/>
            </a:pPr>
            <a:r>
              <a:rPr lang="en-US" altLang="zh-CN"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       </a:t>
            </a:r>
            <a:r>
              <a:rPr lang="zh-CN" altLang="en-US"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隔膜泵</a:t>
            </a:r>
            <a:endParaRPr lang="zh-CN" altLang="en-US" sz="4800" cap="all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bldLvl="0" animBg="1"/>
          <p:bldP spid="4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bldLvl="0" animBg="1"/>
          <p:bldP spid="4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等腰三角形 1"/>
          <p:cNvSpPr>
            <a:spLocks noChangeArrowheads="1"/>
          </p:cNvSpPr>
          <p:nvPr/>
        </p:nvSpPr>
        <p:spPr bwMode="auto">
          <a:xfrm flipV="1">
            <a:off x="1607610" y="2"/>
            <a:ext cx="4289363" cy="17930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TextBox 12"/>
          <p:cNvSpPr>
            <a:spLocks noChangeArrowheads="1"/>
          </p:cNvSpPr>
          <p:nvPr/>
        </p:nvSpPr>
        <p:spPr bwMode="auto">
          <a:xfrm>
            <a:off x="2779567" y="169099"/>
            <a:ext cx="1970411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9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9" name="TextBox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291330" y="2427605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BQG320/0.3气动隔膜泵介绍</a:t>
            </a:r>
            <a:endParaRPr lang="zh-CN" altLang="en-US" sz="2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150" name="TextBox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91330" y="3208020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BQG320/0.3气动隔膜泵技术参数</a:t>
            </a:r>
            <a:endParaRPr lang="zh-CN" altLang="en-US" sz="2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151" name="TextBox 1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291330" y="3987800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BQG320/0.3气动隔膜泵工作条件</a:t>
            </a:r>
            <a:endParaRPr lang="zh-CN" altLang="en-US" sz="2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152" name="TextBox 1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91330" y="4768215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BQG320/0.3气动隔膜泵安装</a:t>
            </a:r>
            <a:endParaRPr lang="zh-CN" altLang="en-US" sz="2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153" name="五边形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20026" y="2427627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五边形 1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620026" y="4768193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五边形 1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0026" y="3207816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6" name="五边形 2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620026" y="3988004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7" name="TextBox 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91092" y="2208303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TextBox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91092" y="2968401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TextBox 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91092" y="3726825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0" name="TextBox 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1092" y="4486922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矩形 17"/>
          <p:cNvSpPr>
            <a:spLocks noChangeArrowheads="1"/>
          </p:cNvSpPr>
          <p:nvPr/>
        </p:nvSpPr>
        <p:spPr bwMode="auto">
          <a:xfrm>
            <a:off x="8100251" y="6276668"/>
            <a:ext cx="2734009" cy="9559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TextBox 24"/>
          <p:cNvSpPr>
            <a:spLocks noChangeArrowheads="1"/>
          </p:cNvSpPr>
          <p:nvPr/>
        </p:nvSpPr>
        <p:spPr bwMode="auto">
          <a:xfrm>
            <a:off x="8252606" y="6276668"/>
            <a:ext cx="2410883" cy="67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sz="379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81228" y="447720"/>
            <a:ext cx="33674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2" name="图片 1" descr="气动隔膜泵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2675" y="2000250"/>
            <a:ext cx="2615565" cy="2615565"/>
          </a:xfrm>
          <a:prstGeom prst="rect">
            <a:avLst/>
          </a:prstGeom>
        </p:spPr>
      </p:pic>
      <p:pic>
        <p:nvPicPr>
          <p:cNvPr id="3" name="图片 2" descr="气动隔膜泵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550" y="2001520"/>
            <a:ext cx="2615565" cy="2615565"/>
          </a:xfrm>
          <a:prstGeom prst="rect">
            <a:avLst/>
          </a:prstGeom>
        </p:spPr>
      </p:pic>
      <p:pic>
        <p:nvPicPr>
          <p:cNvPr id="14" name="图片 13" descr="气动隔膜泵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145" y="2001520"/>
            <a:ext cx="2615565" cy="2615565"/>
          </a:xfrm>
          <a:prstGeom prst="rect">
            <a:avLst/>
          </a:prstGeom>
        </p:spPr>
      </p:pic>
      <p:pic>
        <p:nvPicPr>
          <p:cNvPr id="15" name="图片 14" descr="气动隔膜泵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980" y="2001520"/>
            <a:ext cx="2615565" cy="2615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1821180" y="2294297"/>
            <a:ext cx="4860273" cy="5219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BQG320/0.3气动隔膜泵介绍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37080" y="3759835"/>
            <a:ext cx="839533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BQG320/0.3气动隔膜泵采用、吸收并改进了先进的气动隔膜泵生产工艺及技术,本产品系专项为煤矿设计,具有传统潜水电泵、泥浆泵、杂质泵、软轴泵的功能，是传统矿用水泵的一次革命。关键是解决了传统水泵的an全问题，产品在低气压下都可以提供很高的输送速度，肆零零捌捌陆零伍叁柒，而且与范围广泛的材料相容，本水泵拥有抗失速设计、模块化气动马达流体部分。</a:t>
            </a:r>
            <a:endParaRPr lang="zh-CN" altLang="en-US" sz="20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8372" y="4299801"/>
            <a:ext cx="11731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8372" y="3006572"/>
            <a:ext cx="117317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910" y="507979"/>
            <a:ext cx="4394040" cy="2475309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23404" y="309776"/>
            <a:ext cx="4356550" cy="4444030"/>
            <a:chOff x="6047308" y="1522617"/>
            <a:chExt cx="4794518" cy="4890793"/>
          </a:xfrm>
        </p:grpSpPr>
        <p:sp>
          <p:nvSpPr>
            <p:cNvPr id="25" name="Freeform 5"/>
            <p:cNvSpPr/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/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/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/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/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/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/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/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4" name="文本框 263"/>
          <p:cNvSpPr txBox="1"/>
          <p:nvPr/>
        </p:nvSpPr>
        <p:spPr>
          <a:xfrm>
            <a:off x="381228" y="425495"/>
            <a:ext cx="33674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2" name="图片 1" descr="隔膜泵 (5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6505" y="3977005"/>
            <a:ext cx="3860800" cy="2829560"/>
          </a:xfrm>
          <a:prstGeom prst="rect">
            <a:avLst/>
          </a:prstGeom>
        </p:spPr>
      </p:pic>
      <p:pic>
        <p:nvPicPr>
          <p:cNvPr id="3" name="图片 2" descr="隔膜泵 (1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05" y="3976370"/>
            <a:ext cx="3851910" cy="2830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>
            <p:custDataLst>
              <p:tags r:id="rId1"/>
            </p:custDataLst>
          </p:nvPr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>
                <p:custDataLst>
                  <p:tags r:id="rId3"/>
                </p:custDataLst>
              </p:nvPr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>
                <p:custDataLst>
                  <p:tags r:id="rId4"/>
                </p:custDataLst>
              </p:nvPr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>
            <p:custDataLst>
              <p:tags r:id="rId5"/>
            </p:custDataLst>
          </p:nvPr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>
            <p:custDataLst>
              <p:tags r:id="rId6"/>
            </p:custDataLst>
          </p:nvPr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>
            <p:custDataLst>
              <p:tags r:id="rId7"/>
            </p:custDataLst>
          </p:nvPr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>
            <p:custDataLst>
              <p:tags r:id="rId8"/>
            </p:custDataLst>
          </p:nvPr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>
            <p:custDataLst>
              <p:tags r:id="rId9"/>
            </p:custDataLst>
          </p:nvPr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>
            <p:custDataLst>
              <p:tags r:id="rId10"/>
            </p:custDataLst>
          </p:nvPr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>
            <p:custDataLst>
              <p:tags r:id="rId11"/>
            </p:custDataLst>
          </p:nvPr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>
            <p:custDataLst>
              <p:tags r:id="rId12"/>
            </p:custDataLst>
          </p:nvPr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>
            <p:custDataLst>
              <p:tags r:id="rId13"/>
            </p:custDataLst>
          </p:nvPr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>
                <p:custDataLst>
                  <p:tags r:id="rId15"/>
                </p:custDataLst>
              </p:nvPr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>
                <p:custDataLst>
                  <p:tags r:id="rId16"/>
                </p:custDataLst>
              </p:nvPr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>
            <p:custDataLst>
              <p:tags r:id="rId17"/>
            </p:custDataLst>
          </p:nvPr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>
              <p:custDataLst>
                <p:tags r:id="rId18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>
              <p:custDataLst>
                <p:tags r:id="rId19"/>
              </p:custDataLst>
            </p:nvPr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>
            <p:custDataLst>
              <p:tags r:id="rId20"/>
            </p:custDataLst>
          </p:nvPr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>
              <p:custDataLst>
                <p:tags r:id="rId21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>
              <p:custDataLst>
                <p:tags r:id="rId22"/>
              </p:custDataLst>
            </p:nvPr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>
            <p:custDataLst>
              <p:tags r:id="rId23"/>
            </p:custDataLst>
          </p:nvPr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>
              <p:custDataLst>
                <p:tags r:id="rId24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>
              <p:custDataLst>
                <p:tags r:id="rId25"/>
              </p:custDataLst>
            </p:nvPr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>
            <p:custDataLst>
              <p:tags r:id="rId26"/>
            </p:custDataLst>
          </p:nvPr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>
              <p:custDataLst>
                <p:tags r:id="rId27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>
              <p:custDataLst>
                <p:tags r:id="rId28"/>
              </p:custDataLst>
            </p:nvPr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>
            <p:custDataLst>
              <p:tags r:id="rId29"/>
            </p:custDataLst>
          </p:nvPr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>
              <p:custDataLst>
                <p:tags r:id="rId30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>
              <p:custDataLst>
                <p:tags r:id="rId31"/>
              </p:custDataLst>
            </p:nvPr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>
            <p:custDataLst>
              <p:tags r:id="rId32"/>
            </p:custDataLst>
          </p:nvPr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>
              <p:custDataLst>
                <p:tags r:id="rId33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>
                <p:custDataLst>
                  <p:tags r:id="rId34"/>
                </p:custDataLst>
              </p:nvPr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>
                <p:custDataLst>
                  <p:tags r:id="rId35"/>
                </p:custDataLst>
              </p:nvPr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>
                <p:custDataLst>
                  <p:tags r:id="rId36"/>
                </p:custDataLst>
              </p:nvPr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4"/>
          <p:cNvSpPr txBox="1"/>
          <p:nvPr>
            <p:custDataLst>
              <p:tags r:id="rId37"/>
            </p:custDataLst>
          </p:nvPr>
        </p:nvSpPr>
        <p:spPr>
          <a:xfrm>
            <a:off x="1677035" y="2773680"/>
            <a:ext cx="1973580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型号  BQG320/0.3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>
            <p:custDataLst>
              <p:tags r:id="rId38"/>
            </p:custDataLst>
          </p:nvPr>
        </p:nvSpPr>
        <p:spPr>
          <a:xfrm>
            <a:off x="4015105" y="2773680"/>
            <a:ext cx="205168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额定流量L/min  320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>
            <p:custDataLst>
              <p:tags r:id="rId39"/>
            </p:custDataLst>
          </p:nvPr>
        </p:nvSpPr>
        <p:spPr>
          <a:xfrm>
            <a:off x="6429375" y="2824480"/>
            <a:ext cx="191325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出料压力MPa  0.3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>
            <p:custDataLst>
              <p:tags r:id="rId40"/>
            </p:custDataLst>
          </p:nvPr>
        </p:nvSpPr>
        <p:spPr>
          <a:xfrm>
            <a:off x="8733790" y="2824480"/>
            <a:ext cx="198691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额定风压MPa  0.55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>
            <p:custDataLst>
              <p:tags r:id="rId41"/>
            </p:custDataLst>
          </p:nvPr>
        </p:nvSpPr>
        <p:spPr>
          <a:xfrm>
            <a:off x="1677035" y="5339080"/>
            <a:ext cx="2075815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zui大耗气量m3/min  0.95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>
            <p:custDataLst>
              <p:tags r:id="rId42"/>
            </p:custDataLst>
          </p:nvPr>
        </p:nvSpPr>
        <p:spPr>
          <a:xfrm>
            <a:off x="3934460" y="5210175"/>
            <a:ext cx="2153920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通过颗粒zui大直径mm  9</a:t>
            </a:r>
            <a:endParaRPr lang="zh-CN" altLang="en-US" sz="18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>
            <p:custDataLst>
              <p:tags r:id="rId43"/>
            </p:custDataLst>
          </p:nvPr>
        </p:nvSpPr>
        <p:spPr>
          <a:xfrm>
            <a:off x="6285865" y="5210175"/>
            <a:ext cx="2023745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长×宽×高（mm）  536×477×888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>
            <p:custDataLst>
              <p:tags r:id="rId44"/>
            </p:custDataLst>
          </p:nvPr>
        </p:nvSpPr>
        <p:spPr>
          <a:xfrm>
            <a:off x="8733155" y="5210175"/>
            <a:ext cx="2501900" cy="71882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重量（kg）  50.4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进chu口管径（英寸）3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80910" y="375965"/>
            <a:ext cx="45866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ctr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BQG320/0.3气动隔膜泵技术参数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6" grpId="0" build="p"/>
      <p:bldP spid="48" grpId="0" build="p"/>
      <p:bldP spid="50" grpId="0" build="p"/>
      <p:bldP spid="52" grpId="0" build="p"/>
      <p:bldP spid="54" grpId="0" build="p"/>
      <p:bldP spid="56" grpId="0" build="p"/>
      <p:bldP spid="58" grpId="0" build="p"/>
      <p:bldP spid="6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>
            <p:custDataLst>
              <p:tags r:id="rId4"/>
            </p:custDataLst>
          </p:nvPr>
        </p:nvGrpSpPr>
        <p:grpSpPr>
          <a:xfrm>
            <a:off x="4330537" y="2519908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/>
            <p:nvPr>
              <p:custDataLst>
                <p:tags r:id="rId6"/>
              </p:custDataLst>
            </p:nvPr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>
            <p:custDataLst>
              <p:tags r:id="rId8"/>
            </p:custDataLst>
          </p:nvPr>
        </p:nvGrpSpPr>
        <p:grpSpPr>
          <a:xfrm>
            <a:off x="7298332" y="2396068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/>
            <p:nvPr>
              <p:custDataLst>
                <p:tags r:id="rId10"/>
              </p:custDataLst>
            </p:nvPr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/>
            <p:nvPr>
              <p:custDataLst>
                <p:tags r:id="rId11"/>
              </p:custDataLst>
            </p:nvPr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0130033" y="2370096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33674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2" name="图片 1" descr="隔膜泵 (63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92805" y="3400425"/>
            <a:ext cx="2755265" cy="2755265"/>
          </a:xfrm>
          <a:prstGeom prst="rect">
            <a:avLst/>
          </a:prstGeom>
        </p:spPr>
      </p:pic>
      <p:pic>
        <p:nvPicPr>
          <p:cNvPr id="3" name="图片 2" descr="隔膜泵 (64)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92895" y="3400425"/>
            <a:ext cx="2755265" cy="2755265"/>
          </a:xfrm>
          <a:prstGeom prst="rect">
            <a:avLst/>
          </a:prstGeom>
        </p:spPr>
      </p:pic>
      <p:pic>
        <p:nvPicPr>
          <p:cNvPr id="4" name="图片 3" descr="隔膜泵 (66)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92850" y="3400425"/>
            <a:ext cx="2755265" cy="2755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160967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163180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157425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50894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56892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TextBox 148"/>
          <p:cNvSpPr txBox="1"/>
          <p:nvPr>
            <p:custDataLst>
              <p:tags r:id="rId1"/>
            </p:custDataLst>
          </p:nvPr>
        </p:nvSpPr>
        <p:spPr>
          <a:xfrm>
            <a:off x="2131060" y="1691640"/>
            <a:ext cx="390779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1.动力用压缩空气，山东矿安机电有限公司 ，压力应在0.2～0.7 Mpa范围；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>
            <p:custDataLst>
              <p:tags r:id="rId2"/>
            </p:custDataLst>
          </p:nvPr>
        </p:nvSpPr>
        <p:spPr>
          <a:xfrm>
            <a:off x="2127250" y="2632710"/>
            <a:ext cx="3498215" cy="755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2.输送介质温度不超过40℃； 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3.输送介质的PH在4～10范围内；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169" name="TextBox 168"/>
          <p:cNvSpPr txBox="1"/>
          <p:nvPr>
            <p:custDataLst>
              <p:tags r:id="rId3"/>
            </p:custDataLst>
          </p:nvPr>
        </p:nvSpPr>
        <p:spPr>
          <a:xfrm>
            <a:off x="2139950" y="3685540"/>
            <a:ext cx="348551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4.含固体颗粒的zui大直径不超过6～9mm，其体积浓度不超过2%；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172" name="TextBox 171"/>
          <p:cNvSpPr txBox="1"/>
          <p:nvPr>
            <p:custDataLst>
              <p:tags r:id="rId4"/>
            </p:custDataLst>
          </p:nvPr>
        </p:nvSpPr>
        <p:spPr>
          <a:xfrm>
            <a:off x="2108835" y="4658360"/>
            <a:ext cx="4162425" cy="108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5. 环境温度: -20℃～50℃；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6. 环境湿度：≤95%（当环境温度为＋25℃时）；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175" name="TextBox 174"/>
          <p:cNvSpPr txBox="1"/>
          <p:nvPr>
            <p:custDataLst>
              <p:tags r:id="rId5"/>
            </p:custDataLst>
          </p:nvPr>
        </p:nvSpPr>
        <p:spPr>
          <a:xfrm>
            <a:off x="2075815" y="5848985"/>
            <a:ext cx="4998720" cy="108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7.大气压力：80kPa～106kPa；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8.适用于煤矿井下煤尘及甲烷爆炸性气体的危险场所,但无破坏绝缘的腐蚀性气体的场合。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/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/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/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/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/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/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/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/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/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/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/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/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/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/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/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/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/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/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/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/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/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/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/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/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/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/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/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/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/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/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/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/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/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/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/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/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/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217081" y="375965"/>
            <a:ext cx="45866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ctr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BQG320/0.3气动隔膜泵工作条件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ldLvl="0" animBg="1"/>
      <p:bldP spid="126" grpId="0" bldLvl="0" animBg="1"/>
      <p:bldP spid="127" grpId="0" bldLvl="0" animBg="1"/>
      <p:bldP spid="128" grpId="0" bldLvl="0" animBg="1"/>
      <p:bldP spid="12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2" name="MH_Other_3"/>
          <p:cNvSpPr/>
          <p:nvPr/>
        </p:nvSpPr>
        <p:spPr bwMode="auto">
          <a:xfrm rot="-2644669">
            <a:off x="5212906" y="2543290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104668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1228" y="448355"/>
            <a:ext cx="33674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2" name="图片 1" descr="隔膜泵 (6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2490" y="2059305"/>
            <a:ext cx="3253740" cy="3253740"/>
          </a:xfrm>
          <a:prstGeom prst="ellipse">
            <a:avLst/>
          </a:prstGeom>
        </p:spPr>
      </p:pic>
      <p:pic>
        <p:nvPicPr>
          <p:cNvPr id="3" name="图片 2" descr="隔膜泵 (6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980" y="2059305"/>
            <a:ext cx="3253740" cy="325374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2" grpId="0" bldLvl="0" animBg="1"/>
      <p:bldP spid="3278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>
            <p:custDataLst>
              <p:tags r:id="rId1"/>
            </p:custDataLst>
          </p:nvPr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>
            <p:custDataLst>
              <p:tags r:id="rId6"/>
            </p:custDataLst>
          </p:nvPr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>
            <p:custDataLst>
              <p:tags r:id="rId10"/>
            </p:custDataLst>
          </p:nvPr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>
            <p:custDataLst>
              <p:tags r:id="rId13"/>
            </p:custDataLst>
          </p:nvPr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>
            <p:custDataLst>
              <p:tags r:id="rId19"/>
            </p:custDataLst>
          </p:nvPr>
        </p:nvSpPr>
        <p:spPr>
          <a:xfrm>
            <a:off x="1312545" y="3421380"/>
            <a:ext cx="2180590" cy="135318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1.泵上口为出水口，下吸水口连接处须扎紧。</a:t>
            </a:r>
            <a:endParaRPr lang="zh-CN" altLang="en-US" sz="18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>
            <p:custDataLst>
              <p:tags r:id="rId20"/>
            </p:custDataLst>
          </p:nvPr>
        </p:nvSpPr>
        <p:spPr>
          <a:xfrm>
            <a:off x="3932555" y="3421380"/>
            <a:ext cx="2524760" cy="167195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2.入口处材料供应管道不能太小，否则容易堵塞，且不使用容易瘪塌的软管。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>
            <p:custDataLst>
              <p:tags r:id="rId21"/>
            </p:custDataLst>
          </p:nvPr>
        </p:nvSpPr>
        <p:spPr>
          <a:xfrm>
            <a:off x="6762750" y="3421380"/>
            <a:ext cx="2180590" cy="1434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3.将隔膜泵支脚固定在适当的表面上，以防止振动损坏。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/>
          <p:nvPr>
            <p:custDataLst>
              <p:tags r:id="rId22"/>
            </p:custDataLst>
          </p:nvPr>
        </p:nvSpPr>
        <p:spPr>
          <a:xfrm>
            <a:off x="9453880" y="3421380"/>
            <a:ext cx="2180590" cy="142430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4.如果隔膜泵几小时内不启动，断开气体供应。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09790" y="448355"/>
            <a:ext cx="397700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ctr" defTabSz="964565"/>
            <a:r>
              <a:rPr lang="zh-CN" altLang="en-US" sz="2400" dirty="0">
                <a:solidFill>
                  <a:srgbClr val="21211F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BQG320/0.3气动隔膜泵安装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5" grpId="0"/>
      <p:bldP spid="79" grpId="0"/>
      <p:bldP spid="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520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矩形 259"/>
          <p:cNvSpPr>
            <a:spLocks noChangeArrowheads="1"/>
          </p:cNvSpPr>
          <p:nvPr/>
        </p:nvSpPr>
        <p:spPr bwMode="auto">
          <a:xfrm>
            <a:off x="517525" y="5632450"/>
            <a:ext cx="496824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感谢观赏</a:t>
            </a:r>
            <a:r>
              <a:rPr lang="en-US" altLang="zh-CN" sz="4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 </a:t>
            </a:r>
            <a:r>
              <a:rPr lang="zh-CN" altLang="en-US" sz="4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批评指导</a:t>
            </a:r>
            <a:endParaRPr lang="zh-CN" altLang="en-US" sz="40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44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2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3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4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5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6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7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8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9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10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11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12.xml><?xml version="1.0" encoding="utf-8"?>
<p:tagLst xmlns:p="http://schemas.openxmlformats.org/presentationml/2006/main">
  <p:tag name="KSO_WM_DIAGRAM_VIRTUALLY_FRAME" val="{&quot;height&quot;:248.02740157480312,&quot;left&quot;:271.4631496062992,&quot;top&quot;:173.88212598425196,&quot;width&quot;:479.53685039370083}"/>
</p:tagLst>
</file>

<file path=ppt/tags/tag1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7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58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59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0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1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2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3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4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5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6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7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8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9.xml><?xml version="1.0" encoding="utf-8"?>
<p:tagLst xmlns:p="http://schemas.openxmlformats.org/presentationml/2006/main">
  <p:tag name="KSO_WM_DIAGRAM_VIRTUALLY_FRAME" val="{&quot;height&quot;:418.65433070866146,&quot;left&quot;:197.35,&quot;top&quot;:133.19566929133856,&quot;width&quot;:563.8}"/>
</p:tagLst>
</file>

<file path=ppt/tags/tag70.xml><?xml version="1.0" encoding="utf-8"?>
<p:tagLst xmlns:p="http://schemas.openxmlformats.org/presentationml/2006/main">
  <p:tag name="KSO_WM_DIAGRAM_VIRTUALLY_FRAME" val="{&quot;height&quot;:418.65433070866146,&quot;left&quot;:197.35,&quot;top&quot;:133.19566929133856,&quot;width&quot;:563.8}"/>
</p:tagLst>
</file>

<file path=ppt/tags/tag71.xml><?xml version="1.0" encoding="utf-8"?>
<p:tagLst xmlns:p="http://schemas.openxmlformats.org/presentationml/2006/main">
  <p:tag name="KSO_WM_DIAGRAM_VIRTUALLY_FRAME" val="{&quot;height&quot;:418.65433070866146,&quot;left&quot;:197.35,&quot;top&quot;:133.19566929133856,&quot;width&quot;:563.8}"/>
</p:tagLst>
</file>

<file path=ppt/tags/tag72.xml><?xml version="1.0" encoding="utf-8"?>
<p:tagLst xmlns:p="http://schemas.openxmlformats.org/presentationml/2006/main">
  <p:tag name="KSO_WM_DIAGRAM_VIRTUALLY_FRAME" val="{&quot;height&quot;:418.65433070866146,&quot;left&quot;:197.35,&quot;top&quot;:133.19566929133856,&quot;width&quot;:563.8}"/>
</p:tagLst>
</file>

<file path=ppt/tags/tag73.xml><?xml version="1.0" encoding="utf-8"?>
<p:tagLst xmlns:p="http://schemas.openxmlformats.org/presentationml/2006/main">
  <p:tag name="KSO_WM_DIAGRAM_VIRTUALLY_FRAME" val="{&quot;height&quot;:418.65433070866146,&quot;left&quot;:197.35,&quot;top&quot;:133.19566929133856,&quot;width&quot;:563.8}"/>
</p:tagLst>
</file>

<file path=ppt/tags/tag74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5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6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7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8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9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0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1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2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3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4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5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6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7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8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9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0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1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2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3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4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5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6.xml><?xml version="1.0" encoding="utf-8"?>
<p:tagLst xmlns:p="http://schemas.openxmlformats.org/presentationml/2006/main">
  <p:tag name="ISPRING_PRESENTATION_TITLE" val="bt040.pptx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71918"/>
      </a:accent1>
      <a:accent2>
        <a:srgbClr val="B0B0B0"/>
      </a:accent2>
      <a:accent3>
        <a:srgbClr val="171918"/>
      </a:accent3>
      <a:accent4>
        <a:srgbClr val="B0B0B0"/>
      </a:accent4>
      <a:accent5>
        <a:srgbClr val="171918"/>
      </a:accent5>
      <a:accent6>
        <a:srgbClr val="B0B0B0"/>
      </a:accent6>
      <a:hlink>
        <a:srgbClr val="171918"/>
      </a:hlink>
      <a:folHlink>
        <a:srgbClr val="B0B0B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1561</Words>
  <Application>WPS 演示</Application>
  <PresentationFormat>自定义</PresentationFormat>
  <Paragraphs>118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Calibri</vt:lpstr>
      <vt:lpstr>微软雅黑</vt:lpstr>
      <vt:lpstr>方正正准黑简体</vt:lpstr>
      <vt:lpstr>黑体</vt:lpstr>
      <vt:lpstr>Arial Unicode MS</vt:lpstr>
      <vt:lpstr>Helvetica Light</vt:lpstr>
      <vt:lpstr>Arial</vt:lpstr>
      <vt:lpstr>Arial Unicode MS</vt:lpstr>
      <vt:lpstr>Calibri Light</vt:lpstr>
      <vt:lpstr>方正隶书_GBK</vt:lpstr>
      <vt:lpstr>Sitka Heading</vt:lpstr>
      <vt:lpstr>华文中宋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数据报告</dc:title>
  <dc:creator/>
  <cp:keywords>第一PPT模板网：www.1ppt.com</cp:keywords>
  <cp:lastModifiedBy>Administrator</cp:lastModifiedBy>
  <cp:revision>4</cp:revision>
  <dcterms:created xsi:type="dcterms:W3CDTF">2016-10-17T14:00:00Z</dcterms:created>
  <dcterms:modified xsi:type="dcterms:W3CDTF">2024-02-20T07:33:11Z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4E0872B486CA4CDD9DE8A5FBD9F447AD_13</vt:lpwstr>
  </property>
  <property fmtid="{D5CDD505-2E9C-101B-9397-08002B2CF9AE}" pid="3" name="KSOProductBuildVer">
    <vt:lpwstr>2052-12.1.0.16250</vt:lpwstr>
  </property>
</Properties>
</file>