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301" r:id="rId1"/>
    <p:sldMasterId id="2147494338" r:id="rId2"/>
  </p:sldMasterIdLst>
  <p:notesMasterIdLst>
    <p:notesMasterId r:id="rId3"/>
  </p:notesMasterIdLst>
  <p:sldIdLst>
    <p:sldId id="5155" r:id="rId4"/>
    <p:sldId id="5160" r:id="rId5"/>
    <p:sldId id="5164" r:id="rId6"/>
    <p:sldId id="5167" r:id="rId7"/>
    <p:sldId id="5170" r:id="rId8"/>
    <p:sldId id="5173" r:id="rId9"/>
    <p:sldId id="5176" r:id="rId10"/>
    <p:sldId id="5179" r:id="rId11"/>
    <p:sldId id="5182" r:id="rId12"/>
    <p:sldId id="5185" r:id="rId13"/>
    <p:sldId id="5188" r:id="rId14"/>
    <p:sldId id="5191" r:id="rId15"/>
    <p:sldId id="5194" r:id="rId16"/>
    <p:sldId id="5197" r:id="rId17"/>
    <p:sldId id="5200" r:id="rId18"/>
    <p:sldId id="5203" r:id="rId19"/>
    <p:sldId id="5206" r:id="rId20"/>
    <p:sldId id="5209" r:id="rId21"/>
    <p:sldId id="5212" r:id="rId22"/>
    <p:sldId id="5215" r:id="rId23"/>
    <p:sldId id="5218" r:id="rId24"/>
    <p:sldId id="5221" r:id="rId25"/>
    <p:sldId id="5224" r:id="rId26"/>
    <p:sldId id="5227" r:id="rId27"/>
    <p:sldId id="5230" r:id="rId28"/>
    <p:sldId id="5234"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302" r:id="rId1"/>
    <p:sldLayoutId id="2147494303" r:id="rId2"/>
    <p:sldLayoutId id="2147494304" r:id="rId3"/>
    <p:sldLayoutId id="2147494305" r:id="rId4"/>
    <p:sldLayoutId id="2147494306" r:id="rId5"/>
    <p:sldLayoutId id="2147494307" r:id="rId6"/>
    <p:sldLayoutId id="2147494308" r:id="rId7"/>
    <p:sldLayoutId id="2147494309" r:id="rId8"/>
    <p:sldLayoutId id="2147494310" r:id="rId9"/>
    <p:sldLayoutId id="2147494311" r:id="rId10"/>
    <p:sldLayoutId id="214749431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339" r:id="rId1"/>
    <p:sldLayoutId id="2147494340" r:id="rId2"/>
    <p:sldLayoutId id="2147494341" r:id="rId3"/>
    <p:sldLayoutId id="2147494342" r:id="rId4"/>
    <p:sldLayoutId id="2147494343" r:id="rId5"/>
    <p:sldLayoutId id="2147494344" r:id="rId6"/>
    <p:sldLayoutId id="2147494345" r:id="rId7"/>
    <p:sldLayoutId id="2147494346" r:id="rId8"/>
    <p:sldLayoutId id="2147494347" r:id="rId9"/>
    <p:sldLayoutId id="2147494348" r:id="rId10"/>
    <p:sldLayoutId id="2147494349" r:id="rId11"/>
  </p:sldLayoutIdLs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tags" Target="../tags/tag183.xml"/><Relationship Id="rId16" Type="http://schemas.openxmlformats.org/officeDocument/2006/relationships/tags" Target="../tags/tag184.xml"/><Relationship Id="rId17" Type="http://schemas.openxmlformats.org/officeDocument/2006/relationships/tags" Target="../tags/tag185.xml"/><Relationship Id="rId18" Type="http://schemas.openxmlformats.org/officeDocument/2006/relationships/tags" Target="../tags/tag186.xml"/><Relationship Id="rId19" Type="http://schemas.openxmlformats.org/officeDocument/2006/relationships/tags" Target="../tags/tag187.xml"/><Relationship Id="rId20" Type="http://schemas.openxmlformats.org/officeDocument/2006/relationships/tags" Target="../tags/tag188.xml"/><Relationship Id="rId21" Type="http://schemas.openxmlformats.org/officeDocument/2006/relationships/tags" Target="../tags/tag189.xml"/><Relationship Id="rId22" Type="http://schemas.openxmlformats.org/officeDocument/2006/relationships/tags" Target="../tags/tag190.xml"/><Relationship Id="rId23" Type="http://schemas.openxmlformats.org/officeDocument/2006/relationships/tags" Target="../tags/tag191.xml"/><Relationship Id="rId24" Type="http://schemas.openxmlformats.org/officeDocument/2006/relationships/tags" Target="../tags/tag192.xml"/><Relationship Id="rId25" Type="http://schemas.openxmlformats.org/officeDocument/2006/relationships/tags" Target="../tags/tag193.xml"/><Relationship Id="rId26" Type="http://schemas.openxmlformats.org/officeDocument/2006/relationships/tags" Target="../tags/tag194.xml"/><Relationship Id="rId27" Type="http://schemas.openxmlformats.org/officeDocument/2006/relationships/tags" Target="../tags/tag195.xml"/><Relationship Id="rId28" Type="http://schemas.openxmlformats.org/officeDocument/2006/relationships/tags" Target="../tags/tag196.xml"/><Relationship Id="rId29" Type="http://schemas.openxmlformats.org/officeDocument/2006/relationships/tags" Target="../tags/tag197.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tags" Target="../tags/tag214.xml"/><Relationship Id="rId18" Type="http://schemas.openxmlformats.org/officeDocument/2006/relationships/tags" Target="../tags/tag215.xml"/><Relationship Id="rId19" Type="http://schemas.openxmlformats.org/officeDocument/2006/relationships/tags" Target="../tags/tag216.xml"/><Relationship Id="rId20" Type="http://schemas.openxmlformats.org/officeDocument/2006/relationships/tags" Target="../tags/tag217.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tags" Target="../tags/tag249.xml"/><Relationship Id="rId18" Type="http://schemas.openxmlformats.org/officeDocument/2006/relationships/tags" Target="../tags/tag250.xml"/><Relationship Id="rId19" Type="http://schemas.openxmlformats.org/officeDocument/2006/relationships/tags" Target="../tags/tag251.xml"/><Relationship Id="rId20" Type="http://schemas.openxmlformats.org/officeDocument/2006/relationships/tags" Target="../tags/tag252.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tags" Target="../tags/tag324.xml"/><Relationship Id="rId18" Type="http://schemas.openxmlformats.org/officeDocument/2006/relationships/tags" Target="../tags/tag325.xml"/><Relationship Id="rId19" Type="http://schemas.openxmlformats.org/officeDocument/2006/relationships/tags" Target="../tags/tag326.xml"/><Relationship Id="rId20" Type="http://schemas.openxmlformats.org/officeDocument/2006/relationships/tags" Target="../tags/tag327.xml"/><Relationship Id="rId21" Type="http://schemas.openxmlformats.org/officeDocument/2006/relationships/tags" Target="../tags/tag328.xml"/><Relationship Id="rId22" Type="http://schemas.openxmlformats.org/officeDocument/2006/relationships/tags" Target="../tags/tag329.xml"/><Relationship Id="rId23" Type="http://schemas.openxmlformats.org/officeDocument/2006/relationships/tags" Target="../tags/tag330.xml"/><Relationship Id="rId24" Type="http://schemas.openxmlformats.org/officeDocument/2006/relationships/tags" Target="../tags/tag331.xml"/><Relationship Id="rId25" Type="http://schemas.openxmlformats.org/officeDocument/2006/relationships/tags" Target="../tags/tag332.xml"/><Relationship Id="rId26" Type="http://schemas.openxmlformats.org/officeDocument/2006/relationships/tags" Target="../tags/tag333.xml"/><Relationship Id="rId27" Type="http://schemas.openxmlformats.org/officeDocument/2006/relationships/tags" Target="../tags/tag334.xml"/><Relationship Id="rId28" Type="http://schemas.openxmlformats.org/officeDocument/2006/relationships/tags" Target="../tags/tag335.xml"/><Relationship Id="rId29" Type="http://schemas.openxmlformats.org/officeDocument/2006/relationships/tags" Target="../tags/tag336.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tags" Target="../tags/tag364.xml"/><Relationship Id="rId14" Type="http://schemas.openxmlformats.org/officeDocument/2006/relationships/tags" Target="../tags/tag365.xml"/><Relationship Id="rId15" Type="http://schemas.openxmlformats.org/officeDocument/2006/relationships/tags" Target="../tags/tag366.xml"/><Relationship Id="rId16" Type="http://schemas.openxmlformats.org/officeDocument/2006/relationships/tags" Target="../tags/tag367.xml"/><Relationship Id="rId17" Type="http://schemas.openxmlformats.org/officeDocument/2006/relationships/tags" Target="../tags/tag368.xml"/><Relationship Id="rId18" Type="http://schemas.openxmlformats.org/officeDocument/2006/relationships/tags" Target="../tags/tag369.xml"/><Relationship Id="rId19" Type="http://schemas.openxmlformats.org/officeDocument/2006/relationships/tags" Target="../tags/tag370.xml"/><Relationship Id="rId20" Type="http://schemas.openxmlformats.org/officeDocument/2006/relationships/tags" Target="../tags/tag371.xml"/><Relationship Id="rId21" Type="http://schemas.openxmlformats.org/officeDocument/2006/relationships/tags" Target="../tags/tag372.xml"/><Relationship Id="rId22" Type="http://schemas.openxmlformats.org/officeDocument/2006/relationships/tags" Target="../tags/tag373.xml"/><Relationship Id="rId23" Type="http://schemas.openxmlformats.org/officeDocument/2006/relationships/tags" Target="../tags/tag374.xml"/><Relationship Id="rId24" Type="http://schemas.openxmlformats.org/officeDocument/2006/relationships/tags" Target="../tags/tag375.xml"/><Relationship Id="rId25" Type="http://schemas.openxmlformats.org/officeDocument/2006/relationships/tags" Target="../tags/tag376.xml"/><Relationship Id="rId26" Type="http://schemas.openxmlformats.org/officeDocument/2006/relationships/tags" Target="../tags/tag377.xml"/><Relationship Id="rId27" Type="http://schemas.openxmlformats.org/officeDocument/2006/relationships/tags" Target="../tags/tag378.xml"/><Relationship Id="rId28" Type="http://schemas.openxmlformats.org/officeDocument/2006/relationships/tags" Target="../tags/tag379.xml"/><Relationship Id="rId29" Type="http://schemas.openxmlformats.org/officeDocument/2006/relationships/tags" Target="../tags/tag380.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tags" Target="../tags/tag407.xml"/><Relationship Id="rId16" Type="http://schemas.openxmlformats.org/officeDocument/2006/relationships/tags" Target="../tags/tag408.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tags" Target="../tags/tag413.xml"/><Relationship Id="rId6" Type="http://schemas.openxmlformats.org/officeDocument/2006/relationships/tags" Target="../tags/tag414.xml"/><Relationship Id="rId7" Type="http://schemas.openxmlformats.org/officeDocument/2006/relationships/tags" Target="../tags/tag415.xml"/><Relationship Id="rId8" Type="http://schemas.openxmlformats.org/officeDocument/2006/relationships/tags" Target="../tags/tag416.xml"/><Relationship Id="rId9" Type="http://schemas.openxmlformats.org/officeDocument/2006/relationships/tags" Target="../tags/tag417.xml"/><Relationship Id="rId10" Type="http://schemas.openxmlformats.org/officeDocument/2006/relationships/tags" Target="../tags/tag418.xml"/><Relationship Id="rId11" Type="http://schemas.openxmlformats.org/officeDocument/2006/relationships/tags" Target="../tags/tag419.xml"/><Relationship Id="rId12" Type="http://schemas.openxmlformats.org/officeDocument/2006/relationships/tags" Target="../tags/tag420.xml"/><Relationship Id="rId13" Type="http://schemas.openxmlformats.org/officeDocument/2006/relationships/tags" Target="../tags/tag421.xml"/><Relationship Id="rId14" Type="http://schemas.openxmlformats.org/officeDocument/2006/relationships/tags" Target="../tags/tag422.xml"/><Relationship Id="rId15" Type="http://schemas.openxmlformats.org/officeDocument/2006/relationships/tags" Target="../tags/tag423.xml"/><Relationship Id="rId16" Type="http://schemas.openxmlformats.org/officeDocument/2006/relationships/tags" Target="../tags/tag424.xml"/><Relationship Id="rId17" Type="http://schemas.openxmlformats.org/officeDocument/2006/relationships/tags" Target="../tags/tag425.xml"/><Relationship Id="rId18" Type="http://schemas.openxmlformats.org/officeDocument/2006/relationships/tags" Target="../tags/tag426.xml"/><Relationship Id="rId19" Type="http://schemas.openxmlformats.org/officeDocument/2006/relationships/tags" Target="../tags/tag427.xml"/><Relationship Id="rId20" Type="http://schemas.openxmlformats.org/officeDocument/2006/relationships/tags" Target="../tags/tag428.xml"/><Relationship Id="rId21" Type="http://schemas.openxmlformats.org/officeDocument/2006/relationships/tags" Target="../tags/tag429.xml"/><Relationship Id="rId22" Type="http://schemas.openxmlformats.org/officeDocument/2006/relationships/tags" Target="../tags/tag430.xml"/><Relationship Id="rId23" Type="http://schemas.openxmlformats.org/officeDocument/2006/relationships/tags" Target="../tags/tag431.xml"/><Relationship Id="rId24" Type="http://schemas.openxmlformats.org/officeDocument/2006/relationships/tags" Target="../tags/tag432.xml"/><Relationship Id="rId25" Type="http://schemas.openxmlformats.org/officeDocument/2006/relationships/tags" Target="../tags/tag433.xml"/><Relationship Id="rId26" Type="http://schemas.openxmlformats.org/officeDocument/2006/relationships/tags" Target="../tags/tag434.xml"/><Relationship Id="rId27" Type="http://schemas.openxmlformats.org/officeDocument/2006/relationships/tags" Target="../tags/tag435.xml"/><Relationship Id="rId28" Type="http://schemas.openxmlformats.org/officeDocument/2006/relationships/tags" Target="../tags/tag436.xml"/><Relationship Id="rId29" Type="http://schemas.openxmlformats.org/officeDocument/2006/relationships/tags" Target="../tags/tag437.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438.xml"/><Relationship Id="rId2" Type="http://schemas.openxmlformats.org/officeDocument/2006/relationships/tags" Target="../tags/tag439.xml"/><Relationship Id="rId3" Type="http://schemas.openxmlformats.org/officeDocument/2006/relationships/tags" Target="../tags/tag44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441.xml"/><Relationship Id="rId2" Type="http://schemas.openxmlformats.org/officeDocument/2006/relationships/tags" Target="../tags/tag442.xml"/><Relationship Id="rId3" Type="http://schemas.openxmlformats.org/officeDocument/2006/relationships/tags" Target="../tags/tag443.xml"/><Relationship Id="rId4" Type="http://schemas.openxmlformats.org/officeDocument/2006/relationships/tags" Target="../tags/tag444.xml"/><Relationship Id="rId5" Type="http://schemas.openxmlformats.org/officeDocument/2006/relationships/tags" Target="../tags/tag445.xml"/><Relationship Id="rId6" Type="http://schemas.openxmlformats.org/officeDocument/2006/relationships/tags" Target="../tags/tag446.xml"/><Relationship Id="rId7" Type="http://schemas.openxmlformats.org/officeDocument/2006/relationships/tags" Target="../tags/tag447.xml"/><Relationship Id="rId8" Type="http://schemas.openxmlformats.org/officeDocument/2006/relationships/tags" Target="../tags/tag448.xml"/><Relationship Id="rId9" Type="http://schemas.openxmlformats.org/officeDocument/2006/relationships/tags" Target="../tags/tag449.xml"/><Relationship Id="rId10" Type="http://schemas.openxmlformats.org/officeDocument/2006/relationships/tags" Target="../tags/tag450.xml"/><Relationship Id="rId11" Type="http://schemas.openxmlformats.org/officeDocument/2006/relationships/tags" Target="../tags/tag451.xml"/><Relationship Id="rId12" Type="http://schemas.openxmlformats.org/officeDocument/2006/relationships/tags" Target="../tags/tag452.xml"/><Relationship Id="rId13" Type="http://schemas.openxmlformats.org/officeDocument/2006/relationships/tags" Target="../tags/tag453.xml"/><Relationship Id="rId14" Type="http://schemas.openxmlformats.org/officeDocument/2006/relationships/tags" Target="../tags/tag454.xml"/><Relationship Id="rId15" Type="http://schemas.openxmlformats.org/officeDocument/2006/relationships/tags" Target="../tags/tag455.xml"/><Relationship Id="rId16" Type="http://schemas.openxmlformats.org/officeDocument/2006/relationships/tags" Target="../tags/tag456.xml"/><Relationship Id="rId17" Type="http://schemas.openxmlformats.org/officeDocument/2006/relationships/tags" Target="../tags/tag457.xml"/><Relationship Id="rId18" Type="http://schemas.openxmlformats.org/officeDocument/2006/relationships/tags" Target="../tags/tag458.xml"/><Relationship Id="rId19" Type="http://schemas.openxmlformats.org/officeDocument/2006/relationships/tags" Target="../tags/tag459.xml"/><Relationship Id="rId20" Type="http://schemas.openxmlformats.org/officeDocument/2006/relationships/tags" Target="../tags/tag460.xml"/><Relationship Id="rId21" Type="http://schemas.openxmlformats.org/officeDocument/2006/relationships/tags" Target="../tags/tag461.xml"/><Relationship Id="rId22" Type="http://schemas.openxmlformats.org/officeDocument/2006/relationships/tags" Target="../tags/tag462.xml"/><Relationship Id="rId23" Type="http://schemas.openxmlformats.org/officeDocument/2006/relationships/tags" Target="../tags/tag463.xml"/><Relationship Id="rId24" Type="http://schemas.openxmlformats.org/officeDocument/2006/relationships/tags" Target="../tags/tag464.xml"/><Relationship Id="rId25" Type="http://schemas.openxmlformats.org/officeDocument/2006/relationships/tags" Target="../tags/tag465.xml"/><Relationship Id="rId26" Type="http://schemas.openxmlformats.org/officeDocument/2006/relationships/tags" Target="../tags/tag466.xml"/><Relationship Id="rId27" Type="http://schemas.openxmlformats.org/officeDocument/2006/relationships/tags" Target="../tags/tag467.xml"/><Relationship Id="rId28" Type="http://schemas.openxmlformats.org/officeDocument/2006/relationships/tags" Target="../tags/tag468.xml"/><Relationship Id="rId29" Type="http://schemas.openxmlformats.org/officeDocument/2006/relationships/tags" Target="../tags/tag469.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70.xml"/><Relationship Id="rId2" Type="http://schemas.openxmlformats.org/officeDocument/2006/relationships/tags" Target="../tags/tag471.xml"/><Relationship Id="rId3" Type="http://schemas.openxmlformats.org/officeDocument/2006/relationships/tags" Target="../tags/tag472.xml"/><Relationship Id="rId4" Type="http://schemas.openxmlformats.org/officeDocument/2006/relationships/tags" Target="../tags/tag473.xml"/><Relationship Id="rId5" Type="http://schemas.openxmlformats.org/officeDocument/2006/relationships/tags" Target="../tags/tag474.xml"/><Relationship Id="rId6" Type="http://schemas.openxmlformats.org/officeDocument/2006/relationships/tags" Target="../tags/tag475.xml"/><Relationship Id="rId7" Type="http://schemas.openxmlformats.org/officeDocument/2006/relationships/tags" Target="../tags/tag476.xml"/><Relationship Id="rId8" Type="http://schemas.openxmlformats.org/officeDocument/2006/relationships/tags" Target="../tags/tag477.xml"/><Relationship Id="rId9" Type="http://schemas.openxmlformats.org/officeDocument/2006/relationships/tags" Target="../tags/tag478.xml"/><Relationship Id="rId10" Type="http://schemas.openxmlformats.org/officeDocument/2006/relationships/tags" Target="../tags/tag479.xml"/><Relationship Id="rId11" Type="http://schemas.openxmlformats.org/officeDocument/2006/relationships/tags" Target="../tags/tag480.xml"/><Relationship Id="rId12" Type="http://schemas.openxmlformats.org/officeDocument/2006/relationships/tags" Target="../tags/tag48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482.xml"/><Relationship Id="rId2" Type="http://schemas.openxmlformats.org/officeDocument/2006/relationships/tags" Target="../tags/tag483.xml"/><Relationship Id="rId3" Type="http://schemas.openxmlformats.org/officeDocument/2006/relationships/tags" Target="../tags/tag484.xml"/><Relationship Id="rId4" Type="http://schemas.openxmlformats.org/officeDocument/2006/relationships/tags" Target="../tags/tag485.xml"/><Relationship Id="rId5" Type="http://schemas.openxmlformats.org/officeDocument/2006/relationships/tags" Target="../tags/tag486.xml"/><Relationship Id="rId6" Type="http://schemas.openxmlformats.org/officeDocument/2006/relationships/tags" Target="../tags/tag487.xml"/><Relationship Id="rId7" Type="http://schemas.openxmlformats.org/officeDocument/2006/relationships/tags" Target="../tags/tag488.xml"/><Relationship Id="rId8" Type="http://schemas.openxmlformats.org/officeDocument/2006/relationships/tags" Target="../tags/tag489.xml"/><Relationship Id="rId9" Type="http://schemas.openxmlformats.org/officeDocument/2006/relationships/tags" Target="../tags/tag490.xml"/><Relationship Id="rId10" Type="http://schemas.openxmlformats.org/officeDocument/2006/relationships/tags" Target="../tags/tag491.xml"/><Relationship Id="rId11" Type="http://schemas.openxmlformats.org/officeDocument/2006/relationships/tags" Target="../tags/tag492.xml"/><Relationship Id="rId12" Type="http://schemas.openxmlformats.org/officeDocument/2006/relationships/tags" Target="../tags/tag493.xml"/><Relationship Id="rId13" Type="http://schemas.openxmlformats.org/officeDocument/2006/relationships/tags" Target="../tags/tag494.xml"/><Relationship Id="rId14" Type="http://schemas.openxmlformats.org/officeDocument/2006/relationships/tags" Target="../tags/tag495.xml"/><Relationship Id="rId15" Type="http://schemas.openxmlformats.org/officeDocument/2006/relationships/tags" Target="../tags/tag496.xml"/><Relationship Id="rId16" Type="http://schemas.openxmlformats.org/officeDocument/2006/relationships/tags" Target="../tags/tag497.xml"/><Relationship Id="rId17" Type="http://schemas.openxmlformats.org/officeDocument/2006/relationships/tags" Target="../tags/tag498.xml"/><Relationship Id="rId18" Type="http://schemas.openxmlformats.org/officeDocument/2006/relationships/tags" Target="../tags/tag499.xml"/><Relationship Id="rId19" Type="http://schemas.openxmlformats.org/officeDocument/2006/relationships/tags" Target="../tags/tag500.xml"/><Relationship Id="rId20" Type="http://schemas.openxmlformats.org/officeDocument/2006/relationships/tags" Target="../tags/tag501.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502.xml"/><Relationship Id="rId2" Type="http://schemas.openxmlformats.org/officeDocument/2006/relationships/tags" Target="../tags/tag503.xml"/><Relationship Id="rId3" Type="http://schemas.openxmlformats.org/officeDocument/2006/relationships/tags" Target="../tags/tag504.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XX</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化工行业智能化生产安全优化解决方案研究</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9"/>
          <p:cNvSpPr>
            <a:spLocks noGrp="1"/>
          </p:cNvSpPr>
          <p:nvPr>
            <p:ph type="title" idx="1"/>
            <p:custDataLst>
              <p:tags r:id="rId2"/>
            </p:custDataLst>
          </p:nvPr>
        </p:nvSpPr>
        <p:spPr/>
        <p:txBody>
          <a:bodyPr>
            <a:normAutofit fontScale="93750"/>
          </a:bodyPr>
          <a:p>
            <a:r>
              <a:rPr altLang="en-US" lang="zh-CN"/>
              <a:t>目录</a:t>
            </a:r>
            <a:endParaRPr altLang="en-US" lang="zh-CN"/>
          </a:p>
        </p:txBody>
      </p:sp>
      <p:sp>
        <p:nvSpPr>
          <p:cNvPr id="1048896" name="圆角矩形 2"/>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化工行业智能化生产安全现状</a:t>
            </a:r>
            <a:endParaRPr altLang="en-US" dirty="0" sz="1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fontScale="683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化工行业智能化生产安全优化解决方案</a:t>
            </a:r>
            <a:endParaRPr altLang="en-US" dirty="0" sz="2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fontScale="51667"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化工行业智能化生产安全优化解决方案的可行性分析</a:t>
            </a:r>
            <a:endParaRPr altLang="en-US" dirty="0" sz="2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84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69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800" y="319849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800" y="3705225"/>
            <a:ext cx="2094230" cy="808990"/>
          </a:xfrm>
          <a:prstGeom prst="rect"/>
          <a:noFill/>
        </p:spPr>
        <p:txBody>
          <a:bodyPr anchor="t" anchorCtr="0" bIns="0" lIns="91440" rIns="91440" rtlCol="0" tIns="0" vert="horz" wrap="square">
            <a:normAutofit fontScale="51667"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化工行业智能化生产安全优化解决方案的实施保障措施</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752919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763905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7717155" y="4956175"/>
            <a:ext cx="209486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7717155" y="5462905"/>
            <a:ext cx="2094230" cy="808990"/>
          </a:xfrm>
          <a:prstGeom prst="rect"/>
          <a:noFill/>
        </p:spPr>
        <p:txBody>
          <a:bodyPr anchor="t" anchorCtr="0" bIns="0" lIns="91440" rIns="91440" rtlCol="0" tIns="0" vert="horz" wrap="square">
            <a:normAutofit fontScale="5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化工行业智能化生产安全优化解决方案的未来展望</a:t>
            </a:r>
            <a:endParaRPr altLang="en-US" dirty="0" sz="2400" lang="zh-CN">
              <a:solidFill>
                <a:schemeClr val="tx1"/>
              </a:solidFill>
              <a:cs typeface="MiSans Heavy" panose="00000A00000000000000"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0" name="标题 1"/>
          <p:cNvSpPr>
            <a:spLocks noGrp="1"/>
          </p:cNvSpPr>
          <p:nvPr>
            <p:ph type="title" idx="8"/>
            <p:custDataLst>
              <p:tags r:id="rId1"/>
            </p:custDataLst>
          </p:nvPr>
        </p:nvSpPr>
        <p:spPr/>
        <p:txBody>
          <a:bodyPr>
            <a:normAutofit fontScale="94444"/>
          </a:bodyPr>
          <a:p>
            <a:r>
              <a:rPr altLang="en-US" lang="zh-CN"/>
              <a:t>化工行业智能化生产安全现状</a:t>
            </a:r>
            <a:endParaRPr altLang="en-US" lang="zh-CN"/>
          </a:p>
        </p:txBody>
      </p:sp>
      <p:sp>
        <p:nvSpPr>
          <p:cNvPr id="1048992"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2" name="标题 2"/>
          <p:cNvSpPr>
            <a:spLocks noGrp="1"/>
          </p:cNvSpPr>
          <p:nvPr>
            <p:ph type="title" idx="4"/>
          </p:nvPr>
        </p:nvSpPr>
        <p:spPr/>
        <p:txBody>
          <a:bodyPr>
            <a:normAutofit fontScale="90000"/>
          </a:bodyPr>
          <a:p>
            <a:r>
              <a:rPr altLang="en-US" lang="zh-CN"/>
              <a:t>化工行业智能化生产安全问题</a:t>
            </a:r>
            <a:endParaRPr altLang="en-US" lang="zh-CN"/>
          </a:p>
        </p:txBody>
      </p:sp>
      <p:sp>
        <p:nvSpPr>
          <p:cNvPr id="104906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设备故障率高，影响生产稳定性和安全性</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安全管理制度不完善，缺乏有效的监控和预警机制</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人员操作不规范，增加了安全风险</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生产过程存在大量安全隐患，易引发事故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52" name="标题 2"/>
          <p:cNvSpPr>
            <a:spLocks noGrp="1"/>
          </p:cNvSpPr>
          <p:nvPr>
            <p:ph type="title" idx="4"/>
          </p:nvPr>
        </p:nvSpPr>
        <p:spPr/>
        <p:txBody>
          <a:bodyPr>
            <a:normAutofit fontScale="90000"/>
          </a:bodyPr>
          <a:p>
            <a:r>
              <a:rPr altLang="en-US" lang="zh-CN"/>
              <a:t>智能化生产安全问题的原因分析</a:t>
            </a:r>
            <a:endParaRPr altLang="en-US" lang="zh-CN"/>
          </a:p>
        </p:txBody>
      </p:sp>
      <p:sp>
        <p:nvSpPr>
          <p:cNvPr id="104915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设备故障：智能化生产设备可能出现故障，导致生产安全问题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维护不足：智能化生产设备需要定期维护，否则可能导致设备故障</a:t>
            </a:r>
            <a:endParaRPr dirty="0" sz="2000" err="1">
              <a:solidFill>
                <a:schemeClr val="tx1">
                  <a:lumMod val="75000"/>
                  <a:lumOff val="25000"/>
                </a:schemeClr>
              </a:solidFill>
              <a:latin typeface="+mn-ea"/>
              <a:ea typeface="+mn-ea"/>
              <a:cs typeface="+mn-ea"/>
              <a:sym typeface="+mn-lt"/>
            </a:endParaRPr>
          </a:p>
        </p:txBody>
      </p:sp>
      <p:sp>
        <p:nvSpPr>
          <p:cNvPr id="104917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8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安全意识薄弱：操作人员可能缺乏安全意识，忽视生产过程中的安全问题</a:t>
            </a:r>
            <a:endParaRPr dirty="0" sz="2000" err="1">
              <a:solidFill>
                <a:schemeClr val="tx1">
                  <a:lumMod val="75000"/>
                  <a:lumOff val="25000"/>
                </a:schemeClr>
              </a:solidFill>
              <a:latin typeface="+mn-ea"/>
              <a:ea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操作不当：操作人员可能不熟悉智能化生产流程，导致操作失误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38" name="标题 2"/>
          <p:cNvSpPr>
            <a:spLocks noGrp="1"/>
          </p:cNvSpPr>
          <p:nvPr>
            <p:ph type="title" idx="4"/>
          </p:nvPr>
        </p:nvSpPr>
        <p:spPr/>
        <p:txBody>
          <a:bodyPr>
            <a:normAutofit fontScale="90000"/>
          </a:bodyPr>
          <a:p>
            <a:r>
              <a:rPr altLang="en-US" lang="zh-CN"/>
              <a:t>智能化生产安全问题的危害</a:t>
            </a:r>
            <a:endParaRPr altLang="en-US" lang="zh-CN"/>
          </a:p>
        </p:txBody>
      </p:sp>
      <p:sp>
        <p:nvSpPr>
          <p:cNvPr id="104924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生产中断：智能化生产设备出现故障可能导致整个生产线停滞，影响生产进度。</a:t>
            </a:r>
            <a:endParaRPr altLang="en-US" dirty="0" sz="2400" lang="zh-CN">
              <a:latin typeface="+mn-ea"/>
              <a:ea typeface="+mn-ea"/>
            </a:endParaRPr>
          </a:p>
        </p:txBody>
      </p:sp>
      <p:sp>
        <p:nvSpPr>
          <p:cNvPr id="104925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经济损失：智能化生产安全问题可能导致企业面临巨大的经济损失。</a:t>
            </a:r>
            <a:endParaRPr altLang="en-US" dirty="0" sz="2400" lang="zh-CN">
              <a:latin typeface="+mn-ea"/>
              <a:ea typeface="+mn-ea"/>
            </a:endParaRPr>
          </a:p>
        </p:txBody>
      </p:sp>
      <p:sp>
        <p:nvSpPr>
          <p:cNvPr id="104926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人员伤亡：智能化生产过程中出现的安全事故可能导致操作人员伤亡。</a:t>
            </a:r>
            <a:endParaRPr altLang="en-US" dirty="0" sz="2400" lang="zh-CN">
              <a:latin typeface="+mn-ea"/>
              <a:ea typeface="+mn-ea"/>
            </a:endParaRPr>
          </a:p>
        </p:txBody>
      </p:sp>
      <p:sp>
        <p:nvSpPr>
          <p:cNvPr id="104926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环境污染：化工行业智能化生产过程中可能产生有毒有害物质，对环境造成污染。</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08" name="标题 1"/>
          <p:cNvSpPr>
            <a:spLocks noGrp="1"/>
          </p:cNvSpPr>
          <p:nvPr>
            <p:ph type="title" idx="8"/>
            <p:custDataLst>
              <p:tags r:id="rId1"/>
            </p:custDataLst>
          </p:nvPr>
        </p:nvSpPr>
        <p:spPr/>
        <p:txBody>
          <a:bodyPr>
            <a:normAutofit fontScale="90000"/>
          </a:bodyPr>
          <a:p>
            <a:r>
              <a:rPr altLang="en-US" lang="zh-CN"/>
              <a:t>化工行业智能化生产安全优化解决方案</a:t>
            </a:r>
            <a:endParaRPr altLang="en-US" lang="zh-CN"/>
          </a:p>
        </p:txBody>
      </p:sp>
      <p:sp>
        <p:nvSpPr>
          <p:cNvPr id="104931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80" name="标题 2"/>
          <p:cNvSpPr>
            <a:spLocks noGrp="1"/>
          </p:cNvSpPr>
          <p:nvPr>
            <p:ph type="title" idx="4"/>
          </p:nvPr>
        </p:nvSpPr>
        <p:spPr/>
        <p:txBody>
          <a:bodyPr>
            <a:normAutofit fontScale="93750"/>
          </a:bodyPr>
          <a:p>
            <a:r>
              <a:rPr altLang="en-US" lang="zh-CN"/>
              <a:t>解决方案的总体思路</a:t>
            </a:r>
            <a:endParaRPr altLang="en-US" lang="zh-CN"/>
          </a:p>
        </p:txBody>
      </p:sp>
      <p:sp>
        <p:nvSpPr>
          <p:cNvPr id="10493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智能化监控：实时监测生产过程，及时发现安全隐患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优化流程：通过智能化手段优化生产流程，提高生产效率</a:t>
            </a:r>
            <a:endParaRPr dirty="0" sz="2000" err="1">
              <a:solidFill>
                <a:schemeClr val="tx1">
                  <a:lumMod val="75000"/>
                  <a:lumOff val="25000"/>
                </a:schemeClr>
              </a:solidFill>
              <a:latin typeface="+mn-ea"/>
              <a:ea typeface="+mn-ea"/>
              <a:cs typeface="+mn-ea"/>
              <a:sym typeface="+mn-lt"/>
            </a:endParaRPr>
          </a:p>
        </p:txBody>
      </p:sp>
      <p:sp>
        <p:nvSpPr>
          <p:cNvPr id="10494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应急响应：建立快速响应机制，有效应对突发状况</a:t>
            </a:r>
            <a:endParaRPr dirty="0" sz="2000" err="1">
              <a:solidFill>
                <a:schemeClr val="tx1">
                  <a:lumMod val="75000"/>
                  <a:lumOff val="25000"/>
                </a:schemeClr>
              </a:solidFill>
              <a:latin typeface="+mn-ea"/>
              <a:ea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数据分析：对生产数据进行分析，预测潜在风险</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66" name="标题 2"/>
          <p:cNvSpPr>
            <a:spLocks noGrp="1"/>
          </p:cNvSpPr>
          <p:nvPr>
            <p:ph type="title" idx="4"/>
          </p:nvPr>
        </p:nvSpPr>
        <p:spPr/>
        <p:txBody>
          <a:bodyPr>
            <a:normAutofit fontScale="93750"/>
          </a:bodyPr>
          <a:p>
            <a:r>
              <a:rPr altLang="en-US" lang="zh-CN"/>
              <a:t>解决方案的具体措施</a:t>
            </a:r>
            <a:endParaRPr altLang="en-US" lang="zh-CN"/>
          </a:p>
        </p:txBody>
      </p:sp>
      <p:sp>
        <p:nvSpPr>
          <p:cNvPr id="10494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智能化监控系统：实时监测生产过程中的安全风险，及时预警和处置</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数据分析与决策支持系统：利用大数据和人工智能技术，分析生产数据，预测安全风险，为决策提供支持</a:t>
            </a:r>
            <a:endParaRPr dirty="0" sz="2000" err="1">
              <a:solidFill>
                <a:schemeClr val="tx1">
                  <a:lumMod val="75000"/>
                  <a:lumOff val="25000"/>
                </a:schemeClr>
              </a:solidFill>
              <a:latin typeface="+mn-ea"/>
              <a:ea typeface="+mn-ea"/>
              <a:cs typeface="+mn-ea"/>
              <a:sym typeface="+mn-lt"/>
            </a:endParaRPr>
          </a:p>
        </p:txBody>
      </p:sp>
      <p:sp>
        <p:nvSpPr>
          <p:cNvPr id="10494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应急预案与演练系统：制定应急预案，定期进行演练，提高应对突发事件的能力</a:t>
            </a:r>
            <a:endParaRPr dirty="0" err="1">
              <a:solidFill>
                <a:schemeClr val="tx1">
                  <a:lumMod val="75000"/>
                  <a:lumOff val="25000"/>
                </a:schemeClr>
              </a:solidFill>
              <a:latin typeface="+mn-ea"/>
              <a:ea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自动化控制系统：通过自动化设备控制生产流程，减少人为操作失误</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52" name="标题 2"/>
          <p:cNvSpPr>
            <a:spLocks noGrp="1"/>
          </p:cNvSpPr>
          <p:nvPr>
            <p:ph type="title" idx="4"/>
          </p:nvPr>
        </p:nvSpPr>
        <p:spPr/>
        <p:txBody>
          <a:bodyPr>
            <a:normAutofit fontScale="93750"/>
          </a:bodyPr>
          <a:p>
            <a:r>
              <a:rPr altLang="en-US" lang="zh-CN"/>
              <a:t>解决方案的实施步骤</a:t>
            </a:r>
            <a:endParaRPr altLang="en-US" lang="zh-CN"/>
          </a:p>
        </p:txBody>
      </p:sp>
      <p:sp>
        <p:nvSpPr>
          <p:cNvPr id="104955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调研分析：对化工行业智能化生产现状进行深入调研，分析存在的问题和安全隐患。</a:t>
            </a:r>
            <a:endParaRPr altLang="en-US" dirty="0" sz="1200" lang="zh-CN" spc="150">
              <a:solidFill>
                <a:schemeClr val="tx1">
                  <a:lumMod val="65000"/>
                  <a:lumOff val="35000"/>
                </a:schemeClr>
              </a:solidFill>
              <a:latin typeface="+mn-ea"/>
              <a:sym typeface="+mn-ea"/>
            </a:endParaRPr>
          </a:p>
        </p:txBody>
      </p:sp>
      <p:sp>
        <p:nvSpPr>
          <p:cNvPr id="104955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方案设计：根据调研结果，设计针对性的安全优化解决方案，包括技术路线、系统架构等方面。</a:t>
            </a:r>
            <a:endParaRPr altLang="en-US" dirty="0" sz="1200" lang="zh-CN" spc="150">
              <a:solidFill>
                <a:schemeClr val="tx1">
                  <a:lumMod val="65000"/>
                  <a:lumOff val="35000"/>
                </a:schemeClr>
              </a:solidFill>
              <a:latin typeface="+mn-ea"/>
              <a:sym typeface="+mn-ea"/>
            </a:endParaRPr>
          </a:p>
        </p:txBody>
      </p:sp>
      <p:sp>
        <p:nvSpPr>
          <p:cNvPr id="104955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方案实施：按照设计方案，逐步实施安全优化解决方案，包括软硬件的采购、安装、调试等环节。</a:t>
            </a:r>
            <a:endParaRPr altLang="en-US" dirty="0" sz="1200" lang="zh-CN" spc="150">
              <a:solidFill>
                <a:schemeClr val="tx1">
                  <a:lumMod val="65000"/>
                  <a:lumOff val="35000"/>
                </a:schemeClr>
              </a:solidFill>
              <a:latin typeface="+mn-ea"/>
              <a:sym typeface="+mn-ea"/>
            </a:endParaRPr>
          </a:p>
        </p:txBody>
      </p:sp>
      <p:sp>
        <p:nvSpPr>
          <p:cNvPr id="104956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方案评估：在实施完成后，对安全优化解决方案进行全面的评估，确保达到预期效果。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06" name="标题 2"/>
          <p:cNvSpPr>
            <a:spLocks noGrp="1"/>
          </p:cNvSpPr>
          <p:nvPr>
            <p:ph type="title" idx="4"/>
          </p:nvPr>
        </p:nvSpPr>
        <p:spPr/>
        <p:txBody>
          <a:bodyPr>
            <a:normAutofit fontScale="93750"/>
          </a:bodyPr>
          <a:p>
            <a:r>
              <a:rPr altLang="en-US" lang="zh-CN"/>
              <a:t>解决方案的预期效果</a:t>
            </a:r>
            <a:endParaRPr altLang="en-US" lang="zh-CN"/>
          </a:p>
        </p:txBody>
      </p:sp>
      <p:sp>
        <p:nvSpPr>
          <p:cNvPr id="104960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提高生产效率：通过智能化技术，优化生产流程，提高生产效率。</a:t>
            </a:r>
            <a:endParaRPr altLang="en-US" dirty="0" sz="2000" lang="zh-CN" spc="150">
              <a:solidFill>
                <a:schemeClr val="tx1">
                  <a:lumMod val="85000"/>
                  <a:lumOff val="15000"/>
                </a:schemeClr>
              </a:solidFill>
              <a:latin typeface="+mn-ea"/>
              <a:sym typeface="+mn-ea"/>
            </a:endParaRPr>
          </a:p>
        </p:txBody>
      </p:sp>
      <p:sp>
        <p:nvSpPr>
          <p:cNvPr id="104961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降低安全风险：实时监控生产过程，及时预警和处置安全隐患，降低安全风险。</a:t>
            </a:r>
            <a:endParaRPr altLang="en-US" dirty="0" sz="2000" lang="zh-CN" spc="150">
              <a:solidFill>
                <a:schemeClr val="tx1">
                  <a:lumMod val="85000"/>
                  <a:lumOff val="15000"/>
                </a:schemeClr>
              </a:solidFill>
              <a:latin typeface="+mn-ea"/>
              <a:sym typeface="+mn-ea"/>
            </a:endParaRPr>
          </a:p>
        </p:txBody>
      </p:sp>
      <p:sp>
        <p:nvSpPr>
          <p:cNvPr id="104962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提升产品质量：通过精准控制生产参数，提高产品质量和稳定性。</a:t>
            </a:r>
            <a:endParaRPr altLang="en-US" dirty="0" sz="2000" lang="zh-CN" spc="150">
              <a:solidFill>
                <a:schemeClr val="tx1">
                  <a:lumMod val="85000"/>
                  <a:lumOff val="15000"/>
                </a:schemeClr>
              </a:solidFill>
              <a:latin typeface="+mn-ea"/>
              <a:sym typeface="+mn-ea"/>
            </a:endParaRPr>
          </a:p>
        </p:txBody>
      </p:sp>
      <p:sp>
        <p:nvSpPr>
          <p:cNvPr id="104962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降低能耗和排放：优化能源利用，降低能耗和减少排放，实现绿色生产。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76" name="标题 1"/>
          <p:cNvSpPr>
            <a:spLocks noGrp="1"/>
          </p:cNvSpPr>
          <p:nvPr>
            <p:ph type="title" idx="8"/>
            <p:custDataLst>
              <p:tags r:id="rId1"/>
            </p:custDataLst>
          </p:nvPr>
        </p:nvSpPr>
        <p:spPr/>
        <p:txBody>
          <a:bodyPr>
            <a:normAutofit fontScale="90000"/>
          </a:bodyPr>
          <a:p>
            <a:r>
              <a:rPr altLang="en-US" lang="zh-CN"/>
              <a:t>化工行业智能化生产安全优化解决方案的可行性分析</a:t>
            </a:r>
            <a:endParaRPr altLang="en-US" lang="zh-CN"/>
          </a:p>
        </p:txBody>
      </p:sp>
      <p:sp>
        <p:nvSpPr>
          <p:cNvPr id="1049678"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48" name="标题 2"/>
          <p:cNvSpPr>
            <a:spLocks noGrp="1"/>
          </p:cNvSpPr>
          <p:nvPr>
            <p:ph type="title" idx="4"/>
          </p:nvPr>
        </p:nvSpPr>
        <p:spPr/>
        <p:txBody>
          <a:bodyPr>
            <a:normAutofit fontScale="93750"/>
          </a:bodyPr>
          <a:p>
            <a:r>
              <a:rPr altLang="en-US" lang="zh-CN"/>
              <a:t>技术可行性分析</a:t>
            </a:r>
            <a:endParaRPr altLang="en-US" lang="zh-CN"/>
          </a:p>
        </p:txBody>
      </p:sp>
      <p:sp>
        <p:nvSpPr>
          <p:cNvPr id="104975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技术实施条件：分析在化工行业智能化生产安全优化中，技术的实施需要哪些条件和资源。</a:t>
            </a:r>
            <a:endParaRPr altLang="en-US" sz="1400" lang="zh-CN" spc="150">
              <a:solidFill>
                <a:schemeClr val="tx1"/>
              </a:solidFill>
              <a:effectLst/>
              <a:latin typeface="+mn-ea"/>
              <a:sym typeface="+mn-ea"/>
            </a:endParaRPr>
          </a:p>
        </p:txBody>
      </p:sp>
      <p:sp>
        <p:nvSpPr>
          <p:cNvPr id="104976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现有技术基础：介绍当前化工行业智能化生产安全优化所涉及的关键技术及其发展水平。</a:t>
            </a:r>
            <a:endParaRPr altLang="en-US" dirty="0" sz="1400" lang="zh-CN" spc="150">
              <a:solidFill>
                <a:schemeClr val="tx1"/>
              </a:solidFill>
              <a:effectLst/>
              <a:latin typeface="+mn-ea"/>
              <a:sym typeface="+mn-ea"/>
            </a:endParaRPr>
          </a:p>
        </p:txBody>
      </p:sp>
      <p:sp>
        <p:nvSpPr>
          <p:cNvPr id="104976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技术实施难度：评估在化工行业智能化生产安全优化中，技术的实施难度和可能遇到的技术挑战。</a:t>
            </a:r>
            <a:endParaRPr altLang="en-US" sz="1400" lang="zh-CN" spc="150">
              <a:solidFill>
                <a:schemeClr val="tx1"/>
              </a:solidFill>
              <a:effectLst/>
              <a:latin typeface="+mn-ea"/>
              <a:sym typeface="+mn-ea"/>
            </a:endParaRPr>
          </a:p>
        </p:txBody>
      </p:sp>
      <p:sp>
        <p:nvSpPr>
          <p:cNvPr id="104976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技术应用前景：预测化工行业智能化生产安全优化解决方案在未来的发展趋势和应用前景。</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10" name="标题 2"/>
          <p:cNvSpPr>
            <a:spLocks noGrp="1"/>
          </p:cNvSpPr>
          <p:nvPr>
            <p:ph type="title" idx="4"/>
          </p:nvPr>
        </p:nvSpPr>
        <p:spPr/>
        <p:txBody>
          <a:bodyPr>
            <a:normAutofit fontScale="93750"/>
          </a:bodyPr>
          <a:p>
            <a:r>
              <a:rPr altLang="en-US" lang="zh-CN"/>
              <a:t>经济可行性分析</a:t>
            </a:r>
            <a:endParaRPr altLang="en-US" lang="zh-CN"/>
          </a:p>
        </p:txBody>
      </p:sp>
      <p:sp>
        <p:nvSpPr>
          <p:cNvPr id="10498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提高产品质量：智能化生产可以减少人为因素对产品质量的影响，提高产品质量。</a:t>
            </a:r>
            <a:endParaRPr altLang="en-US" sz="1400" lang="zh-CN" spc="150">
              <a:solidFill>
                <a:schemeClr val="tx1"/>
              </a:solidFill>
              <a:effectLst/>
              <a:latin typeface="+mn-ea"/>
              <a:sym typeface="+mn-ea"/>
            </a:endParaRPr>
          </a:p>
        </p:txBody>
      </p:sp>
      <p:sp>
        <p:nvSpPr>
          <p:cNvPr id="10498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降低生产成本：智能化生产可以提高生产效率，减少人力成本，从而降低生产成本。</a:t>
            </a:r>
            <a:endParaRPr altLang="en-US" dirty="0" sz="1400" lang="zh-CN" spc="150">
              <a:solidFill>
                <a:schemeClr val="tx1"/>
              </a:solidFill>
              <a:effectLst/>
              <a:latin typeface="+mn-ea"/>
              <a:sym typeface="+mn-ea"/>
            </a:endParaRPr>
          </a:p>
        </p:txBody>
      </p:sp>
      <p:sp>
        <p:nvSpPr>
          <p:cNvPr id="10498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增强市场竞争力：智能化生产可以提高生产效率，降低生产成本，从而增强企业的市场竞争力。</a:t>
            </a:r>
            <a:endParaRPr altLang="en-US" sz="1400" lang="zh-CN" spc="150">
              <a:solidFill>
                <a:schemeClr val="tx1"/>
              </a:solidFill>
              <a:effectLst/>
              <a:latin typeface="+mn-ea"/>
              <a:sym typeface="+mn-ea"/>
            </a:endParaRPr>
          </a:p>
        </p:txBody>
      </p:sp>
      <p:sp>
        <p:nvSpPr>
          <p:cNvPr id="10498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创造经济效益：智能化生产可以为企业创造更多的经济效益，推动企业的发展。</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72" name="标题 2"/>
          <p:cNvSpPr>
            <a:spLocks noGrp="1"/>
          </p:cNvSpPr>
          <p:nvPr>
            <p:ph type="title" idx="4"/>
          </p:nvPr>
        </p:nvSpPr>
        <p:spPr/>
        <p:txBody>
          <a:bodyPr>
            <a:normAutofit fontScale="93750"/>
          </a:bodyPr>
          <a:p>
            <a:r>
              <a:rPr altLang="en-US" lang="zh-CN"/>
              <a:t>社会可行性分析</a:t>
            </a:r>
            <a:endParaRPr altLang="en-US" lang="zh-CN"/>
          </a:p>
        </p:txBody>
      </p:sp>
      <p:sp>
        <p:nvSpPr>
          <p:cNvPr id="104987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政策支持：国家对化工行业智能化生产安全优化的政策支持</a:t>
            </a:r>
            <a:endParaRPr altLang="en-US" dirty="0" sz="1200" lang="zh-CN" spc="150">
              <a:solidFill>
                <a:schemeClr val="tx1">
                  <a:lumMod val="65000"/>
                  <a:lumOff val="35000"/>
                </a:schemeClr>
              </a:solidFill>
              <a:latin typeface="+mn-ea"/>
              <a:sym typeface="+mn-ea"/>
            </a:endParaRPr>
          </a:p>
        </p:txBody>
      </p:sp>
      <p:sp>
        <p:nvSpPr>
          <p:cNvPr id="104991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社会认可：社会对化工行业智能化生产安全优化的认可和支持</a:t>
            </a:r>
            <a:endParaRPr altLang="en-US" dirty="0" sz="1200" lang="zh-CN" spc="150">
              <a:solidFill>
                <a:schemeClr val="tx1">
                  <a:lumMod val="65000"/>
                  <a:lumOff val="35000"/>
                </a:schemeClr>
              </a:solidFill>
              <a:latin typeface="+mn-ea"/>
              <a:sym typeface="+mn-ea"/>
            </a:endParaRPr>
          </a:p>
        </p:txBody>
      </p:sp>
      <p:sp>
        <p:nvSpPr>
          <p:cNvPr id="104991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经济效益：智能化生产安全优化带来的经济效益和竞争优势</a:t>
            </a:r>
            <a:endParaRPr altLang="en-US" dirty="0" sz="1200" lang="zh-CN" spc="150">
              <a:solidFill>
                <a:schemeClr val="tx1">
                  <a:lumMod val="65000"/>
                  <a:lumOff val="35000"/>
                </a:schemeClr>
              </a:solidFill>
              <a:latin typeface="+mn-ea"/>
              <a:sym typeface="+mn-ea"/>
            </a:endParaRPr>
          </a:p>
        </p:txBody>
      </p:sp>
      <p:sp>
        <p:nvSpPr>
          <p:cNvPr id="104991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技术成熟：智能化生产安全优化技术的成熟和普及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62" name="标题 2"/>
          <p:cNvSpPr>
            <a:spLocks noGrp="1"/>
          </p:cNvSpPr>
          <p:nvPr>
            <p:ph type="title" idx="4"/>
          </p:nvPr>
        </p:nvSpPr>
        <p:spPr/>
        <p:txBody>
          <a:bodyPr>
            <a:normAutofit fontScale="93750"/>
          </a:bodyPr>
          <a:p>
            <a:r>
              <a:rPr altLang="en-US" lang="zh-CN"/>
              <a:t>环境可行性分析</a:t>
            </a:r>
            <a:endParaRPr altLang="en-US" lang="zh-CN"/>
          </a:p>
        </p:txBody>
      </p:sp>
      <p:sp>
        <p:nvSpPr>
          <p:cNvPr id="10499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政策环境：符合国家及地方政策，鼓励智能化生产安全优化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技术环境：现有技术成熟，可实现智能化生产安全优化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经济环境：经济效益显著，可降低生产成本、提高生产效率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社会环境：社会认可度高，市场需求大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32" name="标题 1"/>
          <p:cNvSpPr>
            <a:spLocks noGrp="1"/>
          </p:cNvSpPr>
          <p:nvPr>
            <p:ph type="title" idx="8"/>
            <p:custDataLst>
              <p:tags r:id="rId1"/>
            </p:custDataLst>
          </p:nvPr>
        </p:nvSpPr>
        <p:spPr/>
        <p:txBody>
          <a:bodyPr>
            <a:normAutofit fontScale="90000"/>
          </a:bodyPr>
          <a:p>
            <a:r>
              <a:rPr altLang="en-US" lang="zh-CN"/>
              <a:t>化工行业智能化生产安全优化解决方案的实施保障措施</a:t>
            </a:r>
            <a:endParaRPr altLang="en-US" lang="zh-CN"/>
          </a:p>
        </p:txBody>
      </p:sp>
      <p:sp>
        <p:nvSpPr>
          <p:cNvPr id="1050034"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04" name="标题 2"/>
          <p:cNvSpPr>
            <a:spLocks noGrp="1"/>
          </p:cNvSpPr>
          <p:nvPr>
            <p:ph type="title" idx="4"/>
          </p:nvPr>
        </p:nvSpPr>
        <p:spPr/>
        <p:txBody>
          <a:bodyPr>
            <a:normAutofit fontScale="93750"/>
          </a:bodyPr>
          <a:p>
            <a:r>
              <a:rPr altLang="en-US" lang="zh-CN"/>
              <a:t>组织保障措施</a:t>
            </a:r>
            <a:endParaRPr altLang="en-US" lang="zh-CN"/>
          </a:p>
        </p:txBody>
      </p:sp>
      <p:sp>
        <p:nvSpPr>
          <p:cNvPr id="10501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2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建立专门的项目管理团队，负责方案的实施与监督。</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定期对项目进展进行评估，及时调整工作计划，确保项目顺利进行。</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建立有效的沟通机制，确保团队成员之间的信息传递畅通。</a:t>
            </a:r>
            <a:endParaRPr altLang="en-US" dirty="0" sz="1200" lang="zh-CN" spc="150">
              <a:solidFill>
                <a:schemeClr val="tx1">
                  <a:lumMod val="65000"/>
                  <a:lumOff val="35000"/>
                </a:schemeClr>
              </a:solidFill>
              <a:latin typeface="+mn-ea"/>
              <a:sym typeface="+mn-ea"/>
            </a:endParaRPr>
          </a:p>
        </p:txBody>
      </p:sp>
      <p:sp>
        <p:nvSpPr>
          <p:cNvPr id="10501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制定详细的工作计划和时间表，确保各项任务按时完成。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94" name="标题 2"/>
          <p:cNvSpPr>
            <a:spLocks noGrp="1"/>
          </p:cNvSpPr>
          <p:nvPr>
            <p:ph type="title" idx="4"/>
          </p:nvPr>
        </p:nvSpPr>
        <p:spPr/>
        <p:txBody>
          <a:bodyPr>
            <a:normAutofit fontScale="93750"/>
          </a:bodyPr>
          <a:p>
            <a:r>
              <a:rPr altLang="en-US" lang="zh-CN"/>
              <a:t>资金保障措施</a:t>
            </a:r>
            <a:endParaRPr altLang="en-US" lang="zh-CN"/>
          </a:p>
        </p:txBody>
      </p:sp>
      <p:sp>
        <p:nvSpPr>
          <p:cNvPr id="105019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9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0" name="TextBox 2"/>
          <p:cNvSpPr txBox="1"/>
          <p:nvPr>
            <p:custDataLst>
              <p:tags r:id="rId3"/>
            </p:custDataLst>
          </p:nvPr>
        </p:nvSpPr>
        <p:spPr>
          <a:xfrm>
            <a:off x="763381"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设立专项资金：用于智能化生产安全优化的研发、采购和培训等费用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0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6"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政府补贴：申请政府对智能化生产安全优化的补贴和奖励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0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2"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融资渠道：与金融机构合作，获取低息贷款或融资支持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成本控制：优化生产流程，降低成本，提高效益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64" name="标题 2"/>
          <p:cNvSpPr>
            <a:spLocks noGrp="1"/>
          </p:cNvSpPr>
          <p:nvPr>
            <p:ph type="title" idx="4"/>
          </p:nvPr>
        </p:nvSpPr>
        <p:spPr/>
        <p:txBody>
          <a:bodyPr>
            <a:normAutofit fontScale="93750"/>
          </a:bodyPr>
          <a:p>
            <a:r>
              <a:rPr altLang="en-US" lang="zh-CN"/>
              <a:t>技术保障措施</a:t>
            </a:r>
            <a:endParaRPr altLang="en-US" lang="zh-CN"/>
          </a:p>
        </p:txBody>
      </p:sp>
      <p:sp>
        <p:nvSpPr>
          <p:cNvPr id="10502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加强技术研发和创新，不断优化解决方案，提高其针对性和实用性</a:t>
            </a:r>
            <a:endParaRPr altLang="zh-CN" dirty="0" lang="en-US">
              <a:solidFill>
                <a:schemeClr val="dk1">
                  <a:lumMod val="80000"/>
                  <a:lumOff val="20000"/>
                </a:schemeClr>
              </a:solidFill>
              <a:latin typeface="+mn-ea"/>
              <a:sym typeface="+mn-ea"/>
            </a:endParaRPr>
          </a:p>
        </p:txBody>
      </p:sp>
      <p:sp>
        <p:nvSpPr>
          <p:cNvPr id="10502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建立完善的技术支持体系，提供专业的技术支持和指导</a:t>
            </a:r>
            <a:endParaRPr altLang="en-US" dirty="0" lang="zh-CN">
              <a:solidFill>
                <a:schemeClr val="dk1">
                  <a:lumMod val="80000"/>
                  <a:lumOff val="20000"/>
                </a:schemeClr>
              </a:solidFill>
              <a:latin typeface="+mn-ea"/>
              <a:sym typeface="+mn-ea"/>
            </a:endParaRPr>
          </a:p>
        </p:txBody>
      </p:sp>
      <p:sp>
        <p:nvSpPr>
          <p:cNvPr id="10502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引进先进的智能化生产技术和设备，提高生产效率和安全性</a:t>
            </a:r>
            <a:endParaRPr altLang="en-US" dirty="0" lang="zh-CN">
              <a:solidFill>
                <a:schemeClr val="dk1">
                  <a:lumMod val="80000"/>
                  <a:lumOff val="20000"/>
                </a:schemeClr>
              </a:solidFill>
              <a:latin typeface="+mn-ea"/>
              <a:sym typeface="+mn-ea"/>
            </a:endParaRPr>
          </a:p>
        </p:txBody>
      </p:sp>
      <p:sp>
        <p:nvSpPr>
          <p:cNvPr id="10502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建立技术培训和交流机制，提高相关人员的技能和素质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42" name="标题 2"/>
          <p:cNvSpPr>
            <a:spLocks noGrp="1"/>
          </p:cNvSpPr>
          <p:nvPr>
            <p:ph type="title" idx="4"/>
          </p:nvPr>
        </p:nvSpPr>
        <p:spPr/>
        <p:txBody>
          <a:bodyPr>
            <a:normAutofit fontScale="93750"/>
          </a:bodyPr>
          <a:p>
            <a:r>
              <a:rPr altLang="en-US" lang="zh-CN"/>
              <a:t>人才保障措施</a:t>
            </a:r>
            <a:endParaRPr altLang="en-US" lang="zh-CN"/>
          </a:p>
        </p:txBody>
      </p:sp>
      <p:sp>
        <p:nvSpPr>
          <p:cNvPr id="10503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5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5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建立专业的人才队伍，具备智能化生产安全优化的专业知识和技能。</a:t>
            </a:r>
            <a:endParaRPr altLang="en-US" dirty="0" sz="1200" lang="zh-CN" spc="150">
              <a:solidFill>
                <a:schemeClr val="tx1">
                  <a:lumMod val="65000"/>
                  <a:lumOff val="35000"/>
                </a:schemeClr>
              </a:solidFill>
              <a:latin typeface="+mn-ea"/>
              <a:sym typeface="+mn-ea"/>
            </a:endParaRPr>
          </a:p>
        </p:txBody>
      </p:sp>
      <p:sp>
        <p:nvSpPr>
          <p:cNvPr id="10503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加强与高校、研究机构的合作，引进先进的智能化生产安全优化技术和人才。</a:t>
            </a:r>
            <a:endParaRPr altLang="en-US" dirty="0" sz="1200" lang="zh-CN" spc="150">
              <a:solidFill>
                <a:schemeClr val="tx1">
                  <a:lumMod val="65000"/>
                  <a:lumOff val="35000"/>
                </a:schemeClr>
              </a:solidFill>
              <a:latin typeface="+mn-ea"/>
              <a:sym typeface="+mn-ea"/>
            </a:endParaRPr>
          </a:p>
        </p:txBody>
      </p:sp>
      <p:sp>
        <p:nvSpPr>
          <p:cNvPr id="10503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建立完善的人才激励机制，鼓励员工积极投入智能化生产安全优化的工作中。</a:t>
            </a:r>
            <a:endParaRPr altLang="en-US" dirty="0" sz="1200" lang="zh-CN" spc="150">
              <a:solidFill>
                <a:schemeClr val="tx1">
                  <a:lumMod val="65000"/>
                  <a:lumOff val="35000"/>
                </a:schemeClr>
              </a:solidFill>
              <a:latin typeface="+mn-ea"/>
              <a:sym typeface="+mn-ea"/>
            </a:endParaRPr>
          </a:p>
        </p:txBody>
      </p:sp>
      <p:sp>
        <p:nvSpPr>
          <p:cNvPr id="10503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定期开展培训和技能提升课程，确保人才队伍具备最新的技术和知识。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32" name="标题 1"/>
          <p:cNvSpPr>
            <a:spLocks noGrp="1"/>
          </p:cNvSpPr>
          <p:nvPr>
            <p:ph type="title" idx="8"/>
            <p:custDataLst>
              <p:tags r:id="rId1"/>
            </p:custDataLst>
          </p:nvPr>
        </p:nvSpPr>
        <p:spPr/>
        <p:txBody>
          <a:bodyPr>
            <a:normAutofit fontScale="90000"/>
          </a:bodyPr>
          <a:p>
            <a:r>
              <a:rPr altLang="en-US" lang="zh-CN"/>
              <a:t>化工行业智能化生产安全优化解决方案的未来展望</a:t>
            </a:r>
            <a:endParaRPr altLang="en-US" lang="zh-CN"/>
          </a:p>
        </p:txBody>
      </p:sp>
      <p:sp>
        <p:nvSpPr>
          <p:cNvPr id="1050434"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04" name="标题 2"/>
          <p:cNvSpPr>
            <a:spLocks noGrp="1"/>
          </p:cNvSpPr>
          <p:nvPr>
            <p:ph type="title" idx="4"/>
          </p:nvPr>
        </p:nvSpPr>
        <p:spPr/>
        <p:txBody>
          <a:bodyPr>
            <a:normAutofit fontScale="90000"/>
          </a:bodyPr>
          <a:p>
            <a:r>
              <a:rPr altLang="en-US" lang="zh-CN"/>
              <a:t>未来化工行业的发展趋势</a:t>
            </a:r>
            <a:endParaRPr altLang="en-US" lang="zh-CN"/>
          </a:p>
        </p:txBody>
      </p:sp>
      <p:sp>
        <p:nvSpPr>
          <p:cNvPr id="10505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8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智能化生产：利用先进技术提高生产效率和安全性</a:t>
            </a:r>
            <a:endParaRPr altLang="en-US" dirty="0" sz="1200" lang="zh-CN" spc="150">
              <a:solidFill>
                <a:schemeClr val="tx1">
                  <a:lumMod val="65000"/>
                  <a:lumOff val="35000"/>
                </a:schemeClr>
              </a:solidFill>
              <a:latin typeface="+mn-ea"/>
              <a:sym typeface="+mn-ea"/>
            </a:endParaRPr>
          </a:p>
        </p:txBody>
      </p:sp>
      <p:sp>
        <p:nvSpPr>
          <p:cNvPr id="10505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产业链协同：加强上下游企业合作，实现资源共享和优势互补</a:t>
            </a:r>
            <a:endParaRPr altLang="en-US" dirty="0" sz="1200" lang="zh-CN" spc="150">
              <a:solidFill>
                <a:schemeClr val="tx1">
                  <a:lumMod val="65000"/>
                  <a:lumOff val="35000"/>
                </a:schemeClr>
              </a:solidFill>
              <a:latin typeface="+mn-ea"/>
              <a:sym typeface="+mn-ea"/>
            </a:endParaRPr>
          </a:p>
        </p:txBody>
      </p:sp>
      <p:sp>
        <p:nvSpPr>
          <p:cNvPr id="10505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数字化转型：利用大数据和人工智能优化生产流程</a:t>
            </a:r>
            <a:endParaRPr altLang="en-US" dirty="0" sz="1200" lang="zh-CN" spc="150">
              <a:solidFill>
                <a:schemeClr val="tx1">
                  <a:lumMod val="65000"/>
                  <a:lumOff val="35000"/>
                </a:schemeClr>
              </a:solidFill>
              <a:latin typeface="+mn-ea"/>
              <a:sym typeface="+mn-ea"/>
            </a:endParaRPr>
          </a:p>
        </p:txBody>
      </p:sp>
      <p:sp>
        <p:nvSpPr>
          <p:cNvPr id="10505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可持续发展：关注环保和能源消耗，推动绿色化工发展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94" name="标题 2"/>
          <p:cNvSpPr>
            <a:spLocks noGrp="1"/>
          </p:cNvSpPr>
          <p:nvPr>
            <p:ph type="title" idx="4"/>
          </p:nvPr>
        </p:nvSpPr>
        <p:spPr/>
        <p:txBody>
          <a:bodyPr>
            <a:normAutofit fontScale="90000"/>
          </a:bodyPr>
          <a:p>
            <a:r>
              <a:rPr altLang="en-US" lang="zh-CN"/>
              <a:t>智能化生产安全优化解决方案的发展前景</a:t>
            </a:r>
            <a:endParaRPr altLang="en-US" lang="zh-CN"/>
          </a:p>
        </p:txBody>
      </p:sp>
      <p:sp>
        <p:nvSpPr>
          <p:cNvPr id="10505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技术创新：随着科技的不断进步，智能化生产安全优化解决方案将更加先进和高效，提高化工行业的生产效率和安全性。</a:t>
            </a:r>
            <a:endParaRPr altLang="en-US" dirty="0" sz="1200" lang="zh-CN" spc="150">
              <a:solidFill>
                <a:schemeClr val="tx1">
                  <a:lumMod val="85000"/>
                  <a:lumOff val="15000"/>
                </a:schemeClr>
              </a:solidFill>
              <a:latin typeface="+mn-ea"/>
              <a:sym typeface="+mn-ea"/>
            </a:endParaRPr>
          </a:p>
        </p:txBody>
      </p:sp>
      <p:sp>
        <p:nvSpPr>
          <p:cNvPr id="10505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政策支持：政府将加大对智能化生产安全优化解决方案的支持力度，推动化工行业的转型升级和高质量发展。</a:t>
            </a:r>
            <a:endParaRPr altLang="en-US" dirty="0" sz="1200" lang="zh-CN" spc="150">
              <a:solidFill>
                <a:schemeClr val="tx1">
                  <a:lumMod val="85000"/>
                  <a:lumOff val="15000"/>
                </a:schemeClr>
              </a:solidFill>
              <a:latin typeface="+mn-ea"/>
              <a:sym typeface="+mn-ea"/>
            </a:endParaRPr>
          </a:p>
        </p:txBody>
      </p:sp>
      <p:sp>
        <p:nvSpPr>
          <p:cNvPr id="10506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市场需求：随着化工行业的不断发展，智能化生产安全优化解决方案的市场需求将进一步增加，为相关企业的发展提供更多机遇。</a:t>
            </a:r>
            <a:endParaRPr altLang="en-US" dirty="0" sz="1200" lang="zh-CN" spc="150">
              <a:solidFill>
                <a:schemeClr val="tx1">
                  <a:lumMod val="85000"/>
                  <a:lumOff val="15000"/>
                </a:schemeClr>
              </a:solidFill>
              <a:latin typeface="+mn-ea"/>
              <a:sym typeface="+mn-ea"/>
            </a:endParaRPr>
          </a:p>
        </p:txBody>
      </p:sp>
      <p:sp>
        <p:nvSpPr>
          <p:cNvPr id="10506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跨界融合：智能化生产安全优化解决方案将与物联网、大数据、人工智能等先进技术进行跨界融合，推动化工行业的智能化和绿色化发展。</a:t>
            </a:r>
            <a:endParaRPr altLang="en-US" dirty="0" sz="1200" lang="zh-CN" spc="150">
              <a:solidFill>
                <a:schemeClr val="tx1">
                  <a:lumMod val="85000"/>
                  <a:lumOff val="15000"/>
                </a:schemeClr>
              </a:solidFill>
              <a:latin typeface="+mn-ea"/>
              <a:sym typeface="+mn-ea"/>
            </a:endParaRPr>
          </a:p>
        </p:txBody>
      </p:sp>
      <p:sp>
        <p:nvSpPr>
          <p:cNvPr id="10506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64" name="标题 2"/>
          <p:cNvSpPr>
            <a:spLocks noGrp="1"/>
          </p:cNvSpPr>
          <p:nvPr>
            <p:ph type="title" idx="4"/>
          </p:nvPr>
        </p:nvSpPr>
        <p:spPr/>
        <p:txBody>
          <a:bodyPr>
            <a:normAutofit fontScale="93750"/>
          </a:bodyPr>
          <a:p>
            <a:r>
              <a:rPr altLang="en-US" lang="zh-CN"/>
              <a:t>未来化工行业智能化生产安全优化解决方案的创新方向</a:t>
            </a:r>
            <a:endParaRPr altLang="en-US" lang="zh-CN"/>
          </a:p>
        </p:txBody>
      </p:sp>
      <p:sp>
        <p:nvSpPr>
          <p:cNvPr id="10506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智能化监控系统：利用物联网和大数据技术实时监测生产过程中的安全隐患，提高预警准确率。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数字化管理平台：构建数字化管理平台，整合生产数据和安全信息，为决策提供科学依据。</a:t>
            </a:r>
            <a:endParaRPr dirty="0" err="1">
              <a:solidFill>
                <a:schemeClr val="tx1">
                  <a:lumMod val="75000"/>
                  <a:lumOff val="25000"/>
                </a:schemeClr>
              </a:solidFill>
              <a:latin typeface="+mn-ea"/>
              <a:ea typeface="+mn-ea"/>
              <a:cs typeface="+mn-ea"/>
              <a:sym typeface="+mn-lt"/>
            </a:endParaRPr>
          </a:p>
        </p:txBody>
      </p:sp>
      <p:sp>
        <p:nvSpPr>
          <p:cNvPr id="10506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绿色环保技术：研发和应用绿色环保技术，降低化工生产对环境的影响，实现可持续发展。</a:t>
            </a:r>
            <a:endParaRPr dirty="0" err="1">
              <a:solidFill>
                <a:schemeClr val="tx1">
                  <a:lumMod val="75000"/>
                  <a:lumOff val="25000"/>
                </a:schemeClr>
              </a:solidFill>
              <a:latin typeface="+mn-ea"/>
              <a:ea typeface="+mn-ea"/>
              <a:cs typeface="+mn-ea"/>
              <a:sym typeface="+mn-lt"/>
            </a:endParaRPr>
          </a:p>
        </p:txBody>
      </p:sp>
      <p:sp>
        <p:nvSpPr>
          <p:cNvPr id="1050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自动化安全控制：通过人工智能算法实现自动化安全控制，降低人为操作失误导致的安全事故。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50" name="文本占位符 2"/>
          <p:cNvSpPr>
            <a:spLocks noGrp="1"/>
          </p:cNvSpPr>
          <p:nvPr>
            <p:ph type="body" idx="8"/>
            <p:custDataLst>
              <p:tags r:id="rId1"/>
            </p:custDataLst>
          </p:nvPr>
        </p:nvSpPr>
        <p:spPr/>
        <p:txBody>
          <a:bodyPr>
            <a:normAutofit fontScale="92857"/>
          </a:bodyPr>
          <a:p>
            <a:r>
              <a:rPr altLang="en-US" lang="zh-CN"/>
              <a:t>汇报人：</a:t>
            </a:r>
            <a:r>
              <a:rPr altLang="zh-CN" lang="en-US"/>
              <a:t>XX</a:t>
            </a:r>
            <a:endParaRPr altLang="en-US" lang="zh-CN"/>
          </a:p>
        </p:txBody>
      </p:sp>
      <p:sp>
        <p:nvSpPr>
          <p:cNvPr id="1050752"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5*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5*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5*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5*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5*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5*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5*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5*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5*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5*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SLIDE_ID" val="custom20230251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68.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23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9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35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440.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5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504.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2024-01-05T00:38:17Z</dcterms:created>
  <dcterms:modified xsi:type="dcterms:W3CDTF">2024-01-05T00:38:17Z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8176831d0360461191382b68b714d32a_21</vt:lpwstr>
  </property>
</Properties>
</file>