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235" r:id="rId1"/>
    <p:sldMasterId id="2147486272" r:id="rId2"/>
  </p:sldMasterIdLst>
  <p:notesMasterIdLst>
    <p:notesMasterId r:id="rId3"/>
  </p:notesMasterIdLst>
  <p:sldIdLst>
    <p:sldId id="1428" r:id="rId4"/>
    <p:sldId id="1432" r:id="rId5"/>
    <p:sldId id="1436" r:id="rId6"/>
    <p:sldId id="1439" r:id="rId7"/>
    <p:sldId id="1445" r:id="rId9"/>
    <p:sldId id="1448" r:id="rId10"/>
    <p:sldId id="1451" r:id="rId11"/>
    <p:sldId id="1454" r:id="rId12"/>
    <p:sldId id="1457" r:id="rId13"/>
    <p:sldId id="1463" r:id="rId15"/>
    <p:sldId id="1466" r:id="rId16"/>
    <p:sldId id="1469" r:id="rId17"/>
    <p:sldId id="1472" r:id="rId18"/>
    <p:sldId id="1475" r:id="rId19"/>
    <p:sldId id="1481" r:id="rId21"/>
    <p:sldId id="1484" r:id="rId22"/>
    <p:sldId id="1487" r:id="rId23"/>
    <p:sldId id="1490" r:id="rId24"/>
    <p:sldId id="1493" r:id="rId25"/>
    <p:sldId id="1499" r:id="rId27"/>
    <p:sldId id="1502" r:id="rId28"/>
    <p:sldId id="1505" r:id="rId29"/>
    <p:sldId id="1508" r:id="rId30"/>
    <p:sldId id="151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36" r:id="rId1"/>
    <p:sldLayoutId id="2147486237" r:id="rId2"/>
    <p:sldLayoutId id="2147486238" r:id="rId3"/>
    <p:sldLayoutId id="2147486239" r:id="rId4"/>
    <p:sldLayoutId id="2147486240" r:id="rId5"/>
    <p:sldLayoutId id="2147486241" r:id="rId6"/>
    <p:sldLayoutId id="2147486242" r:id="rId7"/>
    <p:sldLayoutId id="2147486243" r:id="rId8"/>
    <p:sldLayoutId id="2147486244" r:id="rId9"/>
    <p:sldLayoutId id="2147486245" r:id="rId10"/>
    <p:sldLayoutId id="21474862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273" r:id="rId1"/>
    <p:sldLayoutId id="2147486274" r:id="rId2"/>
    <p:sldLayoutId id="2147486275" r:id="rId3"/>
    <p:sldLayoutId id="2147486276" r:id="rId4"/>
    <p:sldLayoutId id="2147486277" r:id="rId5"/>
    <p:sldLayoutId id="2147486278" r:id="rId6"/>
    <p:sldLayoutId id="2147486279" r:id="rId7"/>
    <p:sldLayoutId id="2147486280" r:id="rId8"/>
    <p:sldLayoutId id="2147486281" r:id="rId9"/>
    <p:sldLayoutId id="2147486282" r:id="rId10"/>
    <p:sldLayoutId id="21474862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tags" Target="../tags/tag313.xml"/><Relationship Id="rId22" Type="http://schemas.openxmlformats.org/officeDocument/2006/relationships/tags" Target="../tags/tag314.xml"/><Relationship Id="rId23" Type="http://schemas.openxmlformats.org/officeDocument/2006/relationships/tags" Target="../tags/tag315.xml"/><Relationship Id="rId24" Type="http://schemas.openxmlformats.org/officeDocument/2006/relationships/tags" Target="../tags/tag316.xml"/><Relationship Id="rId25" Type="http://schemas.openxmlformats.org/officeDocument/2006/relationships/tags" Target="../tags/tag317.xml"/><Relationship Id="rId26" Type="http://schemas.openxmlformats.org/officeDocument/2006/relationships/tags" Target="../tags/tag318.xml"/><Relationship Id="rId27" Type="http://schemas.openxmlformats.org/officeDocument/2006/relationships/tags" Target="../tags/tag319.xml"/><Relationship Id="rId28" Type="http://schemas.openxmlformats.org/officeDocument/2006/relationships/tags" Target="../tags/tag320.xml"/><Relationship Id="rId29" Type="http://schemas.openxmlformats.org/officeDocument/2006/relationships/tags" Target="../tags/tag32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tags" Target="../tags/tag342.xml"/><Relationship Id="rId22" Type="http://schemas.openxmlformats.org/officeDocument/2006/relationships/tags" Target="../tags/tag343.xml"/><Relationship Id="rId23" Type="http://schemas.openxmlformats.org/officeDocument/2006/relationships/tags" Target="../tags/tag344.xml"/><Relationship Id="rId24" Type="http://schemas.openxmlformats.org/officeDocument/2006/relationships/tags" Target="../tags/tag345.xml"/><Relationship Id="rId25" Type="http://schemas.openxmlformats.org/officeDocument/2006/relationships/tags" Target="../tags/tag346.xml"/><Relationship Id="rId26" Type="http://schemas.openxmlformats.org/officeDocument/2006/relationships/tags" Target="../tags/tag347.xml"/><Relationship Id="rId27" Type="http://schemas.openxmlformats.org/officeDocument/2006/relationships/tags" Target="../tags/tag348.xml"/><Relationship Id="rId28" Type="http://schemas.openxmlformats.org/officeDocument/2006/relationships/tags" Target="../tags/tag349.xml"/><Relationship Id="rId29" Type="http://schemas.openxmlformats.org/officeDocument/2006/relationships/tags" Target="../tags/tag35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数字时代的学习方式与教育管理探索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数字时代学习方式的变革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教育管理的数字化转型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数字化转型对教育管理的影响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未来数字时代学习与教育的展望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数字时代学习方式的变革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线上学习方式的普及</a:t>
            </a:r>
            <a:endParaRPr altLang="en-US" lang="zh-CN"/>
          </a:p>
        </p:txBody>
      </p:sp>
      <p:sp>
        <p:nvSpPr>
          <p:cNvPr id="10489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线上学习方式的定义和特点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线上学习方式的优缺点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线上学习方式的适用范围和对象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线上学习方式的发展趋势和未来展望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数字化学习资源的丰富</a:t>
            </a:r>
            <a:endParaRPr altLang="en-US" lang="zh-CN"/>
          </a:p>
        </p:txBody>
      </p:sp>
      <p:sp>
        <p:nvSpPr>
          <p:cNvPr id="10490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数字化学习资源的定义和类型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数字化学习资源在数字时代的重要性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数字化学习资源的优势和特点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数字化学习资源的应用场景和案例分析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个性化学习体验的改善</a:t>
            </a:r>
            <a:endParaRPr altLang="en-US" lang="zh-CN"/>
          </a:p>
        </p:txBody>
      </p:sp>
      <p:sp>
        <p:nvSpPr>
          <p:cNvPr id="10490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个性化学习体验的定义和重要性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数字时代学习方式变革对个性化学习体验的影响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改善个性化学习体验的具体措施和方法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未来个性化学习体验的发展趋势和展望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跨学科学习方式的融合</a:t>
            </a:r>
            <a:endParaRPr altLang="en-US" lang="zh-CN"/>
          </a:p>
        </p:txBody>
      </p:sp>
      <p:sp>
        <p:nvSpPr>
          <p:cNvPr id="10491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跨学科学习方式的优势与挑战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跨学科学习方式的定义与特点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数字时代下跨学科学习方式的实践案例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未来跨学科学习方式的趋势与发展方向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9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教育管理的数字化转型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信息化管理平台的构建</a:t>
            </a:r>
            <a:endParaRPr altLang="en-US" lang="zh-CN"/>
          </a:p>
        </p:txBody>
      </p:sp>
      <p:sp>
        <p:nvSpPr>
          <p:cNvPr id="10492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信息化管理平台在教育管理中的应用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信息化管理平台的定义和功能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信息化管理平台的建设方式和挑战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信息化管理平台对教育管理的影响和未来发展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数据驱动的教育决策模式</a:t>
            </a:r>
            <a:endParaRPr altLang="en-US" lang="zh-CN"/>
          </a:p>
        </p:txBody>
      </p:sp>
      <p:sp>
        <p:nvSpPr>
          <p:cNvPr id="10493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决策制定：根据数据分析结果，制定针对性的教育决策，优化教育资源配置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数据收集：收集各类教育数据，包括学生成绩、教师表现、学校资源等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数据分析：运用数据分析工具对收集到的数据进行处理和分析，提取有价值的信息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效果评估：对实施的教育决策进行效果评估，不断改进和优化教育管理策略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智能化教学管理系统的应用</a:t>
            </a:r>
            <a:endParaRPr altLang="en-US" lang="zh-CN"/>
          </a:p>
        </p:txBody>
      </p:sp>
      <p:sp>
        <p:nvSpPr>
          <p:cNvPr id="10493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智能化教学管理系统的定义和功能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智能化教学管理系统的发展趋势和未来展望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智能化教学管理系统的应用场景和案例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智能化教学管理系统的优势和特点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网络安全与数据保护的挑战</a:t>
            </a:r>
            <a:endParaRPr altLang="en-US" lang="zh-CN"/>
          </a:p>
        </p:txBody>
      </p:sp>
      <p:sp>
        <p:nvSpPr>
          <p:cNvPr id="104946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6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数字化转型带来的安全风险：随着教育管理数字化转型的推进，网络安全和数据保护成为重要挑战。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保障数据安全：需要采取一系列措施，如加强网络安全防护、加密技术应用、定期备份数据等，确保数据安全。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防范网络攻击：针对网络攻击和病毒传播等威胁，应建立完善的安全防护体系，及时发现并应对安全事件。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提高师生安全意识：加强网络安全教育，提高师生对网络安全的认识和意识，共同维护网络环境的安全稳定。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数字化转型对教育管理的影响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提高管理效率与决策水平</a:t>
            </a:r>
            <a:endParaRPr altLang="en-US" lang="zh-CN"/>
          </a:p>
        </p:txBody>
      </p:sp>
      <p:sp>
        <p:nvSpPr>
          <p:cNvPr id="10495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数字化转型促进教育管理流程优化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跨部门协作提升管理效率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智能化工具减轻管理负担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实时数据支持提高决策准确性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促进教育公平与质量提升</a:t>
            </a:r>
            <a:endParaRPr altLang="en-US" lang="zh-CN"/>
          </a:p>
        </p:txBody>
      </p:sp>
      <p:sp>
        <p:nvSpPr>
          <p:cNvPr id="10496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数字化转型有助于提高教育资源的利用效率和效益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数字化转型为教育管理提供了新的手段和工具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数字化转型有助于促进教育公平，缩小城乡、地区之间的教育差距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数字化转型有助于提高教育质量，培养更多高素质人才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推动教育创新与人才培养</a:t>
            </a:r>
            <a:endParaRPr altLang="en-US" lang="zh-CN"/>
          </a:p>
        </p:txBody>
      </p:sp>
      <p:sp>
        <p:nvSpPr>
          <p:cNvPr id="104972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数字化转型促进人才培养模式变革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数字化转型推动教育管理现代化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数字化转型提高教育管理效率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数字化转型促进教育管理创新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应对数字化转型的挑战与机遇</a:t>
            </a:r>
            <a:endParaRPr altLang="en-US" lang="zh-CN"/>
          </a:p>
        </p:txBody>
      </p:sp>
      <p:sp>
        <p:nvSpPr>
          <p:cNvPr id="10497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挑战：教育管理模式的变革、技术应用与教育理念的融合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机遇：数字化转型推动教育管理创新、提升教育质量、促进教育公平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应对策略：加强数字化基础设施建设、培养数字化人才、创新教育管理模式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实践案例：数字化转型在教育管理中的应用与成果分享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未来数字时代学习与教育的展望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智能化学习环境的构建与发展</a:t>
            </a:r>
            <a:endParaRPr altLang="en-US" lang="zh-CN"/>
          </a:p>
        </p:txBody>
      </p:sp>
      <p:sp>
        <p:nvSpPr>
          <p:cNvPr id="10498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3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智能化学习环境的定义与特点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未来数字时代学习与教育的展望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智能化学习环境的发展趋势与挑战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构建智能化学习环境的必要性与意义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个性化学习服务的拓展与深化</a:t>
            </a:r>
            <a:endParaRPr altLang="en-US" lang="zh-CN"/>
          </a:p>
        </p:txBody>
      </p:sp>
      <p:sp>
        <p:nvSpPr>
          <p:cNvPr id="10499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个性化学习服务的发展趋势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未来数字时代学习与教育的展望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深化学习体验，提高学习效果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拓展学习资源，满足个性化需求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跨学科学习与教育的融合与创新</a:t>
            </a:r>
            <a:endParaRPr altLang="en-US" lang="zh-CN"/>
          </a:p>
        </p:txBody>
      </p:sp>
      <p:sp>
        <p:nvSpPr>
          <p:cNvPr id="10500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跨学科学习的重要性：打破传统学科界限，培养综合素养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融合教育资源：整合线上线下资源，提供多元化学习体验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创新教学方式：运用科技手段，实现个性化、互动式学习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未来展望：推动教育信息化，促进教育公平与质量提升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数字化转型对未来教育发展的影响</a:t>
            </a:r>
            <a:endParaRPr altLang="en-US" lang="zh-CN"/>
          </a:p>
        </p:txBody>
      </p:sp>
      <p:sp>
        <p:nvSpPr>
          <p:cNvPr id="10500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数字化转型将改变传统教育模式，推动教育现代化进程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数字化转型将促进教育资源的优化配置，提高教育公平性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数字化转型将推动教育创新，培养更多具备创新能力和跨界思维的人才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数字化转型将促进教育国际化发展，推动全球教育合作与交流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5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2023-12-16T05:16:23Z</dcterms:created>
  <dcterms:modified xsi:type="dcterms:W3CDTF">2023-12-16T05:16:23Z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3391790dbe66446caa1a55bcf0f5fdc3_21</vt:lpwstr>
  </property>
</Properties>
</file>