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868" r:id="rId1"/>
    <p:sldMasterId id="2147492905" r:id="rId2"/>
  </p:sldMasterIdLst>
  <p:notesMasterIdLst>
    <p:notesMasterId r:id="rId3"/>
  </p:notesMasterIdLst>
  <p:sldIdLst>
    <p:sldId id="4658" r:id="rId4"/>
    <p:sldId id="4663" r:id="rId5"/>
    <p:sldId id="4668" r:id="rId6"/>
    <p:sldId id="4673" r:id="rId7"/>
    <p:sldId id="4680" r:id="rId9"/>
    <p:sldId id="4683" r:id="rId10"/>
    <p:sldId id="4686" r:id="rId11"/>
    <p:sldId id="4690" r:id="rId12"/>
    <p:sldId id="4697" r:id="rId14"/>
    <p:sldId id="4700" r:id="rId15"/>
    <p:sldId id="4703" r:id="rId16"/>
    <p:sldId id="4706" r:id="rId17"/>
    <p:sldId id="4710" r:id="rId18"/>
    <p:sldId id="4717" r:id="rId20"/>
    <p:sldId id="4720" r:id="rId21"/>
    <p:sldId id="4723" r:id="rId22"/>
    <p:sldId id="4726" r:id="rId23"/>
    <p:sldId id="4730" r:id="rId24"/>
    <p:sldId id="4737" r:id="rId26"/>
    <p:sldId id="4740" r:id="rId27"/>
    <p:sldId id="4743" r:id="rId28"/>
    <p:sldId id="4746" r:id="rId29"/>
    <p:sldId id="4750" r:id="rId30"/>
    <p:sldId id="4757" r:id="rId32"/>
    <p:sldId id="4760" r:id="rId33"/>
    <p:sldId id="4763" r:id="rId34"/>
    <p:sldId id="4766" r:id="rId35"/>
    <p:sldId id="4770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869" r:id="rId1"/>
    <p:sldLayoutId id="2147492870" r:id="rId2"/>
    <p:sldLayoutId id="2147492871" r:id="rId3"/>
    <p:sldLayoutId id="2147492872" r:id="rId4"/>
    <p:sldLayoutId id="2147492873" r:id="rId5"/>
    <p:sldLayoutId id="2147492874" r:id="rId6"/>
    <p:sldLayoutId id="2147492875" r:id="rId7"/>
    <p:sldLayoutId id="2147492876" r:id="rId8"/>
    <p:sldLayoutId id="2147492877" r:id="rId9"/>
    <p:sldLayoutId id="2147492878" r:id="rId10"/>
    <p:sldLayoutId id="214749287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2906" r:id="rId1"/>
    <p:sldLayoutId id="2147492907" r:id="rId2"/>
    <p:sldLayoutId id="2147492908" r:id="rId3"/>
    <p:sldLayoutId id="2147492909" r:id="rId4"/>
    <p:sldLayoutId id="2147492910" r:id="rId5"/>
    <p:sldLayoutId id="2147492911" r:id="rId6"/>
    <p:sldLayoutId id="2147492912" r:id="rId7"/>
    <p:sldLayoutId id="2147492913" r:id="rId8"/>
    <p:sldLayoutId id="2147492914" r:id="rId9"/>
    <p:sldLayoutId id="2147492915" r:id="rId10"/>
    <p:sldLayoutId id="214749291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tags" Target="../tags/tag126.xml"/><Relationship Id="rId14" Type="http://schemas.openxmlformats.org/officeDocument/2006/relationships/tags" Target="../tags/tag127.xml"/><Relationship Id="rId15" Type="http://schemas.openxmlformats.org/officeDocument/2006/relationships/tags" Target="../tags/tag128.xml"/><Relationship Id="rId16" Type="http://schemas.openxmlformats.org/officeDocument/2006/relationships/tags" Target="../tags/tag129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tags" Target="../tags/tag154.xml"/><Relationship Id="rId14" Type="http://schemas.openxmlformats.org/officeDocument/2006/relationships/tags" Target="../tags/tag155.xml"/><Relationship Id="rId15" Type="http://schemas.openxmlformats.org/officeDocument/2006/relationships/tags" Target="../tags/tag156.xml"/><Relationship Id="rId16" Type="http://schemas.openxmlformats.org/officeDocument/2006/relationships/tags" Target="../tags/tag157.xml"/><Relationship Id="rId17" Type="http://schemas.openxmlformats.org/officeDocument/2006/relationships/tags" Target="../tags/tag158.xml"/><Relationship Id="rId18" Type="http://schemas.openxmlformats.org/officeDocument/2006/relationships/tags" Target="../tags/tag159.xml"/><Relationship Id="rId19" Type="http://schemas.openxmlformats.org/officeDocument/2006/relationships/tags" Target="../tags/tag160.xml"/><Relationship Id="rId20" Type="http://schemas.openxmlformats.org/officeDocument/2006/relationships/tags" Target="../tags/tag161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tags" Target="../tags/tag177.xml"/><Relationship Id="rId14" Type="http://schemas.openxmlformats.org/officeDocument/2006/relationships/tags" Target="../tags/tag178.xml"/><Relationship Id="rId15" Type="http://schemas.openxmlformats.org/officeDocument/2006/relationships/tags" Target="../tags/tag179.xml"/><Relationship Id="rId16" Type="http://schemas.openxmlformats.org/officeDocument/2006/relationships/tags" Target="../tags/tag180.xml"/><Relationship Id="rId17" Type="http://schemas.openxmlformats.org/officeDocument/2006/relationships/tags" Target="../tags/tag181.xml"/><Relationship Id="rId18" Type="http://schemas.openxmlformats.org/officeDocument/2006/relationships/tags" Target="../tags/tag182.xml"/><Relationship Id="rId19" Type="http://schemas.openxmlformats.org/officeDocument/2006/relationships/tags" Target="../tags/tag183.xml"/><Relationship Id="rId20" Type="http://schemas.openxmlformats.org/officeDocument/2006/relationships/tags" Target="../tags/tag184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tags" Target="../tags/tag260.xml"/><Relationship Id="rId14" Type="http://schemas.openxmlformats.org/officeDocument/2006/relationships/tags" Target="../tags/tag261.xml"/><Relationship Id="rId15" Type="http://schemas.openxmlformats.org/officeDocument/2006/relationships/tags" Target="../tags/tag262.xml"/><Relationship Id="rId16" Type="http://schemas.openxmlformats.org/officeDocument/2006/relationships/tags" Target="../tags/tag263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tags" Target="../tags/tag279.xml"/><Relationship Id="rId14" Type="http://schemas.openxmlformats.org/officeDocument/2006/relationships/tags" Target="../tags/tag280.xml"/><Relationship Id="rId15" Type="http://schemas.openxmlformats.org/officeDocument/2006/relationships/tags" Target="../tags/tag281.xml"/><Relationship Id="rId16" Type="http://schemas.openxmlformats.org/officeDocument/2006/relationships/tags" Target="../tags/tag282.xml"/><Relationship Id="rId17" Type="http://schemas.openxmlformats.org/officeDocument/2006/relationships/tags" Target="../tags/tag283.xml"/><Relationship Id="rId18" Type="http://schemas.openxmlformats.org/officeDocument/2006/relationships/tags" Target="../tags/tag284.xml"/><Relationship Id="rId19" Type="http://schemas.openxmlformats.org/officeDocument/2006/relationships/tags" Target="../tags/tag285.xml"/><Relationship Id="rId20" Type="http://schemas.openxmlformats.org/officeDocument/2006/relationships/tags" Target="../tags/tag286.xml"/><Relationship Id="rId21" Type="http://schemas.openxmlformats.org/officeDocument/2006/relationships/tags" Target="../tags/tag287.xml"/><Relationship Id="rId22" Type="http://schemas.openxmlformats.org/officeDocument/2006/relationships/tags" Target="../tags/tag288.xml"/><Relationship Id="rId23" Type="http://schemas.openxmlformats.org/officeDocument/2006/relationships/tags" Target="../tags/tag289.xml"/><Relationship Id="rId24" Type="http://schemas.openxmlformats.org/officeDocument/2006/relationships/tags" Target="../tags/tag290.xml"/><Relationship Id="rId2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tags" Target="../tags/tag358.xml"/><Relationship Id="rId10" Type="http://schemas.openxmlformats.org/officeDocument/2006/relationships/tags" Target="../tags/tag359.xml"/><Relationship Id="rId11" Type="http://schemas.openxmlformats.org/officeDocument/2006/relationships/tags" Target="../tags/tag360.xml"/><Relationship Id="rId12" Type="http://schemas.openxmlformats.org/officeDocument/2006/relationships/tags" Target="../tags/tag361.xml"/><Relationship Id="rId13" Type="http://schemas.openxmlformats.org/officeDocument/2006/relationships/tags" Target="../tags/tag362.xml"/><Relationship Id="rId14" Type="http://schemas.openxmlformats.org/officeDocument/2006/relationships/tags" Target="../tags/tag363.xml"/><Relationship Id="rId15" Type="http://schemas.openxmlformats.org/officeDocument/2006/relationships/tags" Target="../tags/tag364.xml"/><Relationship Id="rId16" Type="http://schemas.openxmlformats.org/officeDocument/2006/relationships/tags" Target="../tags/tag365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高效应对市场风险与挑战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识别市场风险与挑战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提高市场竞争力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加强风险管理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提高应对能力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持续改进与创新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识别市场风险与挑战</a:t>
            </a:r>
            <a:endParaRPr altLang="en-US" lang="zh-CN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识别市场风险</a:t>
            </a:r>
            <a:endParaRPr altLang="en-US" lang="zh-CN"/>
          </a:p>
        </p:txBody>
      </p:sp>
      <p:sp>
        <p:nvSpPr>
          <p:cNvPr id="1048958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0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2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4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识别潜在的市场风险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8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0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2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了解市场趋势和变化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8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分析竞争对手和市场环境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6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建立有效的风险应对机制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识别挑战</a:t>
            </a:r>
            <a:endParaRPr altLang="en-US" lang="zh-CN"/>
          </a:p>
        </p:txBody>
      </p:sp>
      <p:sp>
        <p:nvSpPr>
          <p:cNvPr id="1049024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了解市场趋势和变化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8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0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识别竞争对手和潜在威胁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4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6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确定目标客户和市场需求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0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2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分析自身优势和劣势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6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制定应对策略</a:t>
            </a:r>
            <a:endParaRPr altLang="en-US" lang="zh-CN"/>
          </a:p>
        </p:txBody>
      </p:sp>
      <p:sp>
        <p:nvSpPr>
          <p:cNvPr id="10490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8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6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针对不同风险制定不同策略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建立快速响应机制，及时调整策略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加强团队培训，提高应对能力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确定优先级，合理分配资源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提高市场竞争力</a:t>
            </a:r>
            <a:endParaRPr altLang="en-US" lang="zh-CN"/>
          </a:p>
        </p:txBody>
      </p:sp>
      <p:sp>
        <p:nvSpPr>
          <p:cNvPr id="104915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提高产品质量</a:t>
            </a:r>
            <a:endParaRPr altLang="en-US" lang="zh-CN"/>
          </a:p>
        </p:txBody>
      </p:sp>
      <p:sp>
        <p:nvSpPr>
          <p:cNvPr id="104922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严格把控产品质量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加强产品研发与创新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4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提高产品附加值与品牌影响力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不断优化产品设计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降低成本</a:t>
            </a:r>
            <a:endParaRPr altLang="en-US" lang="zh-CN"/>
          </a:p>
        </p:txBody>
      </p:sp>
      <p:sp>
        <p:nvSpPr>
          <p:cNvPr id="104929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优化采购流程：通过集中采购、长期合作等方式降低原材料成本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提高生产效率：通过改进生产工艺、提高自动化水平等方式提高生产效率，从而降低生产成本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减少浪费：通过精细化管理、减少浪费等方式降低运营成本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合理定价：根据市场需求和竞争情况，合理定价以吸引客户并保持利润水平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创新营销策略</a:t>
            </a:r>
            <a:endParaRPr altLang="en-US" lang="zh-CN"/>
          </a:p>
        </p:txBody>
      </p:sp>
      <p:sp>
        <p:nvSpPr>
          <p:cNvPr id="1049352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精准定位目标客户群体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制定个性化营销策略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运用社交媒体等新媒体平台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创新营销手段，如跨界合作、联合推广等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建立品牌形象</a:t>
            </a:r>
            <a:endParaRPr altLang="en-US" lang="zh-CN"/>
          </a:p>
        </p:txBody>
      </p:sp>
      <p:sp>
        <p:nvSpPr>
          <p:cNvPr id="1049394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6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8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0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2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品牌传播：通过有效的传播渠道，提高品牌知名度和美誉度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4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品牌定位：明确品牌在市场中的位置和目标受众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6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品牌差异化：塑造独特的品牌形象，与竞争对手区分开来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8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品牌体验：提供优质的售前和售后服务，增强客户对品牌的信任和忠诚度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加强风险管理</a:t>
            </a:r>
            <a:endParaRPr altLang="en-US" lang="zh-CN"/>
          </a:p>
        </p:txBody>
      </p:sp>
      <p:sp>
        <p:nvSpPr>
          <p:cNvPr id="104944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建立风险管理机制</a:t>
            </a:r>
            <a:endParaRPr altLang="en-US" lang="zh-CN"/>
          </a:p>
        </p:txBody>
      </p:sp>
      <p:sp>
        <p:nvSpPr>
          <p:cNvPr id="104950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10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2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明确风险管理目标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1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16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8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制定风险管理策略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2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22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建立风险评估体系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24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28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0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实施风险监控与预警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制定风险应对措施</a:t>
            </a:r>
            <a:endParaRPr altLang="en-US" lang="zh-CN"/>
          </a:p>
        </p:txBody>
      </p:sp>
      <p:sp>
        <p:nvSpPr>
          <p:cNvPr id="1049566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8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0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识别风险：对市场风险进行识别、分类和评估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72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4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6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制定策略：根据风险性质和影响程度，制定相应的应对策略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78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0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2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实施措施：采取具体措施，降低风险发生概率和影响程度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84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6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8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 fontScale="8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监控与调整：对风险应对措施进行持续监控和调整，确保其有效性和适应性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监控风险变化</a:t>
            </a:r>
            <a:endParaRPr altLang="en-US" lang="zh-CN"/>
          </a:p>
        </p:txBody>
      </p:sp>
      <p:sp>
        <p:nvSpPr>
          <p:cNvPr id="104962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26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8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定期评估市场风险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3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32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4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及时发现潜在风险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3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38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制定应对措施并监控执行情况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40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44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6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持续改进风险管理流程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及时调整策略</a:t>
            </a:r>
            <a:endParaRPr altLang="en-US" lang="zh-CN"/>
          </a:p>
        </p:txBody>
      </p:sp>
      <p:sp>
        <p:nvSpPr>
          <p:cNvPr id="1049682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4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6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8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加强与合作伙伴的沟通和协作，共同应对风险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2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4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6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密切关注市场动态，及时发现潜在风险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0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2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4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根据市场变化，灵活调整产品策略和营销策略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8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0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2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建立快速响应机制，确保在风险发生时能够迅速采取措施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提高应对能力</a:t>
            </a:r>
            <a:endParaRPr altLang="en-US" lang="zh-CN"/>
          </a:p>
        </p:txBody>
      </p:sp>
      <p:sp>
        <p:nvSpPr>
          <p:cNvPr id="104974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提高决策效率</a:t>
            </a:r>
            <a:endParaRPr altLang="en-US" lang="zh-CN"/>
          </a:p>
        </p:txBody>
      </p:sp>
      <p:sp>
        <p:nvSpPr>
          <p:cNvPr id="1049812" name="对角圆角矩形 52"/>
          <p:cNvSpPr/>
          <p:nvPr>
            <p:custDataLst>
              <p:tags r:id="rId1"/>
            </p:custDataLst>
          </p:nvPr>
        </p:nvSpPr>
        <p:spPr>
          <a:xfrm>
            <a:off x="735337" y="1582497"/>
            <a:ext cx="5131656" cy="1249858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4" name="对角圆角矩形 53"/>
          <p:cNvSpPr/>
          <p:nvPr>
            <p:custDataLst>
              <p:tags r:id="rId2"/>
            </p:custDataLst>
          </p:nvPr>
        </p:nvSpPr>
        <p:spPr>
          <a:xfrm>
            <a:off x="735337" y="1452880"/>
            <a:ext cx="513607" cy="49009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6" name="直角三角形 54"/>
          <p:cNvSpPr/>
          <p:nvPr>
            <p:custDataLst>
              <p:tags r:id="rId3"/>
            </p:custDataLst>
          </p:nvPr>
        </p:nvSpPr>
        <p:spPr>
          <a:xfrm>
            <a:off x="1249290" y="1453525"/>
            <a:ext cx="77383" cy="128972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8" name="文本框 56"/>
          <p:cNvSpPr txBox="1"/>
          <p:nvPr>
            <p:custDataLst>
              <p:tags r:id="rId4"/>
            </p:custDataLst>
          </p:nvPr>
        </p:nvSpPr>
        <p:spPr>
          <a:xfrm>
            <a:off x="1282822" y="1634730"/>
            <a:ext cx="4383899" cy="113347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明确决策目标：明确目标，避免盲目决策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对角圆角矩形 9"/>
          <p:cNvSpPr/>
          <p:nvPr>
            <p:custDataLst>
              <p:tags r:id="rId5"/>
            </p:custDataLst>
          </p:nvPr>
        </p:nvSpPr>
        <p:spPr>
          <a:xfrm>
            <a:off x="6318526" y="1582497"/>
            <a:ext cx="5131656" cy="1249858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2" name="对角圆角矩形 10"/>
          <p:cNvSpPr/>
          <p:nvPr>
            <p:custDataLst>
              <p:tags r:id="rId6"/>
            </p:custDataLst>
          </p:nvPr>
        </p:nvSpPr>
        <p:spPr>
          <a:xfrm>
            <a:off x="6318526" y="1452880"/>
            <a:ext cx="513607" cy="49009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4" name="直角三角形 11"/>
          <p:cNvSpPr/>
          <p:nvPr>
            <p:custDataLst>
              <p:tags r:id="rId7"/>
            </p:custDataLst>
          </p:nvPr>
        </p:nvSpPr>
        <p:spPr>
          <a:xfrm>
            <a:off x="6831833" y="1453525"/>
            <a:ext cx="77383" cy="128972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6" name="文本框 12"/>
          <p:cNvSpPr txBox="1"/>
          <p:nvPr>
            <p:custDataLst>
              <p:tags r:id="rId8"/>
            </p:custDataLst>
          </p:nvPr>
        </p:nvSpPr>
        <p:spPr>
          <a:xfrm>
            <a:off x="6865366" y="1641179"/>
            <a:ext cx="4383899" cy="1133470"/>
          </a:xfrm>
          <a:prstGeom prst="rect"/>
          <a:noFill/>
        </p:spPr>
        <p:txBody>
          <a:bodyPr anchor="ctr" anchorCtr="0" bIns="107950" rtlCol="0" tIns="0" wrap="square">
            <a:normAutofit fontScale="94444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制定方案：制定多种方案，进行比较和评估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对角圆角矩形 5"/>
          <p:cNvSpPr/>
          <p:nvPr>
            <p:custDataLst>
              <p:tags r:id="rId9"/>
            </p:custDataLst>
          </p:nvPr>
        </p:nvSpPr>
        <p:spPr>
          <a:xfrm>
            <a:off x="735337" y="3281055"/>
            <a:ext cx="5131656" cy="1249858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0" name="对角圆角矩形 6"/>
          <p:cNvSpPr/>
          <p:nvPr>
            <p:custDataLst>
              <p:tags r:id="rId10"/>
            </p:custDataLst>
          </p:nvPr>
        </p:nvSpPr>
        <p:spPr>
          <a:xfrm>
            <a:off x="735337" y="3151438"/>
            <a:ext cx="513607" cy="49009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2" name="直角三角形 7"/>
          <p:cNvSpPr/>
          <p:nvPr>
            <p:custDataLst>
              <p:tags r:id="rId11"/>
            </p:custDataLst>
          </p:nvPr>
        </p:nvSpPr>
        <p:spPr>
          <a:xfrm>
            <a:off x="1249290" y="3152083"/>
            <a:ext cx="77383" cy="128972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4" name="文本框 8"/>
          <p:cNvSpPr txBox="1"/>
          <p:nvPr>
            <p:custDataLst>
              <p:tags r:id="rId12"/>
            </p:custDataLst>
          </p:nvPr>
        </p:nvSpPr>
        <p:spPr>
          <a:xfrm>
            <a:off x="1282822" y="3339737"/>
            <a:ext cx="4383899" cy="1133470"/>
          </a:xfrm>
          <a:prstGeom prst="rect"/>
          <a:noFill/>
        </p:spPr>
        <p:txBody>
          <a:bodyPr anchor="ctr" anchorCtr="0" bIns="107950" rtlCol="0" tIns="0" wrap="square">
            <a:normAutofit fontScale="94444" lnSpcReduction="1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收集信息：充分收集市场信息，了解市场动态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对角圆角矩形 14"/>
          <p:cNvSpPr/>
          <p:nvPr>
            <p:custDataLst>
              <p:tags r:id="rId13"/>
            </p:custDataLst>
          </p:nvPr>
        </p:nvSpPr>
        <p:spPr>
          <a:xfrm>
            <a:off x="6318526" y="3281055"/>
            <a:ext cx="5131656" cy="1249858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8" name="对角圆角矩形 18"/>
          <p:cNvSpPr/>
          <p:nvPr>
            <p:custDataLst>
              <p:tags r:id="rId14"/>
            </p:custDataLst>
          </p:nvPr>
        </p:nvSpPr>
        <p:spPr>
          <a:xfrm>
            <a:off x="6318526" y="3151438"/>
            <a:ext cx="513607" cy="49009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0" name="直角三角形 19"/>
          <p:cNvSpPr/>
          <p:nvPr>
            <p:custDataLst>
              <p:tags r:id="rId15"/>
            </p:custDataLst>
          </p:nvPr>
        </p:nvSpPr>
        <p:spPr>
          <a:xfrm>
            <a:off x="6831833" y="3152083"/>
            <a:ext cx="77383" cy="128972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2" name="文本框 20"/>
          <p:cNvSpPr txBox="1"/>
          <p:nvPr>
            <p:custDataLst>
              <p:tags r:id="rId16"/>
            </p:custDataLst>
          </p:nvPr>
        </p:nvSpPr>
        <p:spPr>
          <a:xfrm>
            <a:off x="6865366" y="3339737"/>
            <a:ext cx="4383899" cy="113347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实施方案：选择最佳方案，迅速实施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对角圆角矩形 15"/>
          <p:cNvSpPr/>
          <p:nvPr>
            <p:custDataLst>
              <p:tags r:id="rId17"/>
            </p:custDataLst>
          </p:nvPr>
        </p:nvSpPr>
        <p:spPr>
          <a:xfrm>
            <a:off x="735337" y="4979613"/>
            <a:ext cx="5131656" cy="1249858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6" name="对角圆角矩形 16"/>
          <p:cNvSpPr/>
          <p:nvPr>
            <p:custDataLst>
              <p:tags r:id="rId18"/>
            </p:custDataLst>
          </p:nvPr>
        </p:nvSpPr>
        <p:spPr>
          <a:xfrm>
            <a:off x="735337" y="4849352"/>
            <a:ext cx="513607" cy="49009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8" name="直角三角形 17"/>
          <p:cNvSpPr/>
          <p:nvPr>
            <p:custDataLst>
              <p:tags r:id="rId19"/>
            </p:custDataLst>
          </p:nvPr>
        </p:nvSpPr>
        <p:spPr>
          <a:xfrm>
            <a:off x="1249290" y="4845483"/>
            <a:ext cx="77383" cy="128972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0" name="文本框 27"/>
          <p:cNvSpPr txBox="1"/>
          <p:nvPr>
            <p:custDataLst>
              <p:tags r:id="rId20"/>
            </p:custDataLst>
          </p:nvPr>
        </p:nvSpPr>
        <p:spPr>
          <a:xfrm>
            <a:off x="1282822" y="5038296"/>
            <a:ext cx="4383899" cy="1133470"/>
          </a:xfrm>
          <a:prstGeom prst="rect"/>
          <a:noFill/>
        </p:spPr>
        <p:txBody>
          <a:bodyPr anchor="ctr" anchorCtr="0" bIns="107950" rtlCol="0" tIns="0" wrap="square">
            <a:normAutofit fontScale="94444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分析问题：对问题进行深入分析，找出关键因素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对角圆角矩形 22"/>
          <p:cNvSpPr/>
          <p:nvPr>
            <p:custDataLst>
              <p:tags r:id="rId21"/>
            </p:custDataLst>
          </p:nvPr>
        </p:nvSpPr>
        <p:spPr>
          <a:xfrm>
            <a:off x="6318526" y="4979613"/>
            <a:ext cx="5131656" cy="1249858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854" name="对角圆角矩形 23"/>
          <p:cNvSpPr/>
          <p:nvPr>
            <p:custDataLst>
              <p:tags r:id="rId22"/>
            </p:custDataLst>
          </p:nvPr>
        </p:nvSpPr>
        <p:spPr>
          <a:xfrm>
            <a:off x="6318526" y="4849352"/>
            <a:ext cx="513607" cy="49009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algn="tl" blurRad="165100" dir="2700000" dist="25400" rotWithShape="0" sx="102000" sy="10200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6" name="直角三角形 24"/>
          <p:cNvSpPr/>
          <p:nvPr>
            <p:custDataLst>
              <p:tags r:id="rId23"/>
            </p:custDataLst>
          </p:nvPr>
        </p:nvSpPr>
        <p:spPr>
          <a:xfrm>
            <a:off x="6831833" y="4845483"/>
            <a:ext cx="77383" cy="128972"/>
          </a:xfrm>
          <a:prstGeom prst="rtTriangle"/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文本框 25"/>
          <p:cNvSpPr txBox="1"/>
          <p:nvPr>
            <p:custDataLst>
              <p:tags r:id="rId24"/>
            </p:custDataLst>
          </p:nvPr>
        </p:nvSpPr>
        <p:spPr>
          <a:xfrm>
            <a:off x="6865366" y="5038296"/>
            <a:ext cx="4383899" cy="1133470"/>
          </a:xfrm>
          <a:prstGeom prst="rect"/>
          <a:noFill/>
        </p:spPr>
        <p:txBody>
          <a:bodyPr anchor="ctr" anchorCtr="0" bIns="107950" rtlCol="0" tIns="0" wrap="square">
            <a:normAutofit fontScale="94444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监督与评估：对实施过程进行监督和评估，及时调整方案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加强团队协作</a:t>
            </a:r>
            <a:endParaRPr altLang="en-US" lang="zh-CN"/>
          </a:p>
        </p:txBody>
      </p:sp>
      <p:sp>
        <p:nvSpPr>
          <p:cNvPr id="1049894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建立高效沟通机制：加强团队成员之间的沟通，提高信息传递效率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8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0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明确分工与责任：明确每个成员的职责和分工，确保工作顺利进行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4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6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鼓励团队创新：鼓励团队成员提出新的想法和建议，共同应对市场风险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0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2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加强团队培训：提高团队成员的专业技能和应对能力，增强团队整体实力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6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培养人才队伍</a:t>
            </a:r>
            <a:endParaRPr altLang="en-US" lang="zh-CN"/>
          </a:p>
        </p:txBody>
      </p:sp>
      <p:sp>
        <p:nvSpPr>
          <p:cNvPr id="1049952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54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56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58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6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培训与学习：定期组织培训和学习活动，提高团队成员的应对能力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2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建立专业团队：具备市场风险与挑战的专业知识和经验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激励机制：建立激励机制，鼓励团队成员积极应对市场风险与挑战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跨界合作：与其他领域的人才合作，共同应对市场风险与挑战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建立信息共享机制</a:t>
            </a:r>
            <a:endParaRPr altLang="en-US" lang="zh-CN"/>
          </a:p>
        </p:txBody>
      </p:sp>
      <p:sp>
        <p:nvSpPr>
          <p:cNvPr id="1050002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4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6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定义信息共享机制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08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0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2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建立信息共享机制的重要性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14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6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8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如何建立信息共享机制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20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2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4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信息共享机制的实践案例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持续改进与创新</a:t>
            </a:r>
            <a:endParaRPr altLang="en-US" lang="zh-CN"/>
          </a:p>
        </p:txBody>
      </p:sp>
      <p:sp>
        <p:nvSpPr>
          <p:cNvPr id="105006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持续改进运营模式</a:t>
            </a:r>
            <a:endParaRPr altLang="en-US" lang="zh-CN"/>
          </a:p>
        </p:txBody>
      </p:sp>
      <p:sp>
        <p:nvSpPr>
          <p:cNvPr id="1050124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26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28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0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2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创新营销策略：采用多种渠道和手段，提高品牌知名度和市场份额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4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优化生产流程：通过减少浪费、提高效率等方式降低成本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6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改进产品研发：以满足客户需求为导向，提高产品质量和竞争力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8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加强供应链管理：与供应商建立紧密合作关系，确保原材料供应稳定可靠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创新产品和服务</a:t>
            </a:r>
            <a:endParaRPr altLang="en-US" lang="zh-CN"/>
          </a:p>
        </p:txBody>
      </p:sp>
      <p:sp>
        <p:nvSpPr>
          <p:cNvPr id="1050174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不断推出新产品和服务，满足市场需求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6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优化现有产品和服务，提高客户满意度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8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探索新的商业模式和盈利模式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加强研发和人才培养，提升创新能力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拓展市场渠道</a:t>
            </a:r>
            <a:endParaRPr altLang="en-US" lang="zh-CN"/>
          </a:p>
        </p:txBody>
      </p:sp>
      <p:sp>
        <p:nvSpPr>
          <p:cNvPr id="1050216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20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2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24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6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2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2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开展合作与联盟，共享资源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34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不断关注市场动态，调整策略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36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建立多元化的销售渠道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38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加强线上销售和营销策略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提高客户满意度</a:t>
            </a:r>
            <a:endParaRPr altLang="en-US" lang="zh-CN"/>
          </a:p>
        </p:txBody>
      </p:sp>
      <p:sp>
        <p:nvSpPr>
          <p:cNvPr id="1050274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6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8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0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创新营销策略：采用创新的营销策略，吸引更多潜在客户，提高市场份额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2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4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6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8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了解客户需求：通过市场调研和数据分析，深入了解客户需求和期望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0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2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4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6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优化产品和服务：根据客户需求，不断优化产品和服务，提高客户满意度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8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0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2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4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建立良好的客户关系：加强与客户的沟通和互动，建立长期稳定的客户关系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34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1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6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64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11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6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66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5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5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5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5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5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5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5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5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5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5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5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5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5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5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5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5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5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5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5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5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1_5*l_h_i*1_6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01_5*l_h_i*1_6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1_5*l_h_i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1_5*l_h_f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2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325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36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368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2023-12-19T10:14:18Z</dcterms:created>
  <dcterms:modified xsi:type="dcterms:W3CDTF">2023-12-19T10:14:18Z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155473f8fbe34a9c876f022937dc2cae_21</vt:lpwstr>
  </property>
</Properties>
</file>