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884" r:id="rId1"/>
    <p:sldMasterId id="2147487921" r:id="rId2"/>
  </p:sldMasterIdLst>
  <p:notesMasterIdLst>
    <p:notesMasterId r:id="rId3"/>
  </p:notesMasterIdLst>
  <p:sldIdLst>
    <p:sldId id="2140" r:id="rId4"/>
    <p:sldId id="2144" r:id="rId5"/>
    <p:sldId id="2148" r:id="rId6"/>
    <p:sldId id="2151" r:id="rId7"/>
    <p:sldId id="2154" r:id="rId8"/>
    <p:sldId id="2157" r:id="rId9"/>
    <p:sldId id="2160" r:id="rId10"/>
    <p:sldId id="2163" r:id="rId11"/>
    <p:sldId id="2166" r:id="rId12"/>
    <p:sldId id="2169" r:id="rId13"/>
    <p:sldId id="2172" r:id="rId14"/>
    <p:sldId id="2175" r:id="rId15"/>
    <p:sldId id="2178" r:id="rId16"/>
    <p:sldId id="2181" r:id="rId17"/>
    <p:sldId id="2184" r:id="rId18"/>
    <p:sldId id="2187" r:id="rId19"/>
    <p:sldId id="2190" r:id="rId20"/>
    <p:sldId id="2193" r:id="rId21"/>
    <p:sldId id="2196" r:id="rId22"/>
    <p:sldId id="2199" r:id="rId2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885" r:id="rId1"/>
    <p:sldLayoutId id="2147487886" r:id="rId2"/>
    <p:sldLayoutId id="2147487887" r:id="rId3"/>
    <p:sldLayoutId id="2147487888" r:id="rId4"/>
    <p:sldLayoutId id="2147487889" r:id="rId5"/>
    <p:sldLayoutId id="2147487890" r:id="rId6"/>
    <p:sldLayoutId id="2147487891" r:id="rId7"/>
    <p:sldLayoutId id="2147487892" r:id="rId8"/>
    <p:sldLayoutId id="2147487893" r:id="rId9"/>
    <p:sldLayoutId id="2147487894" r:id="rId10"/>
    <p:sldLayoutId id="214748789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922" r:id="rId1"/>
    <p:sldLayoutId id="2147487923" r:id="rId2"/>
    <p:sldLayoutId id="2147487924" r:id="rId3"/>
    <p:sldLayoutId id="2147487925" r:id="rId4"/>
    <p:sldLayoutId id="2147487926" r:id="rId5"/>
    <p:sldLayoutId id="2147487927" r:id="rId6"/>
    <p:sldLayoutId id="2147487928" r:id="rId7"/>
    <p:sldLayoutId id="2147487929" r:id="rId8"/>
    <p:sldLayoutId id="2147487930" r:id="rId9"/>
    <p:sldLayoutId id="2147487931" r:id="rId10"/>
    <p:sldLayoutId id="214748793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tags" Target="../tags/tag101.xml"/><Relationship Id="rId12" Type="http://schemas.openxmlformats.org/officeDocument/2006/relationships/tags" Target="../tags/tag10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tags" Target="../tags/tag216.xml"/><Relationship Id="rId18" Type="http://schemas.openxmlformats.org/officeDocument/2006/relationships/tags" Target="../tags/tag217.xml"/><Relationship Id="rId19" Type="http://schemas.openxmlformats.org/officeDocument/2006/relationships/tags" Target="../tags/tag218.xml"/><Relationship Id="rId20" Type="http://schemas.openxmlformats.org/officeDocument/2006/relationships/tags" Target="../tags/tag219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学科融合2024小学教育的新模式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414336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文本框 14"/>
          <p:cNvSpPr txBox="1"/>
          <p:nvPr>
            <p:custDataLst>
              <p:tags r:id="rId4"/>
            </p:custDataLst>
          </p:nvPr>
        </p:nvSpPr>
        <p:spPr>
          <a:xfrm flipH="1">
            <a:off x="590231" y="5111799"/>
            <a:ext cx="2477770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学科融合的背景和意义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0" name="文本框 17"/>
          <p:cNvSpPr txBox="1"/>
          <p:nvPr>
            <p:custDataLst>
              <p:tags r:id="rId5"/>
            </p:custDataLst>
          </p:nvPr>
        </p:nvSpPr>
        <p:spPr>
          <a:xfrm>
            <a:off x="590230" y="4203120"/>
            <a:ext cx="2477769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2" name="矩形: 圆角 10"/>
          <p:cNvSpPr/>
          <p:nvPr>
            <p:custDataLst>
              <p:tags r:id="rId6"/>
            </p:custDataLst>
          </p:nvPr>
        </p:nvSpPr>
        <p:spPr>
          <a:xfrm>
            <a:off x="3295966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034"/>
          <p:cNvSpPr txBox="1"/>
          <p:nvPr>
            <p:custDataLst>
              <p:tags r:id="rId7"/>
            </p:custDataLst>
          </p:nvPr>
        </p:nvSpPr>
        <p:spPr>
          <a:xfrm flipH="1">
            <a:off x="3473130" y="5116244"/>
            <a:ext cx="2477135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学科融合2024小学教育的新模式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041"/>
          <p:cNvSpPr txBox="1"/>
          <p:nvPr>
            <p:custDataLst>
              <p:tags r:id="rId8"/>
            </p:custDataLst>
          </p:nvPr>
        </p:nvSpPr>
        <p:spPr>
          <a:xfrm>
            <a:off x="3479481" y="4203120"/>
            <a:ext cx="2454514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3"/>
          <p:cNvSpPr/>
          <p:nvPr>
            <p:custDataLst>
              <p:tags r:id="rId9"/>
            </p:custDataLst>
          </p:nvPr>
        </p:nvSpPr>
        <p:spPr>
          <a:xfrm>
            <a:off x="6178231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046"/>
          <p:cNvSpPr txBox="1"/>
          <p:nvPr>
            <p:custDataLst>
              <p:tags r:id="rId10"/>
            </p:custDataLst>
          </p:nvPr>
        </p:nvSpPr>
        <p:spPr>
          <a:xfrm flipH="1">
            <a:off x="6354761" y="5116244"/>
            <a:ext cx="2477770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学科融合在小学教育中的实践与探索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049"/>
          <p:cNvSpPr txBox="1"/>
          <p:nvPr>
            <p:custDataLst>
              <p:tags r:id="rId11"/>
            </p:custDataLst>
          </p:nvPr>
        </p:nvSpPr>
        <p:spPr>
          <a:xfrm>
            <a:off x="6354761" y="4203120"/>
            <a:ext cx="2477770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矩形: 圆角 16"/>
          <p:cNvSpPr/>
          <p:nvPr>
            <p:custDataLst>
              <p:tags r:id="rId12"/>
            </p:custDataLst>
          </p:nvPr>
        </p:nvSpPr>
        <p:spPr>
          <a:xfrm>
            <a:off x="9060496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6" name="文本框 1053"/>
          <p:cNvSpPr txBox="1"/>
          <p:nvPr>
            <p:custDataLst>
              <p:tags r:id="rId13"/>
            </p:custDataLst>
          </p:nvPr>
        </p:nvSpPr>
        <p:spPr>
          <a:xfrm flipH="1">
            <a:off x="9237025" y="5116244"/>
            <a:ext cx="2477135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学科融合对小学教育的影响和展望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056"/>
          <p:cNvSpPr txBox="1"/>
          <p:nvPr>
            <p:custDataLst>
              <p:tags r:id="rId14"/>
            </p:custDataLst>
          </p:nvPr>
        </p:nvSpPr>
        <p:spPr>
          <a:xfrm>
            <a:off x="9237025" y="4203120"/>
            <a:ext cx="2341229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学科融合的背景和意义</a:t>
            </a:r>
            <a:endParaRPr altLang="en-US" dirty="0" lang="zh-CN"/>
          </a:p>
        </p:txBody>
      </p:sp>
      <p:sp>
        <p:nvSpPr>
          <p:cNvPr id="10488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当前小学教育的现状和问题</a:t>
            </a:r>
            <a:endParaRPr altLang="en-US" lang="zh-CN"/>
          </a:p>
        </p:txBody>
      </p:sp>
      <p:sp>
        <p:nvSpPr>
          <p:cNvPr id="1048840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学科分离：传统教育模式下，学科之间缺乏联系和整合，导致学生难以形成全面的知识体系。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2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44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46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知识更新慢：教材内容相对滞后，未能及时跟上时代发展和科技进步的步伐。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8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0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2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创新能力不足：传统教育模式注重知识传授，忽视了学生的创新能力和实践能力的培养。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6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8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学习负担过重：过多的课程和作业导致学生学习压力大，影响身心健康和全面发展。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2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学科融合的概念和特点</a:t>
            </a:r>
            <a:endParaRPr altLang="en-US" lang="zh-CN"/>
          </a:p>
        </p:txBody>
      </p:sp>
      <p:sp>
        <p:nvSpPr>
          <p:cNvPr id="104889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学科融合的定义：将多个学科的知识、方法、技能等有机地结合起来，形成一个综合性的教育模式。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学科融合的意义：提高教育质量，培养创新型人才，适应社会发展的需要。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学科融合的特点：综合性、跨学科性、实践性、创新性。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学科融合的实施方式：课程整合、主题式学习、项目式学习等。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学科融合在小学教育中的意义</a:t>
            </a:r>
            <a:endParaRPr altLang="en-US" lang="zh-CN"/>
          </a:p>
        </p:txBody>
      </p:sp>
      <p:sp>
        <p:nvSpPr>
          <p:cNvPr id="1048956" name="矩形 3"/>
          <p:cNvSpPr/>
          <p:nvPr>
            <p:custDataLst>
              <p:tags r:id="rId1"/>
            </p:custDataLst>
          </p:nvPr>
        </p:nvSpPr>
        <p:spPr>
          <a:xfrm>
            <a:off x="2950762" y="5099969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任意多边形 5"/>
          <p:cNvSpPr/>
          <p:nvPr>
            <p:custDataLst>
              <p:tags r:id="rId2"/>
            </p:custDataLst>
          </p:nvPr>
        </p:nvSpPr>
        <p:spPr>
          <a:xfrm>
            <a:off x="3011318" y="5103876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60" name="正文"/>
          <p:cNvSpPr txBox="1"/>
          <p:nvPr>
            <p:custDataLst>
              <p:tags r:id="rId3"/>
            </p:custDataLst>
          </p:nvPr>
        </p:nvSpPr>
        <p:spPr>
          <a:xfrm>
            <a:off x="3459951" y="5549905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适应未来社会发展的需要：随着科技的发展和社会的进步，跨学科领域的知识和技能越来越重要，学科融合为学生未来的发展提供了更好的基础。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62" name="标题"/>
          <p:cNvSpPr txBox="1"/>
          <p:nvPr>
            <p:custDataLst>
              <p:tags r:id="rId4"/>
            </p:custDataLst>
          </p:nvPr>
        </p:nvSpPr>
        <p:spPr>
          <a:xfrm>
            <a:off x="3417627" y="5099318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64" name="矩形 8"/>
          <p:cNvSpPr/>
          <p:nvPr>
            <p:custDataLst>
              <p:tags r:id="rId5"/>
            </p:custDataLst>
          </p:nvPr>
        </p:nvSpPr>
        <p:spPr>
          <a:xfrm>
            <a:off x="2950762" y="3854997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任意多边形 5"/>
          <p:cNvSpPr/>
          <p:nvPr>
            <p:custDataLst>
              <p:tags r:id="rId6"/>
            </p:custDataLst>
          </p:nvPr>
        </p:nvSpPr>
        <p:spPr>
          <a:xfrm>
            <a:off x="3011318" y="3858903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68" name="正文"/>
          <p:cNvSpPr txBox="1"/>
          <p:nvPr>
            <p:custDataLst>
              <p:tags r:id="rId7"/>
            </p:custDataLst>
          </p:nvPr>
        </p:nvSpPr>
        <p:spPr>
          <a:xfrm>
            <a:off x="3459951" y="4304932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提高学习兴趣和动力：学科融合可以让学生在学习中体验到乐趣，增强学习的动力和兴趣。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70" name="标题"/>
          <p:cNvSpPr txBox="1"/>
          <p:nvPr>
            <p:custDataLst>
              <p:tags r:id="rId8"/>
            </p:custDataLst>
          </p:nvPr>
        </p:nvSpPr>
        <p:spPr>
          <a:xfrm>
            <a:off x="3417627" y="3854345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72" name="矩形 23"/>
          <p:cNvSpPr/>
          <p:nvPr>
            <p:custDataLst>
              <p:tags r:id="rId9"/>
            </p:custDataLst>
          </p:nvPr>
        </p:nvSpPr>
        <p:spPr>
          <a:xfrm>
            <a:off x="2950762" y="1365051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任意多边形 5"/>
          <p:cNvSpPr/>
          <p:nvPr>
            <p:custDataLst>
              <p:tags r:id="rId10"/>
            </p:custDataLst>
          </p:nvPr>
        </p:nvSpPr>
        <p:spPr>
          <a:xfrm>
            <a:off x="3011318" y="1368958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76" name="正文"/>
          <p:cNvSpPr txBox="1"/>
          <p:nvPr>
            <p:custDataLst>
              <p:tags r:id="rId11"/>
            </p:custDataLst>
          </p:nvPr>
        </p:nvSpPr>
        <p:spPr>
          <a:xfrm>
            <a:off x="3459951" y="1814986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培养跨学科思维能力：学科融合有助于学生从多角度思考问题，提高解决问题的能力。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78" name="标题"/>
          <p:cNvSpPr txBox="1"/>
          <p:nvPr>
            <p:custDataLst>
              <p:tags r:id="rId12"/>
            </p:custDataLst>
          </p:nvPr>
        </p:nvSpPr>
        <p:spPr>
          <a:xfrm>
            <a:off x="3459951" y="1364400"/>
            <a:ext cx="2217770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80" name="矩形 27"/>
          <p:cNvSpPr/>
          <p:nvPr>
            <p:custDataLst>
              <p:tags r:id="rId13"/>
            </p:custDataLst>
          </p:nvPr>
        </p:nvSpPr>
        <p:spPr>
          <a:xfrm>
            <a:off x="2950762" y="2610024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任意多边形 5"/>
          <p:cNvSpPr/>
          <p:nvPr>
            <p:custDataLst>
              <p:tags r:id="rId14"/>
            </p:custDataLst>
          </p:nvPr>
        </p:nvSpPr>
        <p:spPr>
          <a:xfrm>
            <a:off x="3011318" y="2613931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84" name="正文"/>
          <p:cNvSpPr txBox="1"/>
          <p:nvPr>
            <p:custDataLst>
              <p:tags r:id="rId15"/>
            </p:custDataLst>
          </p:nvPr>
        </p:nvSpPr>
        <p:spPr>
          <a:xfrm>
            <a:off x="3459951" y="3059959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增强综合素质教育：通过学科融合，学生可以获得更广泛的知识和技能，培养综合素质。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86" name="标题"/>
          <p:cNvSpPr txBox="1"/>
          <p:nvPr>
            <p:custDataLst>
              <p:tags r:id="rId16"/>
            </p:custDataLst>
          </p:nvPr>
        </p:nvSpPr>
        <p:spPr>
          <a:xfrm>
            <a:off x="3417627" y="2609373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学科融合2024小学教育的新模式</a:t>
            </a:r>
            <a:endParaRPr altLang="en-US" dirty="0" lang="zh-CN"/>
          </a:p>
        </p:txBody>
      </p:sp>
      <p:sp>
        <p:nvSpPr>
          <p:cNvPr id="10490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跨学科课程设计</a:t>
            </a:r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多元化教学方式</a:t>
            </a:r>
            <a:endParaRPr altLang="en-US" lang="zh-CN"/>
          </a:p>
        </p:txBody>
      </p:sp>
      <p:sp>
        <p:nvSpPr>
          <p:cNvPr id="1049080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2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84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学科融合：将不同学科的知识进行整合，提高学生的综合素质。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8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0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线上线下结合：利用互联网技术，实现线上线下的有机结合，拓宽学生的学习渠道。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4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6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探究式学习：引导学生主动探究问题，培养其创新能力和实践能力。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0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2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游戏化教学：将游戏元素融入教学中，增加学习的趣味性和互动性。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综合性评价方式</a:t>
            </a:r>
            <a:endParaRPr altLang="en-US" lang="zh-CN"/>
          </a:p>
        </p:txBody>
      </p:sp>
      <p:sp>
        <p:nvSpPr>
          <p:cNvPr id="1049138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0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2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4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6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评价方式：采用多种评价方法，如考试、作品评定、口头表达等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8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评价内容：涵盖知识、技能、态度等多方面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0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评价主体：教师、学生、家长等多元参与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2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评价过程：注重过程评价，关注学生的发展历程和个体差异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教师专业发展与团队合作</a:t>
            </a:r>
            <a:endParaRPr altLang="en-US" lang="zh-CN"/>
          </a:p>
        </p:txBody>
      </p:sp>
      <p:sp>
        <p:nvSpPr>
          <p:cNvPr id="1049188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教师需要不断学习和提升自己的专业知识和技能，以适应学科融合的新模式。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教师需要具备团队合作意识，与其他教师共同协作，共同推进学科融合的进程。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学校应该为教师提供专业发展的机会和平台，如培训、研讨、交流等，促进教师的专业成长。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教师需要关注学生的个性化需求，根据不同学生的特点，灵活运用教学方法和手段，提高学生的学习效果。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学科融合在小学教育中的实践与探索</a:t>
            </a:r>
            <a:endParaRPr altLang="en-US" dirty="0" lang="zh-CN"/>
          </a:p>
        </p:txBody>
      </p:sp>
      <p:sp>
        <p:nvSpPr>
          <p:cNvPr id="10492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实践案例分享</a:t>
            </a:r>
            <a:endParaRPr altLang="en-US" lang="zh-CN"/>
          </a:p>
        </p:txBody>
      </p:sp>
      <p:sp>
        <p:nvSpPr>
          <p:cNvPr id="1049258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语文与美术融合：通过绘画表达对文学作品的理解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4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数学与科学融合：在科学实验中运用数学知识解决问题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0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英语与音乐融合：通过歌曲学习英语单词和语法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6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体育与心理健康融合：在体育活动中培养学生的自信心和团队协作能力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实践中的问题和挑战</a:t>
            </a:r>
            <a:endParaRPr altLang="en-US" lang="zh-CN"/>
          </a:p>
        </p:txBody>
      </p:sp>
      <p:sp>
        <p:nvSpPr>
          <p:cNvPr id="104931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学科融合的课程设计难度大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教师缺乏相关的教学经验和技能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学生的学习习惯和思维方式需要调整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家长和社会的认知和支持不足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解决方案和改进措施</a:t>
            </a:r>
            <a:endParaRPr altLang="en-US" lang="zh-CN"/>
          </a:p>
        </p:txBody>
      </p:sp>
      <p:sp>
        <p:nvSpPr>
          <p:cNvPr id="104937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建立跨学科教师团队，加强学科间的交流与合作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开展综合性课程，整合不同学科的知识点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引入创新教学方法，如项目式学习、翻转课堂等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建立多元评价体系，全面评价学生的综合素质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学科融合对小学教育的影响和展望</a:t>
            </a:r>
            <a:endParaRPr altLang="en-US" dirty="0" lang="zh-CN"/>
          </a:p>
        </p:txBody>
      </p:sp>
      <p:sp>
        <p:nvSpPr>
          <p:cNvPr id="10494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对小学教育的影响</a:t>
            </a:r>
            <a:endParaRPr altLang="en-US" lang="zh-CN"/>
          </a:p>
        </p:txBody>
      </p:sp>
      <p:sp>
        <p:nvSpPr>
          <p:cNvPr id="1049460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提高教学质量：学科融合能够丰富教学内容，提高教学效果，提升教学质量。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培养综合素质：学科融合有利于培养学生的综合素质，提高学生的创新能力、实践能力、团队协作能力等。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促进教师专业发展：学科融合要求教师具备跨学科的知识和技能，促使教师不断更新知识结构，提升专业素养。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增强学生兴趣：学科融合能够将不同领域的知识融合在一起，增强学生的学习兴趣和动力，提高学习效果。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对学生发展的影响</a:t>
            </a:r>
            <a:endParaRPr altLang="en-US" lang="zh-CN"/>
          </a:p>
        </p:txBody>
      </p:sp>
      <p:sp>
        <p:nvSpPr>
          <p:cNvPr id="10495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培养综合素质：学科融合有助于培养学生的综合素质，提高学生的跨学科能力。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促进个性发展：学科融合有利于学生的个性发展，满足不同学生的兴趣和需求。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培养创新能力：学科融合可以培养学生的创新能力，提高学生的创新思维和创造力。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激发学习兴趣：学科融合可以激发学生的学习兴趣，增强学生的学习动力。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对未来小学教育的展望</a:t>
            </a:r>
            <a:endParaRPr altLang="en-US" lang="zh-CN"/>
          </a:p>
        </p:txBody>
      </p:sp>
      <p:sp>
        <p:nvSpPr>
          <p:cNvPr id="1049592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学科融合将进一步深化，为学生提供更全面的教育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8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技术与教育结合，实现个性化学习，提高教育质量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4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培养跨学科思维，增强学生综合素质和创新能力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0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促进教育公平，缩小城乡教育差距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1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2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3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4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SLIDE_ID" val="custom20230995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7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7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34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2024-01-05T13:10:45Z</dcterms:created>
  <dcterms:modified xsi:type="dcterms:W3CDTF">2024-01-05T13:10:45Z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0d45580def934e2bbe3e2cc841c67386_21</vt:lpwstr>
  </property>
</Properties>
</file>