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256" r:id="rId1"/>
    <p:sldMasterId id="2147487293" r:id="rId2"/>
  </p:sldMasterIdLst>
  <p:notesMasterIdLst>
    <p:notesMasterId r:id="rId3"/>
  </p:notesMasterIdLst>
  <p:sldIdLst>
    <p:sldId id="1955" r:id="rId4"/>
    <p:sldId id="1960" r:id="rId5"/>
    <p:sldId id="1964" r:id="rId6"/>
    <p:sldId id="1967" r:id="rId7"/>
    <p:sldId id="1973" r:id="rId9"/>
    <p:sldId id="1976" r:id="rId10"/>
    <p:sldId id="1979" r:id="rId11"/>
    <p:sldId id="1982" r:id="rId12"/>
    <p:sldId id="1985" r:id="rId13"/>
    <p:sldId id="1991" r:id="rId15"/>
    <p:sldId id="1994" r:id="rId16"/>
    <p:sldId id="1997" r:id="rId17"/>
    <p:sldId id="2000" r:id="rId18"/>
    <p:sldId id="2003" r:id="rId19"/>
    <p:sldId id="2009" r:id="rId21"/>
    <p:sldId id="2012" r:id="rId22"/>
    <p:sldId id="2015" r:id="rId23"/>
    <p:sldId id="2018" r:id="rId24"/>
    <p:sldId id="2021" r:id="rId25"/>
    <p:sldId id="2027" r:id="rId27"/>
    <p:sldId id="2030" r:id="rId28"/>
    <p:sldId id="2033" r:id="rId29"/>
    <p:sldId id="2036" r:id="rId30"/>
    <p:sldId id="2039" r:id="rId31"/>
    <p:sldId id="2045" r:id="rId33"/>
    <p:sldId id="2048" r:id="rId34"/>
    <p:sldId id="2051" r:id="rId35"/>
    <p:sldId id="2054" r:id="rId36"/>
    <p:sldId id="2058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257" r:id="rId1"/>
    <p:sldLayoutId id="2147487258" r:id="rId2"/>
    <p:sldLayoutId id="2147487259" r:id="rId3"/>
    <p:sldLayoutId id="2147487260" r:id="rId4"/>
    <p:sldLayoutId id="2147487261" r:id="rId5"/>
    <p:sldLayoutId id="2147487262" r:id="rId6"/>
    <p:sldLayoutId id="2147487263" r:id="rId7"/>
    <p:sldLayoutId id="2147487264" r:id="rId8"/>
    <p:sldLayoutId id="2147487265" r:id="rId9"/>
    <p:sldLayoutId id="2147487266" r:id="rId10"/>
    <p:sldLayoutId id="214748726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294" r:id="rId1"/>
    <p:sldLayoutId id="2147487295" r:id="rId2"/>
    <p:sldLayoutId id="2147487296" r:id="rId3"/>
    <p:sldLayoutId id="2147487297" r:id="rId4"/>
    <p:sldLayoutId id="2147487298" r:id="rId5"/>
    <p:sldLayoutId id="2147487299" r:id="rId6"/>
    <p:sldLayoutId id="2147487300" r:id="rId7"/>
    <p:sldLayoutId id="2147487301" r:id="rId8"/>
    <p:sldLayoutId id="2147487302" r:id="rId9"/>
    <p:sldLayoutId id="2147487303" r:id="rId10"/>
    <p:sldLayoutId id="214748730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tags" Target="../tags/tag140.xml"/><Relationship Id="rId14" Type="http://schemas.openxmlformats.org/officeDocument/2006/relationships/tags" Target="../tags/tag141.xml"/><Relationship Id="rId15" Type="http://schemas.openxmlformats.org/officeDocument/2006/relationships/tags" Target="../tags/tag142.xml"/><Relationship Id="rId16" Type="http://schemas.openxmlformats.org/officeDocument/2006/relationships/tags" Target="../tags/tag143.xml"/><Relationship Id="rId17" Type="http://schemas.openxmlformats.org/officeDocument/2006/relationships/tags" Target="../tags/tag144.xml"/><Relationship Id="rId18" Type="http://schemas.openxmlformats.org/officeDocument/2006/relationships/tags" Target="../tags/tag145.xml"/><Relationship Id="rId1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tags" Target="../tags/tag189.xml"/><Relationship Id="rId14" Type="http://schemas.openxmlformats.org/officeDocument/2006/relationships/tags" Target="../tags/tag190.xml"/><Relationship Id="rId15" Type="http://schemas.openxmlformats.org/officeDocument/2006/relationships/tags" Target="../tags/tag191.xml"/><Relationship Id="rId16" Type="http://schemas.openxmlformats.org/officeDocument/2006/relationships/tags" Target="../tags/tag192.xml"/><Relationship Id="rId17" Type="http://schemas.openxmlformats.org/officeDocument/2006/relationships/tags" Target="../tags/tag193.xml"/><Relationship Id="rId18" Type="http://schemas.openxmlformats.org/officeDocument/2006/relationships/tags" Target="../tags/tag194.xml"/><Relationship Id="rId19" Type="http://schemas.openxmlformats.org/officeDocument/2006/relationships/tags" Target="../tags/tag195.xml"/><Relationship Id="rId20" Type="http://schemas.openxmlformats.org/officeDocument/2006/relationships/tags" Target="../tags/tag196.xml"/><Relationship Id="rId21" Type="http://schemas.openxmlformats.org/officeDocument/2006/relationships/tags" Target="../tags/tag197.xml"/><Relationship Id="rId22" Type="http://schemas.openxmlformats.org/officeDocument/2006/relationships/tags" Target="../tags/tag198.xml"/><Relationship Id="rId23" Type="http://schemas.openxmlformats.org/officeDocument/2006/relationships/tags" Target="../tags/tag199.xml"/><Relationship Id="rId24" Type="http://schemas.openxmlformats.org/officeDocument/2006/relationships/tags" Target="../tags/tag200.xml"/><Relationship Id="rId25" Type="http://schemas.openxmlformats.org/officeDocument/2006/relationships/tags" Target="../tags/tag201.xml"/><Relationship Id="rId26" Type="http://schemas.openxmlformats.org/officeDocument/2006/relationships/tags" Target="../tags/tag202.xml"/><Relationship Id="rId27" Type="http://schemas.openxmlformats.org/officeDocument/2006/relationships/tags" Target="../tags/tag203.xml"/><Relationship Id="rId28" Type="http://schemas.openxmlformats.org/officeDocument/2006/relationships/tags" Target="../tags/tag204.xml"/><Relationship Id="rId29" Type="http://schemas.openxmlformats.org/officeDocument/2006/relationships/tags" Target="../tags/tag205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tags" Target="../tags/tag265.xml"/><Relationship Id="rId14" Type="http://schemas.openxmlformats.org/officeDocument/2006/relationships/tags" Target="../tags/tag266.xml"/><Relationship Id="rId15" Type="http://schemas.openxmlformats.org/officeDocument/2006/relationships/tags" Target="../tags/tag267.xml"/><Relationship Id="rId16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tags" Target="../tags/tag315.xml"/><Relationship Id="rId14" Type="http://schemas.openxmlformats.org/officeDocument/2006/relationships/tags" Target="../tags/tag316.xml"/><Relationship Id="rId15" Type="http://schemas.openxmlformats.org/officeDocument/2006/relationships/tags" Target="../tags/tag317.xml"/><Relationship Id="rId16" Type="http://schemas.openxmlformats.org/officeDocument/2006/relationships/tags" Target="../tags/tag318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tags" Target="../tags/tag362.xml"/><Relationship Id="rId10" Type="http://schemas.openxmlformats.org/officeDocument/2006/relationships/tags" Target="../tags/tag363.xml"/><Relationship Id="rId11" Type="http://schemas.openxmlformats.org/officeDocument/2006/relationships/tags" Target="../tags/tag364.xml"/><Relationship Id="rId12" Type="http://schemas.openxmlformats.org/officeDocument/2006/relationships/tags" Target="../tags/tag365.xml"/><Relationship Id="rId13" Type="http://schemas.openxmlformats.org/officeDocument/2006/relationships/tags" Target="../tags/tag366.xml"/><Relationship Id="rId14" Type="http://schemas.openxmlformats.org/officeDocument/2006/relationships/tags" Target="../tags/tag367.xml"/><Relationship Id="rId15" Type="http://schemas.openxmlformats.org/officeDocument/2006/relationships/tags" Target="../tags/tag368.xml"/><Relationship Id="rId16" Type="http://schemas.openxmlformats.org/officeDocument/2006/relationships/tags" Target="../tags/tag369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2024年汽车行业工作总结及展望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2024年汽车行业工作总结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汽车行业展望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汽车行业未来发展的重点领域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汽车行业未来发展的关键因素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汽车行业未来发展的战略思考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2024年汽车行业工作总结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行业概况和发展趋势</a:t>
            </a:r>
            <a:endParaRPr altLang="en-US" lang="zh-CN"/>
          </a:p>
        </p:txBody>
      </p:sp>
      <p:sp>
        <p:nvSpPr>
          <p:cNvPr id="10489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2024年汽车行业概况：市场规模、销量、竞争格局等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汽车行业发展趋势：电动化、智能化、网联化等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政策环境对汽车行业的影响：政策调整、政策支持等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未来汽车行业的发展方向和趋势预测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主要工作内容和成果</a:t>
            </a:r>
            <a:endParaRPr altLang="en-US" lang="zh-CN"/>
          </a:p>
        </p:txBody>
      </p:sp>
      <p:sp>
        <p:nvSpPr>
          <p:cNvPr id="1049028" name="矩形 3"/>
          <p:cNvSpPr/>
          <p:nvPr>
            <p:custDataLst>
              <p:tags r:id="rId1"/>
            </p:custDataLst>
          </p:nvPr>
        </p:nvSpPr>
        <p:spPr>
          <a:xfrm>
            <a:off x="972714" y="1775192"/>
            <a:ext cx="4918093" cy="124158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30" name="矩形 13"/>
          <p:cNvSpPr/>
          <p:nvPr>
            <p:custDataLst>
              <p:tags r:id="rId2"/>
            </p:custDataLst>
          </p:nvPr>
        </p:nvSpPr>
        <p:spPr>
          <a:xfrm>
            <a:off x="608400" y="1775192"/>
            <a:ext cx="177667" cy="124158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032" name="文本框 4"/>
          <p:cNvSpPr txBox="1"/>
          <p:nvPr>
            <p:custDataLst>
              <p:tags r:id="rId3"/>
            </p:custDataLst>
          </p:nvPr>
        </p:nvSpPr>
        <p:spPr>
          <a:xfrm>
            <a:off x="1160644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完成市场调研，了解行业趋势和竞争对手情况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39"/>
          <p:cNvSpPr/>
          <p:nvPr>
            <p:custDataLst>
              <p:tags r:id="rId4"/>
            </p:custDataLst>
          </p:nvPr>
        </p:nvSpPr>
        <p:spPr>
          <a:xfrm>
            <a:off x="972714" y="3249126"/>
            <a:ext cx="4918093" cy="124158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36" name="矩形 5"/>
          <p:cNvSpPr/>
          <p:nvPr>
            <p:custDataLst>
              <p:tags r:id="rId5"/>
            </p:custDataLst>
          </p:nvPr>
        </p:nvSpPr>
        <p:spPr>
          <a:xfrm>
            <a:off x="608400" y="3249126"/>
            <a:ext cx="177667" cy="124158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38" name="文本框 41"/>
          <p:cNvSpPr txBox="1"/>
          <p:nvPr>
            <p:custDataLst>
              <p:tags r:id="rId6"/>
            </p:custDataLst>
          </p:nvPr>
        </p:nvSpPr>
        <p:spPr>
          <a:xfrm>
            <a:off x="1160644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制定并执行销售计划，提高销售额和市场份额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12"/>
          <p:cNvSpPr/>
          <p:nvPr>
            <p:custDataLst>
              <p:tags r:id="rId7"/>
            </p:custDataLst>
          </p:nvPr>
        </p:nvSpPr>
        <p:spPr>
          <a:xfrm>
            <a:off x="972714" y="4723060"/>
            <a:ext cx="4918093" cy="124158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42" name="矩形 17"/>
          <p:cNvSpPr/>
          <p:nvPr>
            <p:custDataLst>
              <p:tags r:id="rId8"/>
            </p:custDataLst>
          </p:nvPr>
        </p:nvSpPr>
        <p:spPr>
          <a:xfrm>
            <a:off x="608400" y="4723060"/>
            <a:ext cx="177667" cy="124158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44" name="文本框 19"/>
          <p:cNvSpPr txBox="1"/>
          <p:nvPr>
            <p:custDataLst>
              <p:tags r:id="rId9"/>
            </p:custDataLst>
          </p:nvPr>
        </p:nvSpPr>
        <p:spPr>
          <a:xfrm>
            <a:off x="1160644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加强与供应商合作，降低采购成本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矩形 49"/>
          <p:cNvSpPr/>
          <p:nvPr>
            <p:custDataLst>
              <p:tags r:id="rId10"/>
            </p:custDataLst>
          </p:nvPr>
        </p:nvSpPr>
        <p:spPr>
          <a:xfrm>
            <a:off x="6659355" y="1775192"/>
            <a:ext cx="4918093" cy="124158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48" name="矩形 26"/>
          <p:cNvSpPr/>
          <p:nvPr>
            <p:custDataLst>
              <p:tags r:id="rId11"/>
            </p:custDataLst>
          </p:nvPr>
        </p:nvSpPr>
        <p:spPr>
          <a:xfrm>
            <a:off x="6295041" y="1775192"/>
            <a:ext cx="177667" cy="124158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50" name="文本框 27"/>
          <p:cNvSpPr txBox="1"/>
          <p:nvPr>
            <p:custDataLst>
              <p:tags r:id="rId12"/>
            </p:custDataLst>
          </p:nvPr>
        </p:nvSpPr>
        <p:spPr>
          <a:xfrm>
            <a:off x="6847285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优化生产流程，提高生产效率和质量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64"/>
          <p:cNvSpPr/>
          <p:nvPr>
            <p:custDataLst>
              <p:tags r:id="rId13"/>
            </p:custDataLst>
          </p:nvPr>
        </p:nvSpPr>
        <p:spPr>
          <a:xfrm>
            <a:off x="6659355" y="3249126"/>
            <a:ext cx="4918093" cy="1241586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54" name="矩形 65"/>
          <p:cNvSpPr/>
          <p:nvPr>
            <p:custDataLst>
              <p:tags r:id="rId14"/>
            </p:custDataLst>
          </p:nvPr>
        </p:nvSpPr>
        <p:spPr>
          <a:xfrm>
            <a:off x="6295041" y="3249126"/>
            <a:ext cx="177667" cy="1241586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56" name="文本框 66"/>
          <p:cNvSpPr txBox="1"/>
          <p:nvPr>
            <p:custDataLst>
              <p:tags r:id="rId15"/>
            </p:custDataLst>
          </p:nvPr>
        </p:nvSpPr>
        <p:spPr>
          <a:xfrm>
            <a:off x="6847285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开展技术创新，提升产品竞争力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矩形 67"/>
          <p:cNvSpPr/>
          <p:nvPr>
            <p:custDataLst>
              <p:tags r:id="rId16"/>
            </p:custDataLst>
          </p:nvPr>
        </p:nvSpPr>
        <p:spPr>
          <a:xfrm>
            <a:off x="6659355" y="4723060"/>
            <a:ext cx="4918093" cy="1241586"/>
          </a:xfrm>
          <a:prstGeom prst="rect"/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60" name="矩形 68"/>
          <p:cNvSpPr/>
          <p:nvPr>
            <p:custDataLst>
              <p:tags r:id="rId17"/>
            </p:custDataLst>
          </p:nvPr>
        </p:nvSpPr>
        <p:spPr>
          <a:xfrm>
            <a:off x="6295041" y="4723060"/>
            <a:ext cx="177667" cy="1241586"/>
          </a:xfrm>
          <a:prstGeom prst="rect"/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62" name="文本框 69"/>
          <p:cNvSpPr txBox="1"/>
          <p:nvPr>
            <p:custDataLst>
              <p:tags r:id="rId18"/>
            </p:custDataLst>
          </p:nvPr>
        </p:nvSpPr>
        <p:spPr>
          <a:xfrm>
            <a:off x="6847285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加强团队建设，提高员工素质和工作效率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面临的挑战和解决方案</a:t>
            </a:r>
            <a:endParaRPr altLang="en-US" lang="zh-CN"/>
          </a:p>
        </p:txBody>
      </p:sp>
      <p:sp>
        <p:nvSpPr>
          <p:cNvPr id="104909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市场竞争激烈：需要加强品牌营销和产品差异化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技术更新迅速：需要加大研发投入，提升自主创新能力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环保要求提高：需要推广新能源汽车，降低排放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消费者需求多样化：需要关注消费者需求，提升产品品质和服务质量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87500" lnSpcReduction="20000"/>
          </a:bodyPr>
          <a:p>
            <a:r>
              <a:rPr altLang="en-US" lang="zh-CN"/>
              <a:t>经验教训：总结2024年汽车行业的工作经验，分析存在的问题和不足，提出改进措施。</a:t>
            </a:r>
            <a:endParaRPr altLang="en-US" lang="zh-CN"/>
          </a:p>
          <a:p>
            <a:r>
              <a:rPr altLang="en-US" lang="zh-CN"/>
              <a:t>改进方向：针对2024年汽车行业的工作经验，提出未来发展的改进方向和目标。  我正在写一份主题为“2024年汽车行业工作总结及展望”的PPT,现在准备介绍“2024年汽车行业展望”,请帮我生成“未来发展趋势”为标题的内容 未来发展趋势</a:t>
            </a:r>
            <a:endParaRPr altLang="en-US" lang="zh-CN"/>
          </a:p>
          <a:p>
            <a:pPr lvl="1"/>
            <a:r>
              <a:rPr altLang="en-US" lang="zh-CN"/>
              <a:t>我正在写一份主题为“2024年汽车行业工作总结及展望”的PPT,现在准备介绍“2024年汽车行业展望”,请帮我生成“未来发展趋势”为标题的内容</a:t>
            </a:r>
            <a:endParaRPr altLang="en-US" lang="zh-CN"/>
          </a:p>
          <a:p>
            <a:pPr lvl="1"/>
            <a:r>
              <a:rPr altLang="en-US" lang="zh-CN"/>
              <a:t>未来发展趋势</a:t>
            </a:r>
            <a:endParaRPr altLang="en-US" lang="zh-CN"/>
          </a:p>
          <a:p>
            <a:r>
              <a:rPr altLang="en-US" lang="zh-CN"/>
              <a:t>新能源汽车市场将持续增长，传统燃油车市场将逐渐萎缩。</a:t>
            </a:r>
            <a:endParaRPr altLang="en-US" lang="zh-CN"/>
          </a:p>
          <a:p>
            <a:r>
              <a:rPr altLang="en-US" lang="zh-CN"/>
              <a:t>智能化、网联化将成为汽车行业的重要趋势，自动驾驶技术将逐渐普及。</a:t>
            </a:r>
            <a:endParaRPr altLang="en-US" lang="zh-CN"/>
          </a:p>
          <a:p>
            <a:r>
              <a:rPr altLang="en-US" lang="zh-CN"/>
              <a:t>共享出行将成为未来出行的主要方式之一，汽车租赁市场将逐渐扩大。</a:t>
            </a:r>
            <a:endParaRPr altLang="en-US" lang="zh-CN"/>
          </a:p>
          <a:p>
            <a:r>
              <a:rPr altLang="en-US" lang="zh-CN"/>
              <a:t>汽车行业将更加注重环保和可持续发展，新能源汽车将成为主流。</a:t>
            </a:r>
            <a:endParaRPr altLang="en-US" lang="zh-CN"/>
          </a:p>
        </p:txBody>
      </p:sp>
      <p:sp>
        <p:nvSpPr>
          <p:cNvPr id="10491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经验教训和改进方向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汽车行业展望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未来发展趋势和预测</a:t>
            </a:r>
            <a:endParaRPr altLang="en-US" lang="zh-CN"/>
          </a:p>
        </p:txBody>
      </p:sp>
      <p:sp>
        <p:nvSpPr>
          <p:cNvPr id="104924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4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共享化：共享汽车、分时租赁等模式将更加普及，降低出行成本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互联化：车联网、5G等技术将实现更高效的互联互通，提高交通效率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6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电动化：随着环保意识的提高，电动汽车市场将持续扩大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6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智能化：自动驾驶、智能网联等技术将更加成熟，提高驾驶体验和安全性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新技术、新模式的应用前景</a:t>
            </a:r>
            <a:endParaRPr altLang="en-US" lang="zh-CN"/>
          </a:p>
        </p:txBody>
      </p:sp>
      <p:sp>
        <p:nvSpPr>
          <p:cNvPr id="10492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0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自动驾驶技术：随着自动驾驶技术的不断发展，未来汽车行业将更加注重智能化和自动化，提高行车安全和效率。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0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新能源汽车技术：随着环保意识的提高，未来汽车行业将更加注重新能源汽车技术的研发和应用，推动绿色出行。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1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车联网技术：车联网技术将实现车辆与车辆、车辆与基础设施、车辆与行人的全面互联，提高交通效率和安全性。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1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1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共享出行模式：共享出行模式将改变人们的出行方式，提高车辆利用率和减少交通拥堵。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行业变革和转型方向</a:t>
            </a:r>
            <a:endParaRPr altLang="en-US" lang="zh-CN"/>
          </a:p>
        </p:txBody>
      </p:sp>
      <p:sp>
        <p:nvSpPr>
          <p:cNvPr id="104935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电动化：电动汽车的普及和发展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共享化：汽车共享和租赁市场的兴起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网联化：车联网技术的广泛应用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智能化：自动驾驶技术的不断升级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机遇和挑战并存，需要不断创新和进步</a:t>
            </a:r>
            <a:endParaRPr altLang="en-US" lang="zh-CN"/>
          </a:p>
        </p:txBody>
      </p:sp>
      <p:sp>
        <p:nvSpPr>
          <p:cNvPr id="104943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375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机遇：随着科技的发展，汽车行业将迎来更多的创新和变革，如自动驾驶、智能网联等技术的普及将为汽车行业带来更多的机遇。</a:t>
            </a:r>
            <a:endParaRPr altLang="en-US" dirty="0" sz="16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375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挑战：随着环保意识的提高和能源的紧张，汽车行业需要不断改进技术，提高能源利用效率和环保性能，以满足市场需求和政策要求。</a:t>
            </a:r>
            <a:endParaRPr altLang="en-US" dirty="0" sz="16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需要不断创新和进步：为了应对机遇和挑战，汽车行业需要不断创新和进步，加强技术研发和人才培养，提高产品质量和服务水平，以赢得更多的市场份额和消费者的信任。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展望：未来汽车行业将继续发展壮大，同时需要更加注重环保和可持续发展，推动新能源汽车、智能网联汽车等新兴领域的发展，为消费者提供更加便捷、舒适、安全的出行体验。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9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汽车行业未来发展的重点领域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新能源汽车领域的发展前景</a:t>
            </a:r>
            <a:endParaRPr altLang="en-US" lang="zh-CN"/>
          </a:p>
        </p:txBody>
      </p:sp>
      <p:sp>
        <p:nvSpPr>
          <p:cNvPr id="104955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市场需求：消费者对环保、节能的需求增加，推动新能源汽车市场扩大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政策支持：各国政府加大对新能源汽车的扶持力度，推动产业发展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技术创新：电池技术、充电设施等关键技术不断突破，提升新能源汽车性能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产业链完善：充电设施、维修服务等配套产业逐渐完善，为新能源汽车发展提供保障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智能网联汽车技术的推广和应用</a:t>
            </a:r>
            <a:endParaRPr altLang="en-US" lang="zh-CN"/>
          </a:p>
        </p:txBody>
      </p:sp>
      <p:sp>
        <p:nvSpPr>
          <p:cNvPr id="104962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智能网联汽车技术的定义和特点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智能网联汽车技术在汽车行业的应用现状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智能网联汽车技术对汽车行业的影响和意义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未来智能网联汽车技术的发展趋势和展望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共享出行和自动驾驶等新模式的发展趋势</a:t>
            </a:r>
            <a:endParaRPr altLang="en-US" lang="zh-CN"/>
          </a:p>
        </p:txBody>
      </p:sp>
      <p:sp>
        <p:nvSpPr>
          <p:cNvPr id="104968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共享出行：随着消费者对出行方式的需求不断变化，共享出行成为汽车行业未来发展的重要趋势。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自动驾驶：自动驾驶技术不断进步，未来将成为汽车行业的重要发展方向。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新能源汽车：随着环保意识的提高，新能源汽车将成为汽车行业的重要发展领域。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车联网：车联网技术的发展将为汽车行业带来更多的创新和变革。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汽车后市场和维修保养等领域的创新和发展</a:t>
            </a:r>
            <a:endParaRPr altLang="en-US" lang="zh-CN"/>
          </a:p>
        </p:txBody>
      </p:sp>
      <p:sp>
        <p:nvSpPr>
          <p:cNvPr id="1049722" name="任意多边形 20"/>
          <p:cNvSpPr/>
          <p:nvPr>
            <p:custDataLst>
              <p:tags r:id="rId1"/>
            </p:custDataLst>
          </p:nvPr>
        </p:nvSpPr>
        <p:spPr>
          <a:xfrm rot="2700000">
            <a:off x="944672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400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汽车后市场概述：介绍汽车后市场的定义、范围和重要性。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42"/>
          <p:cNvSpPr/>
          <p:nvPr>
            <p:custDataLst>
              <p:tags r:id="rId3"/>
            </p:custDataLst>
          </p:nvPr>
        </p:nvSpPr>
        <p:spPr>
          <a:xfrm>
            <a:off x="733361" y="2896286"/>
            <a:ext cx="1635727" cy="11583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任意多边形 18"/>
          <p:cNvSpPr/>
          <p:nvPr>
            <p:custDataLst>
              <p:tags r:id="rId4"/>
            </p:custDataLst>
          </p:nvPr>
        </p:nvSpPr>
        <p:spPr>
          <a:xfrm rot="5400000">
            <a:off x="321643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879463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3333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汽车维修保养行业的发展趋势：分析汽车维修保养行业的现状和未来发展趋势，包括智能化、数字化、个性化等方面的创新。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43"/>
          <p:cNvSpPr/>
          <p:nvPr>
            <p:custDataLst>
              <p:tags r:id="rId6"/>
            </p:custDataLst>
          </p:nvPr>
        </p:nvSpPr>
        <p:spPr>
          <a:xfrm>
            <a:off x="3004424" y="2896286"/>
            <a:ext cx="1635727" cy="11583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486798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49824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8889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汽车后市场的主要创新领域：介绍汽车后市场的主要创新领域，如智能网联、自动驾驶、新能源等。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44"/>
          <p:cNvSpPr/>
          <p:nvPr>
            <p:custDataLst>
              <p:tags r:id="rId9"/>
            </p:custDataLst>
          </p:nvPr>
        </p:nvSpPr>
        <p:spPr>
          <a:xfrm>
            <a:off x="5275488" y="2896286"/>
            <a:ext cx="1635727" cy="11583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757861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420888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3333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汽车维修保养的创新和发展：分析汽车维修保养的创新和发展方向，包括智能化维修、数字化管理、个性化服务等。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45"/>
          <p:cNvSpPr/>
          <p:nvPr>
            <p:custDataLst>
              <p:tags r:id="rId12"/>
            </p:custDataLst>
          </p:nvPr>
        </p:nvSpPr>
        <p:spPr>
          <a:xfrm>
            <a:off x="7545849" y="2896286"/>
            <a:ext cx="1635727" cy="11583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1002962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691951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未来展望：对汽车后市场和维修保养等领域的未来发展进行展望，提出可能的挑战和机遇。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矩形 5"/>
          <p:cNvSpPr/>
          <p:nvPr>
            <p:custDataLst>
              <p:tags r:id="rId15"/>
            </p:custDataLst>
          </p:nvPr>
        </p:nvSpPr>
        <p:spPr>
          <a:xfrm>
            <a:off x="9816912" y="2896286"/>
            <a:ext cx="1635727" cy="11583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8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汽车行业未来发展的关键因素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技术创新和研发能力的重要性</a:t>
            </a:r>
            <a:endParaRPr altLang="en-US" lang="zh-CN"/>
          </a:p>
        </p:txBody>
      </p:sp>
      <p:sp>
        <p:nvSpPr>
          <p:cNvPr id="104985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5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智能化、电动化、网联化是未来汽车行业技术创新的主要方向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加强研发能力建设，提高自主创新能力是汽车行业未来的必然选择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技术创新是汽车行业发展的核心驱动力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研发能力决定企业在竞争中的地位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政策法规对行业发展的影响和作用</a:t>
            </a:r>
            <a:endParaRPr altLang="en-US" lang="zh-CN"/>
          </a:p>
        </p:txBody>
      </p:sp>
      <p:sp>
        <p:nvSpPr>
          <p:cNvPr id="104990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政策法规对汽车行业发展的限制和约束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政策法规对汽车行业发展的推动作用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政策法规对汽车行业发展的引导和支持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政策法规对汽车行业发展的促进和推动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市场需求和消费者行为的变化趋势</a:t>
            </a:r>
            <a:endParaRPr altLang="en-US" lang="zh-CN"/>
          </a:p>
        </p:txBody>
      </p:sp>
      <p:sp>
        <p:nvSpPr>
          <p:cNvPr id="10499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6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市场需求：随着消费者对环保、智能、安全等方面的要求不断提高，未来汽车行业将更加注重产品的品质和性能。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6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消费者行为：随着互联网技术的发展，消费者购车行为将更加理性，更加注重产品的性价比和服务质量。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7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趋势：未来汽车行业将更加注重个性化、智能化、电动化等方面的发展，以满足消费者的多样化需求。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7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挑战：随着市场竞争的加剧，汽车行业将面临更加严峻的挑战，需要不断创新和提高产品质量和服务水平。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产业链协同和合作的重要性</a:t>
            </a:r>
            <a:endParaRPr altLang="en-US" lang="zh-CN"/>
          </a:p>
        </p:txBody>
      </p:sp>
      <p:sp>
        <p:nvSpPr>
          <p:cNvPr id="105001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合作案例：介绍一些汽车行业产业链协同和合作的成功案例，如特斯拉与松下合作生产电池等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产业链协同：汽车行业涉及多个环节，包括研发、生产、销售等，产业链协同能够提高效率、降低成本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合作的重要性：汽车行业需要与供应商、经销商、政府等各方合作，共同推动行业发展，实现共赢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未来展望：探讨未来汽车行业产业链协同和合作的发展趋势和前景，如智能化、电动化等方向的合作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8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汽车行业未来发展的战略思考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制定科学合理的发展战略和规划</a:t>
            </a:r>
            <a:endParaRPr altLang="en-US" lang="zh-CN"/>
          </a:p>
        </p:txBody>
      </p:sp>
      <p:sp>
        <p:nvSpPr>
          <p:cNvPr id="105014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明确发展目标：制定短期和长期的发展目标，确保企业持续稳定发展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优化产品结构：根据市场需求和消费者偏好，调整产品结构，提高产品质量和竞争力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加强技术创新：加大技术研发力度，推动技术创新和产业升级，提高企业核心竞争力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拓展国际市场：加强国际合作与交流，拓展海外市场，提高企业品牌知名度和影响力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加强技术创新和人才培养的投入和支持</a:t>
            </a:r>
            <a:endParaRPr altLang="en-US" lang="zh-CN"/>
          </a:p>
        </p:txBody>
      </p:sp>
      <p:sp>
        <p:nvSpPr>
          <p:cNvPr id="105020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加强人才培养和引进，提高企业核心竞争力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加大技术研发力度，提高自主创新能力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推动产学研合作，促进科技成果转化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鼓励企业加强国际合作与交流，引进先进技术和管理经验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推动绿色低碳可持续发展模式的探索和实践</a:t>
            </a:r>
            <a:endParaRPr altLang="en-US" lang="zh-CN"/>
          </a:p>
        </p:txBody>
      </p:sp>
      <p:sp>
        <p:nvSpPr>
          <p:cNvPr id="105025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5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6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智能化和电动化趋势：推动智能化和电动化技术在汽车行业的应用，提高汽车的性能和安全性，降低对环境的影响。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循环经济和资源回收利用：加强循环经济和资源回收利用在汽车行业的应用，提高资源利用效率，减少对环境的污染。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绿色低碳发展理念：将环保、节能、减排作为汽车行业发展的核心目标，推动绿色低碳发展模式的探索和实践。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新能源汽车发展：加大对新能源汽车的研发和推广力度，提高新能源汽车在市场中的份额，促进汽车行业的绿色低碳发展。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加强国际合作和交流，共同应对全球性挑战</a:t>
            </a:r>
            <a:endParaRPr altLang="en-US" lang="zh-CN"/>
          </a:p>
        </p:txBody>
      </p:sp>
      <p:sp>
        <p:nvSpPr>
          <p:cNvPr id="105031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交流与分享经验：国际合作不仅有助于解决共同问题，还可以促进经验交流和技术共享，推动整个行业的发展。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汽车行业全球化趋势：随着全球化的加速，汽车行业也面临着越来越多的国际竞争和合作机会。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国际合作的重要性：通过加强国际合作，汽车行业可以共同应对全球性挑战，如环保、能源转型等。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建立全球合作伙伴关系：通过建立全球合作伙伴关系，汽车行业可以更好地融入全球市场，提高自身竞争力。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6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37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5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5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5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5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5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5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5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5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5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5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5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5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5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5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5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20_5*l_h_i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20_5*l_h_i*1_6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0_5*l_h_f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5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2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7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21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7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72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2023-12-17T11:48:14Z</dcterms:created>
  <dcterms:modified xsi:type="dcterms:W3CDTF">2023-12-17T11:48:14Z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e73e02021a4f4c5ea18f0005b2020d89_21</vt:lpwstr>
  </property>
</Properties>
</file>