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62" r:id="rId1"/>
    <p:sldMasterId id="2147494999" r:id="rId2"/>
  </p:sldMasterIdLst>
  <p:notesMasterIdLst>
    <p:notesMasterId r:id="rId3"/>
  </p:notesMasterIdLst>
  <p:sldIdLst>
    <p:sldId id="5254" r:id="rId4"/>
    <p:sldId id="5257" r:id="rId5"/>
    <p:sldId id="5260" r:id="rId6"/>
    <p:sldId id="5263" r:id="rId7"/>
    <p:sldId id="5266" r:id="rId8"/>
    <p:sldId id="5269" r:id="rId9"/>
    <p:sldId id="5272" r:id="rId10"/>
    <p:sldId id="5275" r:id="rId11"/>
    <p:sldId id="5278" r:id="rId12"/>
    <p:sldId id="5281" r:id="rId13"/>
    <p:sldId id="5284" r:id="rId14"/>
    <p:sldId id="5287" r:id="rId15"/>
    <p:sldId id="5290" r:id="rId16"/>
    <p:sldId id="5293" r:id="rId17"/>
    <p:sldId id="5296" r:id="rId18"/>
    <p:sldId id="5299" r:id="rId19"/>
    <p:sldId id="5302" r:id="rId20"/>
    <p:sldId id="5305" r:id="rId21"/>
    <p:sldId id="5308" r:id="rId22"/>
    <p:sldId id="5311" r:id="rId23"/>
    <p:sldId id="5314" r:id="rId24"/>
    <p:sldId id="5317" r:id="rId25"/>
    <p:sldId id="5320" r:id="rId26"/>
    <p:sldId id="5323" r:id="rId27"/>
    <p:sldId id="5326" r:id="rId28"/>
    <p:sldId id="5329" r:id="rId29"/>
    <p:sldId id="533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63" r:id="rId1"/>
    <p:sldLayoutId id="2147494964" r:id="rId2"/>
    <p:sldLayoutId id="2147494965" r:id="rId3"/>
    <p:sldLayoutId id="2147494966" r:id="rId4"/>
    <p:sldLayoutId id="2147494967" r:id="rId5"/>
    <p:sldLayoutId id="2147494968" r:id="rId6"/>
    <p:sldLayoutId id="2147494969" r:id="rId7"/>
    <p:sldLayoutId id="2147494970" r:id="rId8"/>
    <p:sldLayoutId id="2147494971" r:id="rId9"/>
    <p:sldLayoutId id="2147494972" r:id="rId10"/>
    <p:sldLayoutId id="21474949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00" r:id="rId1"/>
    <p:sldLayoutId id="2147495001" r:id="rId2"/>
    <p:sldLayoutId id="2147495002" r:id="rId3"/>
    <p:sldLayoutId id="2147495003" r:id="rId4"/>
    <p:sldLayoutId id="2147495004" r:id="rId5"/>
    <p:sldLayoutId id="2147495005" r:id="rId6"/>
    <p:sldLayoutId id="2147495006" r:id="rId7"/>
    <p:sldLayoutId id="2147495007" r:id="rId8"/>
    <p:sldLayoutId id="2147495008" r:id="rId9"/>
    <p:sldLayoutId id="2147495009" r:id="rId10"/>
    <p:sldLayoutId id="21474950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tags" Target="../tags/tag129.xml"/><Relationship Id="rId25" Type="http://schemas.openxmlformats.org/officeDocument/2006/relationships/tags" Target="../tags/tag130.xml"/><Relationship Id="rId26" Type="http://schemas.openxmlformats.org/officeDocument/2006/relationships/tags" Target="../tags/tag131.xml"/><Relationship Id="rId27" Type="http://schemas.openxmlformats.org/officeDocument/2006/relationships/tags" Target="../tags/tag132.xml"/><Relationship Id="rId28" Type="http://schemas.openxmlformats.org/officeDocument/2006/relationships/tags" Target="../tags/tag133.xml"/><Relationship Id="rId29" Type="http://schemas.openxmlformats.org/officeDocument/2006/relationships/tags" Target="../tags/tag13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学习策略2024年小学教育的高效学习方法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学习策略的重要性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学习策略的制定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学习策略的实施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学习策略的优化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学习策略的案例分析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学习策略的重要性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高效学习方法的定义</a:t>
            </a:r>
            <a:endParaRPr altLang="en-US" lang="zh-CN"/>
          </a:p>
        </p:txBody>
      </p:sp>
      <p:sp>
        <p:nvSpPr>
          <p:cNvPr id="1048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高效学习方法是指能够提高学习效率和成绩的学习方法和技巧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高效学习方法可以帮助学习者更好地掌握知识和技能，提高学习效果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学习策略是实现高效学习方法的重要途径，可以帮助学习者制定科学合理的学习计划和方案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学习策略的重要性在于能够帮助学习者更好地应对学习挑战和压力，提高学习效率和成绩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学习策略对学习成绩的影响</a:t>
            </a:r>
            <a:endParaRPr altLang="en-US" lang="zh-CN"/>
          </a:p>
        </p:txBody>
      </p:sp>
      <p:sp>
        <p:nvSpPr>
          <p:cNvPr id="104890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提高学习效率：学习策略有助于学生更高效地掌握知识，减少无效的学习时间。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增强学习动力：正确的学习策略能够激发学生的学习兴趣，增强他们的学习动力。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提升思维能力：有效的学习策略能够提高学生的思维能力和问题解决能力。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提高学习成绩：合理的学习策略直接影响到学生的学习成绩，帮助学生在各类考试中取得更好的成绩。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培养学习策略的方法和途径</a:t>
            </a:r>
            <a:endParaRPr altLang="en-US" lang="zh-CN"/>
          </a:p>
        </p:txBody>
      </p:sp>
      <p:sp>
        <p:nvSpPr>
          <p:cNvPr id="104896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制定学习计划：合理规划学习时间，提高学习效率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及时复习：及时复习所学知识，巩固记忆，提高学习效果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积极思考：在学习过程中积极思考，加深对知识的理解和记忆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多样化学习方式：采用多种方式进行学习，如听讲、阅读、实践等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学习策略的制定</a:t>
            </a:r>
            <a:endParaRPr altLang="en-US" dirty="0" lang="zh-CN"/>
          </a:p>
        </p:txBody>
      </p:sp>
      <p:sp>
        <p:nvSpPr>
          <p:cNvPr id="1049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06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制定计划：根据学习目标和情况，制定具体的学习计划，包括学习内容、时间安排、方法等。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确定学习目标：明确要达到的学习成果，如提高成绩、掌握技能等。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分析学习情况：评估自己的学习状况，找出薄弱环节和需要改进的地方。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调整计划：根据学习进展和效果，适时调整学习计划，以适应变化的学习需求。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确定学习目标</a:t>
            </a:r>
            <a:endParaRPr altLang="en-US" lang="zh-CN"/>
          </a:p>
        </p:txBody>
      </p:sp>
      <p:sp>
        <p:nvSpPr>
          <p:cNvPr id="104913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明确目标：制定具体、可衡量的学习目标，例如提高数学成绩、掌握一门新技能等。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目标分解：将大目标分解为小目标，逐步实现，提高学习效率。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目标调整：根据学习进展和实际情况，适时调整学习目标，保持学习的动力和方向。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目标激励：设定奖励机制，激励自己完成学习目标，增强学习的动力和信心。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制定学习计划的方法和步骤</a:t>
            </a:r>
            <a:endParaRPr altLang="en-US" lang="zh-CN"/>
          </a:p>
        </p:txBody>
      </p:sp>
      <p:sp>
        <p:nvSpPr>
          <p:cNvPr id="104919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确定学习目标：明确要达到的学习成果，包括知识、技能和态度等方面。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分析学习现状：评估当前的学习状况，找出优势和不足，以便制定针对性的计划。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制定学习计划：根据学习目标和现状，制定具体的学习计划，包括学习内容、时间安排、学习方法等。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调整学习计划：根据学习进展和效果，适时调整学习计划，以适应变化的学习需求。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制定学习计划的注意事项</a:t>
            </a:r>
            <a:endParaRPr altLang="en-US" lang="zh-CN"/>
          </a:p>
        </p:txBody>
      </p:sp>
      <p:sp>
        <p:nvSpPr>
          <p:cNvPr id="104923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目标明确：制定计划前要先明确学习目标，避免盲目性。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合理安排时间：根据学科特点和自身情况，合理分配学习时间，避免偏科或忽视其他学科。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坚持执行：制定计划后要持之以恒地执行，避免半途而废。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适时调整：根据学习进度和效果，适时调整学习计划，以适应变化。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学习策略的实施</a:t>
            </a:r>
            <a:endParaRPr altLang="en-US" dirty="0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实施学习计划的方法和步骤</a:t>
            </a:r>
            <a:endParaRPr altLang="en-US" lang="zh-CN"/>
          </a:p>
        </p:txBody>
      </p:sp>
      <p:sp>
        <p:nvSpPr>
          <p:cNvPr id="104932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制定明确的学习目标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定期评估学习进度，调整计划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安排合理的学习时间，确保计划的可执行性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分解任务，将目标具体化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实施学习计划的注意事项</a:t>
            </a:r>
            <a:endParaRPr altLang="en-US" lang="zh-CN"/>
          </a:p>
        </p:txBody>
      </p:sp>
      <p:sp>
        <p:nvSpPr>
          <p:cNvPr id="104939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制定明确的目标：确保学习目标清晰、具体，以便更好地指导学习计划。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合理安排时间：根据学习进度和任务量，合理分配时间，避免过度疲劳或时间不足。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多样化学习方式：采用多种学习方式，如听课、阅读、实践等，以提高学习效果。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坚持执行计划：制定学习计划后，要持之以恒地执行，避免半途而废。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实施学习计划的效果评估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提升学习效率：通过实施学习计划，学生能够更有针对性地进行学习，减少无效学习时间，提高学习效率。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增强学习动力：实施学习计划可以帮助学生更好地规划学习任务，增强学生的学习动力和自信心。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培养自主学习能力：通过制定和实施学习计划，学生可以逐渐培养自主学习的能力，提高自我管理和控制能力。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及时调整学习策略：通过评估学习计划的效果，学生可以及时发现学习中的问题，并调整学习策略和方法，提高学习效果。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调整学习计划的方法和步骤</a:t>
            </a:r>
            <a:endParaRPr altLang="en-US" lang="zh-CN"/>
          </a:p>
        </p:txBody>
      </p:sp>
      <p:sp>
        <p:nvSpPr>
          <p:cNvPr id="104951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确定学习目标：明确要达到的学习成果，如提高数学成绩、提高阅读理解能力等。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分析学习现状：评估当前的学习状况，找出薄弱环节和需要改进的地方。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制定学习计划：根据学习目标和现状，制定具体的学习计划，包括学习内容、时间安排、学习方法等。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调整学习计划：根据学习进展和效果，适时调整学习计划，以适应变化的学习需求和情况。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学习策略的优化</a:t>
            </a:r>
            <a:endParaRPr altLang="en-US" dirty="0" lang="zh-CN"/>
          </a:p>
        </p:txBody>
      </p:sp>
      <p:sp>
        <p:nvSpPr>
          <p:cNvPr id="10495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学习方法的优化方法</a:t>
            </a:r>
            <a:endParaRPr altLang="en-US" lang="zh-CN"/>
          </a:p>
        </p:txBody>
      </p:sp>
      <p:sp>
        <p:nvSpPr>
          <p:cNvPr id="104958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制定学习计划：合理规划学习时间，提高学习效率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多样化学习方式：采用多种方式进行学习，如听讲、阅读、实践等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重点突破：针对薄弱环节进行重点突破，提高学习效果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反思与总结：及时反思学习过程中的问题，总结有效的学习方法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学习效率的提高途径</a:t>
            </a:r>
            <a:endParaRPr altLang="en-US" lang="zh-CN"/>
          </a:p>
        </p:txBody>
      </p:sp>
      <p:sp>
        <p:nvSpPr>
          <p:cNvPr id="104962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制定合理的学习计划，科学安排时间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多样化学习方式，利用多种感官参与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定期复习，巩固所学知识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保持积极心态，及时调整学习状态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学习心态的调整方法</a:t>
            </a:r>
            <a:endParaRPr altLang="en-US" lang="zh-CN"/>
          </a:p>
        </p:txBody>
      </p:sp>
      <p:sp>
        <p:nvSpPr>
          <p:cNvPr id="104968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学会放松自己，避免过度紧张和焦虑，可以尝试进行深呼吸或放松训练。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与同学、老师或家长保持良好的沟通，寻求支持和帮助。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保持积极心态，相信自己能够提高学习成绩。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遇到困难时，不要轻易放弃，要勇敢面对并寻求解决方法。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学习环境的改善方法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合理利用学习工具和资源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保持学习空间的整洁和安静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创造有利于学习的氛围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建立良好的学习伙伴关系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学习策略的案例分析</a:t>
            </a:r>
            <a:endParaRPr altLang="en-US" dirty="0" lang="zh-CN"/>
          </a:p>
        </p:txBody>
      </p:sp>
      <p:sp>
        <p:nvSpPr>
          <p:cNvPr id="1049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学习优秀生的案例分析</a:t>
            </a:r>
            <a:endParaRPr altLang="en-US" lang="zh-CN"/>
          </a:p>
        </p:txBody>
      </p:sp>
      <p:sp>
        <p:nvSpPr>
          <p:cNvPr id="104982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学习策略：分析该生所采用的学习策略，如时间管理、笔记方法、复习技巧等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案例介绍：选取一位学习优秀的小学生，介绍其学习背景、家庭环境和性格特点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执行方式：探讨该生如何将学习策略融入日常学习中，并持之以恒地执行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效果评估：分析该生的学习效果，如成绩提升、学习兴趣增强等，并总结其成功经验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学习困难生的案例分析</a:t>
            </a:r>
            <a:endParaRPr altLang="en-US" lang="zh-CN"/>
          </a:p>
        </p:txBody>
      </p:sp>
      <p:sp>
        <p:nvSpPr>
          <p:cNvPr id="104987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学生姓名：小明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年龄：10岁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学习困难表现：注意力不集中，记忆力较差，理解能力不足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解决方案：采用视觉、听觉和动手实践等多种学习方式，制定个性化学习计划，加强家长与学校的合作与沟通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学习策略在不同学科中的应用案例分析</a:t>
            </a:r>
            <a:endParaRPr altLang="en-US" lang="zh-CN"/>
          </a:p>
        </p:txBody>
      </p:sp>
      <p:sp>
        <p:nvSpPr>
          <p:cNvPr id="1049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语文学习策略：通过阅读、写作和口语练习，提高学生的语文应用能力。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英语学习策略：通过听力、口语、阅读和写作练习，提高学生的英语综合应用能力。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科学学习策略：通过观察、实验和探究，培养学生的科学素养和创新精神。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数学学习策略：通过归纳、演绎和问题解决，培养学生的逻辑思维和数学素养。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学习策略在不同年龄段中的应用案例分析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小学阶段：以游戏化学习为主，如数学游戏、单词卡片等，激发学习兴趣。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初中阶段：采用项目式学习，通过实际项目锻炼学生的实践能力和团队协作能力。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高中阶段：注重自主学习和合作学习相结合，利用在线资源进行个性化学习。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大学阶段：强调研究性学习，通过课题研究、论文写作等方式培养学生的创新能力和批判性思维。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2024-01-05T13:48:08Z</dcterms:created>
  <dcterms:modified xsi:type="dcterms:W3CDTF">2024-01-05T13:48:08Z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e413969251264a8c876d535e65e95c87_21</vt:lpwstr>
  </property>
</Properties>
</file>