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handoutMasterIdLst>
    <p:handoutMasterId r:id="rId28"/>
  </p:handoutMasterIdLst>
  <p:sldIdLst>
    <p:sldId id="523" r:id="rId3"/>
    <p:sldId id="522" r:id="rId4"/>
    <p:sldId id="260" r:id="rId6"/>
    <p:sldId id="11088978" r:id="rId7"/>
    <p:sldId id="11088976" r:id="rId8"/>
    <p:sldId id="11088969" r:id="rId9"/>
    <p:sldId id="526" r:id="rId10"/>
    <p:sldId id="11089066" r:id="rId11"/>
    <p:sldId id="11089030" r:id="rId12"/>
    <p:sldId id="11089067" r:id="rId13"/>
    <p:sldId id="11089068" r:id="rId14"/>
    <p:sldId id="11089069" r:id="rId15"/>
    <p:sldId id="11089070" r:id="rId16"/>
    <p:sldId id="11089071" r:id="rId17"/>
    <p:sldId id="11089072" r:id="rId18"/>
    <p:sldId id="11089073" r:id="rId19"/>
    <p:sldId id="11089074" r:id="rId20"/>
    <p:sldId id="875" r:id="rId21"/>
    <p:sldId id="11089055" r:id="rId22"/>
    <p:sldId id="11088982" r:id="rId23"/>
    <p:sldId id="11089093" r:id="rId24"/>
    <p:sldId id="11089094" r:id="rId25"/>
    <p:sldId id="11089095" r:id="rId26"/>
    <p:sldId id="291" r:id="rId27"/>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204" userDrawn="1">
          <p15:clr>
            <a:srgbClr val="A4A3A4"/>
          </p15:clr>
        </p15:guide>
        <p15:guide id="2" pos="384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0B0"/>
    <a:srgbClr val="050893"/>
    <a:srgbClr val="0096D5"/>
    <a:srgbClr val="FFFFFF"/>
    <a:srgbClr val="005EAD"/>
    <a:srgbClr val="FF9900"/>
    <a:srgbClr val="548235"/>
    <a:srgbClr val="036D69"/>
    <a:srgbClr val="D9D9D9"/>
    <a:srgbClr val="5A5A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43" autoAdjust="0"/>
    <p:restoredTop sz="91187" autoAdjust="0"/>
  </p:normalViewPr>
  <p:slideViewPr>
    <p:cSldViewPr snapToGrid="0" showGuides="1">
      <p:cViewPr varScale="1">
        <p:scale>
          <a:sx n="86" d="100"/>
          <a:sy n="86" d="100"/>
        </p:scale>
        <p:origin x="1012" y="24"/>
      </p:cViewPr>
      <p:guideLst>
        <p:guide orient="horz" pos="4204"/>
        <p:guide pos="3845"/>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2" Type="http://schemas.openxmlformats.org/officeDocument/2006/relationships/tags" Target="tags/tag46.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629D32-1225-4EF3-8249-9E76478A992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988259-10D0-49FC-AA06-8A8138E4A8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1" name="幻灯片图像占位符 1"/>
          <p:cNvSpPr>
            <a:spLocks noGrp="1" noRot="1" noChangeAspect="1"/>
          </p:cNvSpPr>
          <p:nvPr>
            <p:ph type="sldImg"/>
          </p:nvPr>
        </p:nvSpPr>
        <p:spPr/>
      </p:sp>
      <p:sp>
        <p:nvSpPr>
          <p:cNvPr id="1048622" name="备注占位符 2"/>
          <p:cNvSpPr>
            <a:spLocks noGrp="1"/>
          </p:cNvSpPr>
          <p:nvPr>
            <p:ph type="body" idx="1"/>
          </p:nvPr>
        </p:nvSpPr>
        <p:spPr/>
        <p:txBody>
          <a:bodyPr/>
          <a:lstStyle/>
          <a:p>
            <a:endParaRPr lang="zh-CN" altLang="en-US"/>
          </a:p>
        </p:txBody>
      </p:sp>
      <p:sp>
        <p:nvSpPr>
          <p:cNvPr id="1048623" name="灯片编号占位符 3"/>
          <p:cNvSpPr>
            <a:spLocks noGrp="1"/>
          </p:cNvSpPr>
          <p:nvPr>
            <p:ph type="sldNum" sz="quarter" idx="10"/>
          </p:nvPr>
        </p:nvSpPr>
        <p:spPr/>
        <p:txBody>
          <a:bodyPr/>
          <a:lstStyle/>
          <a:p>
            <a:fld id="{095D0C05-D1F4-4D23-BDF0-C1C9ABA03E3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1" name="幻灯片图像占位符 1"/>
          <p:cNvSpPr>
            <a:spLocks noGrp="1" noRot="1" noChangeAspect="1"/>
          </p:cNvSpPr>
          <p:nvPr>
            <p:ph type="sldImg"/>
          </p:nvPr>
        </p:nvSpPr>
        <p:spPr/>
      </p:sp>
      <p:sp>
        <p:nvSpPr>
          <p:cNvPr id="1048622" name="备注占位符 2"/>
          <p:cNvSpPr>
            <a:spLocks noGrp="1"/>
          </p:cNvSpPr>
          <p:nvPr>
            <p:ph type="body" idx="1"/>
          </p:nvPr>
        </p:nvSpPr>
        <p:spPr/>
        <p:txBody>
          <a:bodyPr/>
          <a:lstStyle/>
          <a:p>
            <a:endParaRPr lang="zh-CN" altLang="en-US"/>
          </a:p>
        </p:txBody>
      </p:sp>
      <p:sp>
        <p:nvSpPr>
          <p:cNvPr id="1048623"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95D0C05-D1F4-4D23-BDF0-C1C9ABA03E33}"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1" name="幻灯片图像占位符 1"/>
          <p:cNvSpPr>
            <a:spLocks noGrp="1" noRot="1" noChangeAspect="1"/>
          </p:cNvSpPr>
          <p:nvPr>
            <p:ph type="sldImg"/>
          </p:nvPr>
        </p:nvSpPr>
        <p:spPr/>
      </p:sp>
      <p:sp>
        <p:nvSpPr>
          <p:cNvPr id="1048622" name="备注占位符 2"/>
          <p:cNvSpPr>
            <a:spLocks noGrp="1"/>
          </p:cNvSpPr>
          <p:nvPr>
            <p:ph type="body" idx="1"/>
          </p:nvPr>
        </p:nvSpPr>
        <p:spPr/>
        <p:txBody>
          <a:bodyPr/>
          <a:lstStyle/>
          <a:p>
            <a:endParaRPr lang="zh-CN" altLang="en-US"/>
          </a:p>
        </p:txBody>
      </p:sp>
      <p:sp>
        <p:nvSpPr>
          <p:cNvPr id="1048623" name="灯片编号占位符 3"/>
          <p:cNvSpPr>
            <a:spLocks noGrp="1"/>
          </p:cNvSpPr>
          <p:nvPr>
            <p:ph type="sldNum" sz="quarter" idx="10"/>
          </p:nvPr>
        </p:nvSpPr>
        <p:spPr/>
        <p:txBody>
          <a:bodyPr/>
          <a:lstStyle/>
          <a:p>
            <a:fld id="{095D0C05-D1F4-4D23-BDF0-C1C9ABA03E3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1" name="幻灯片图像占位符 1"/>
          <p:cNvSpPr>
            <a:spLocks noGrp="1" noRot="1" noChangeAspect="1"/>
          </p:cNvSpPr>
          <p:nvPr>
            <p:ph type="sldImg"/>
          </p:nvPr>
        </p:nvSpPr>
        <p:spPr/>
      </p:sp>
      <p:sp>
        <p:nvSpPr>
          <p:cNvPr id="1048622" name="备注占位符 2"/>
          <p:cNvSpPr>
            <a:spLocks noGrp="1"/>
          </p:cNvSpPr>
          <p:nvPr>
            <p:ph type="body" idx="1"/>
          </p:nvPr>
        </p:nvSpPr>
        <p:spPr/>
        <p:txBody>
          <a:bodyPr/>
          <a:lstStyle/>
          <a:p>
            <a:endParaRPr lang="zh-CN" altLang="en-US"/>
          </a:p>
        </p:txBody>
      </p:sp>
      <p:sp>
        <p:nvSpPr>
          <p:cNvPr id="1048623"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95D0C05-D1F4-4D23-BDF0-C1C9ABA03E33}"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www.515ppt.com</a:t>
            </a:r>
            <a:endParaRPr lang="zh-CN" altLang="en-US"/>
          </a:p>
        </p:txBody>
      </p:sp>
      <p:sp>
        <p:nvSpPr>
          <p:cNvPr id="4" name="灯片编号占位符 3"/>
          <p:cNvSpPr>
            <a:spLocks noGrp="1"/>
          </p:cNvSpPr>
          <p:nvPr>
            <p:ph type="sldNum" sz="quarter" idx="10"/>
          </p:nvPr>
        </p:nvSpPr>
        <p:spPr/>
        <p:txBody>
          <a:bodyPr/>
          <a:lstStyle/>
          <a:p>
            <a:fld id="{6B286D78-31DF-493B-968A-39C1B250695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tags" Target="../tags/tag5.xml"/><Relationship Id="rId7" Type="http://schemas.openxmlformats.org/officeDocument/2006/relationships/tags" Target="../tags/tag4.xml"/><Relationship Id="rId6" Type="http://schemas.openxmlformats.org/officeDocument/2006/relationships/tags" Target="../tags/tag3.xml"/><Relationship Id="rId5" Type="http://schemas.openxmlformats.org/officeDocument/2006/relationships/tags" Target="../tags/tag2.xml"/><Relationship Id="rId4" Type="http://schemas.openxmlformats.org/officeDocument/2006/relationships/image" Target="../media/image2.png"/><Relationship Id="rId3" Type="http://schemas.openxmlformats.org/officeDocument/2006/relationships/tags" Target="../tags/tag1.xml"/><Relationship Id="rId2" Type="http://schemas.openxmlformats.org/officeDocument/2006/relationships/image" Target="../media/image1.png"/><Relationship Id="rId15" Type="http://schemas.openxmlformats.org/officeDocument/2006/relationships/tags" Target="../tags/tag12.xml"/><Relationship Id="rId14" Type="http://schemas.openxmlformats.org/officeDocument/2006/relationships/tags" Target="../tags/tag11.xml"/><Relationship Id="rId13" Type="http://schemas.openxmlformats.org/officeDocument/2006/relationships/tags" Target="../tags/tag10.xml"/><Relationship Id="rId12" Type="http://schemas.openxmlformats.org/officeDocument/2006/relationships/tags" Target="../tags/tag9.xml"/><Relationship Id="rId11" Type="http://schemas.openxmlformats.org/officeDocument/2006/relationships/tags" Target="../tags/tag8.xml"/><Relationship Id="rId10" Type="http://schemas.openxmlformats.org/officeDocument/2006/relationships/tags" Target="../tags/tag7.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9" Type="http://schemas.openxmlformats.org/officeDocument/2006/relationships/tags" Target="../tags/tag18.xml"/><Relationship Id="rId8" Type="http://schemas.openxmlformats.org/officeDocument/2006/relationships/tags" Target="../tags/tag17.xml"/><Relationship Id="rId7" Type="http://schemas.openxmlformats.org/officeDocument/2006/relationships/tags" Target="../tags/tag16.xml"/><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image" Target="../media/image2.png"/><Relationship Id="rId3" Type="http://schemas.openxmlformats.org/officeDocument/2006/relationships/tags" Target="../tags/tag13.xml"/><Relationship Id="rId2" Type="http://schemas.openxmlformats.org/officeDocument/2006/relationships/image" Target="../media/image1.png"/><Relationship Id="rId15" Type="http://schemas.openxmlformats.org/officeDocument/2006/relationships/tags" Target="../tags/tag24.xml"/><Relationship Id="rId14" Type="http://schemas.openxmlformats.org/officeDocument/2006/relationships/tags" Target="../tags/tag23.xml"/><Relationship Id="rId13" Type="http://schemas.openxmlformats.org/officeDocument/2006/relationships/tags" Target="../tags/tag22.xml"/><Relationship Id="rId12" Type="http://schemas.openxmlformats.org/officeDocument/2006/relationships/tags" Target="../tags/tag21.xml"/><Relationship Id="rId11" Type="http://schemas.openxmlformats.org/officeDocument/2006/relationships/tags" Target="../tags/tag20.xml"/><Relationship Id="rId10" Type="http://schemas.openxmlformats.org/officeDocument/2006/relationships/tags" Target="../tags/tag19.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tags" Target="../tags/tag29.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image" Target="../media/image2.png"/><Relationship Id="rId3" Type="http://schemas.openxmlformats.org/officeDocument/2006/relationships/tags" Target="../tags/tag25.xml"/><Relationship Id="rId2" Type="http://schemas.openxmlformats.org/officeDocument/2006/relationships/image" Target="../media/image1.png"/><Relationship Id="rId15" Type="http://schemas.openxmlformats.org/officeDocument/2006/relationships/tags" Target="../tags/tag36.xml"/><Relationship Id="rId14" Type="http://schemas.openxmlformats.org/officeDocument/2006/relationships/tags" Target="../tags/tag35.xml"/><Relationship Id="rId13" Type="http://schemas.openxmlformats.org/officeDocument/2006/relationships/tags" Target="../tags/tag34.xml"/><Relationship Id="rId12" Type="http://schemas.openxmlformats.org/officeDocument/2006/relationships/tags" Target="../tags/tag33.xml"/><Relationship Id="rId11" Type="http://schemas.openxmlformats.org/officeDocument/2006/relationships/tags" Target="../tags/tag32.xml"/><Relationship Id="rId10" Type="http://schemas.openxmlformats.org/officeDocument/2006/relationships/tags" Target="../tags/tag31.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1" name="任意多边形: 形状 20"/>
          <p:cNvSpPr/>
          <p:nvPr userDrawn="1"/>
        </p:nvSpPr>
        <p:spPr>
          <a:xfrm>
            <a:off x="16787" y="6570950"/>
            <a:ext cx="9578110" cy="274320"/>
          </a:xfrm>
          <a:custGeom>
            <a:avLst/>
            <a:gdLst>
              <a:gd name="connsiteX0" fmla="*/ 0 w 9737387"/>
              <a:gd name="connsiteY0" fmla="*/ 0 h 274320"/>
              <a:gd name="connsiteX1" fmla="*/ 9643285 w 9737387"/>
              <a:gd name="connsiteY1" fmla="*/ 0 h 274320"/>
              <a:gd name="connsiteX2" fmla="*/ 9737387 w 9737387"/>
              <a:gd name="connsiteY2" fmla="*/ 266122 h 274320"/>
              <a:gd name="connsiteX3" fmla="*/ 9737387 w 9737387"/>
              <a:gd name="connsiteY3" fmla="*/ 274320 h 274320"/>
              <a:gd name="connsiteX4" fmla="*/ 0 w 9737387"/>
              <a:gd name="connsiteY4" fmla="*/ 274320 h 274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37387" h="274320">
                <a:moveTo>
                  <a:pt x="0" y="0"/>
                </a:moveTo>
                <a:lnTo>
                  <a:pt x="9643285" y="0"/>
                </a:lnTo>
                <a:lnTo>
                  <a:pt x="9737387" y="266122"/>
                </a:lnTo>
                <a:lnTo>
                  <a:pt x="9737387" y="274320"/>
                </a:lnTo>
                <a:lnTo>
                  <a:pt x="0" y="274320"/>
                </a:lnTo>
                <a:close/>
              </a:path>
            </a:pathLst>
          </a:custGeom>
          <a:solidFill>
            <a:srgbClr val="0060B0"/>
          </a:solidFill>
          <a:ln>
            <a:noFill/>
          </a:ln>
          <a:effectLst>
            <a:outerShdw blurRad="25400" dist="12700" dir="16200000"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pic>
        <p:nvPicPr>
          <p:cNvPr id="2" name="图片 1" descr="奔海电气2 PNG"/>
          <p:cNvPicPr>
            <a:picLocks noChangeAspect="1"/>
          </p:cNvPicPr>
          <p:nvPr userDrawn="1"/>
        </p:nvPicPr>
        <p:blipFill>
          <a:blip r:embed="rId2"/>
          <a:stretch>
            <a:fillRect/>
          </a:stretch>
        </p:blipFill>
        <p:spPr>
          <a:xfrm>
            <a:off x="10259695" y="174625"/>
            <a:ext cx="1672342" cy="504000"/>
          </a:xfrm>
          <a:prstGeom prst="rect">
            <a:avLst/>
          </a:prstGeom>
        </p:spPr>
      </p:pic>
      <p:pic>
        <p:nvPicPr>
          <p:cNvPr id="6" name="图片 5"/>
          <p:cNvPicPr>
            <a:picLocks noChangeAspect="1"/>
          </p:cNvPicPr>
          <p:nvPr userDrawn="1">
            <p:custDataLst>
              <p:tags r:id="rId3"/>
            </p:custDataLst>
          </p:nvPr>
        </p:nvPicPr>
        <p:blipFill>
          <a:blip r:embed="rId4">
            <a:alphaModFix amt="10000"/>
          </a:blip>
          <a:stretch>
            <a:fillRect/>
          </a:stretch>
        </p:blipFill>
        <p:spPr>
          <a:xfrm>
            <a:off x="3799840" y="1069975"/>
            <a:ext cx="1660422" cy="504000"/>
          </a:xfrm>
          <a:prstGeom prst="rect">
            <a:avLst/>
          </a:prstGeom>
        </p:spPr>
      </p:pic>
      <p:pic>
        <p:nvPicPr>
          <p:cNvPr id="7" name="图片 6"/>
          <p:cNvPicPr>
            <a:picLocks noChangeAspect="1"/>
          </p:cNvPicPr>
          <p:nvPr userDrawn="1">
            <p:custDataLst>
              <p:tags r:id="rId5"/>
            </p:custDataLst>
          </p:nvPr>
        </p:nvPicPr>
        <p:blipFill>
          <a:blip r:embed="rId4">
            <a:alphaModFix amt="10000"/>
          </a:blip>
          <a:stretch>
            <a:fillRect/>
          </a:stretch>
        </p:blipFill>
        <p:spPr>
          <a:xfrm>
            <a:off x="6767195" y="1069975"/>
            <a:ext cx="1660422" cy="504000"/>
          </a:xfrm>
          <a:prstGeom prst="rect">
            <a:avLst/>
          </a:prstGeom>
        </p:spPr>
      </p:pic>
      <p:pic>
        <p:nvPicPr>
          <p:cNvPr id="3" name="图片 2"/>
          <p:cNvPicPr>
            <a:picLocks noChangeAspect="1"/>
          </p:cNvPicPr>
          <p:nvPr userDrawn="1">
            <p:custDataLst>
              <p:tags r:id="rId6"/>
            </p:custDataLst>
          </p:nvPr>
        </p:nvPicPr>
        <p:blipFill>
          <a:blip r:embed="rId4">
            <a:alphaModFix amt="10000"/>
          </a:blip>
          <a:stretch>
            <a:fillRect/>
          </a:stretch>
        </p:blipFill>
        <p:spPr>
          <a:xfrm>
            <a:off x="9734550" y="1069975"/>
            <a:ext cx="1660422" cy="504000"/>
          </a:xfrm>
          <a:prstGeom prst="rect">
            <a:avLst/>
          </a:prstGeom>
        </p:spPr>
      </p:pic>
      <p:pic>
        <p:nvPicPr>
          <p:cNvPr id="25" name="图片 24"/>
          <p:cNvPicPr>
            <a:picLocks noChangeAspect="1"/>
          </p:cNvPicPr>
          <p:nvPr userDrawn="1">
            <p:custDataLst>
              <p:tags r:id="rId7"/>
            </p:custDataLst>
          </p:nvPr>
        </p:nvPicPr>
        <p:blipFill>
          <a:blip r:embed="rId4">
            <a:alphaModFix amt="10000"/>
          </a:blip>
          <a:stretch>
            <a:fillRect/>
          </a:stretch>
        </p:blipFill>
        <p:spPr>
          <a:xfrm>
            <a:off x="833755" y="1069975"/>
            <a:ext cx="1660422" cy="504000"/>
          </a:xfrm>
          <a:prstGeom prst="rect">
            <a:avLst/>
          </a:prstGeom>
        </p:spPr>
      </p:pic>
      <p:pic>
        <p:nvPicPr>
          <p:cNvPr id="5" name="图片 4"/>
          <p:cNvPicPr>
            <a:picLocks noChangeAspect="1"/>
          </p:cNvPicPr>
          <p:nvPr userDrawn="1">
            <p:custDataLst>
              <p:tags r:id="rId8"/>
            </p:custDataLst>
          </p:nvPr>
        </p:nvPicPr>
        <p:blipFill>
          <a:blip r:embed="rId4">
            <a:alphaModFix amt="10000"/>
          </a:blip>
          <a:stretch>
            <a:fillRect/>
          </a:stretch>
        </p:blipFill>
        <p:spPr>
          <a:xfrm>
            <a:off x="3690620" y="3086100"/>
            <a:ext cx="1660422" cy="504000"/>
          </a:xfrm>
          <a:prstGeom prst="rect">
            <a:avLst/>
          </a:prstGeom>
        </p:spPr>
      </p:pic>
      <p:pic>
        <p:nvPicPr>
          <p:cNvPr id="27" name="图片 26"/>
          <p:cNvPicPr>
            <a:picLocks noChangeAspect="1"/>
          </p:cNvPicPr>
          <p:nvPr userDrawn="1">
            <p:custDataLst>
              <p:tags r:id="rId9"/>
            </p:custDataLst>
          </p:nvPr>
        </p:nvPicPr>
        <p:blipFill>
          <a:blip r:embed="rId4">
            <a:alphaModFix amt="10000"/>
          </a:blip>
          <a:stretch>
            <a:fillRect/>
          </a:stretch>
        </p:blipFill>
        <p:spPr>
          <a:xfrm>
            <a:off x="6657975" y="3086100"/>
            <a:ext cx="1660422" cy="504000"/>
          </a:xfrm>
          <a:prstGeom prst="rect">
            <a:avLst/>
          </a:prstGeom>
        </p:spPr>
      </p:pic>
      <p:pic>
        <p:nvPicPr>
          <p:cNvPr id="28" name="图片 27"/>
          <p:cNvPicPr>
            <a:picLocks noChangeAspect="1"/>
          </p:cNvPicPr>
          <p:nvPr userDrawn="1">
            <p:custDataLst>
              <p:tags r:id="rId10"/>
            </p:custDataLst>
          </p:nvPr>
        </p:nvPicPr>
        <p:blipFill>
          <a:blip r:embed="rId4">
            <a:alphaModFix amt="10000"/>
          </a:blip>
          <a:stretch>
            <a:fillRect/>
          </a:stretch>
        </p:blipFill>
        <p:spPr>
          <a:xfrm>
            <a:off x="9625330" y="3086100"/>
            <a:ext cx="1660422" cy="504000"/>
          </a:xfrm>
          <a:prstGeom prst="rect">
            <a:avLst/>
          </a:prstGeom>
        </p:spPr>
      </p:pic>
      <p:pic>
        <p:nvPicPr>
          <p:cNvPr id="29" name="图片 28"/>
          <p:cNvPicPr>
            <a:picLocks noChangeAspect="1"/>
          </p:cNvPicPr>
          <p:nvPr userDrawn="1">
            <p:custDataLst>
              <p:tags r:id="rId11"/>
            </p:custDataLst>
          </p:nvPr>
        </p:nvPicPr>
        <p:blipFill>
          <a:blip r:embed="rId4">
            <a:alphaModFix amt="10000"/>
          </a:blip>
          <a:stretch>
            <a:fillRect/>
          </a:stretch>
        </p:blipFill>
        <p:spPr>
          <a:xfrm>
            <a:off x="724535" y="3086100"/>
            <a:ext cx="1660422" cy="504000"/>
          </a:xfrm>
          <a:prstGeom prst="rect">
            <a:avLst/>
          </a:prstGeom>
        </p:spPr>
      </p:pic>
      <p:pic>
        <p:nvPicPr>
          <p:cNvPr id="34" name="图片 33"/>
          <p:cNvPicPr>
            <a:picLocks noChangeAspect="1"/>
          </p:cNvPicPr>
          <p:nvPr userDrawn="1">
            <p:custDataLst>
              <p:tags r:id="rId12"/>
            </p:custDataLst>
          </p:nvPr>
        </p:nvPicPr>
        <p:blipFill>
          <a:blip r:embed="rId4">
            <a:alphaModFix amt="10000"/>
          </a:blip>
          <a:stretch>
            <a:fillRect/>
          </a:stretch>
        </p:blipFill>
        <p:spPr>
          <a:xfrm>
            <a:off x="3690620" y="5179060"/>
            <a:ext cx="1660422" cy="504000"/>
          </a:xfrm>
          <a:prstGeom prst="rect">
            <a:avLst/>
          </a:prstGeom>
        </p:spPr>
      </p:pic>
      <p:pic>
        <p:nvPicPr>
          <p:cNvPr id="35" name="图片 34"/>
          <p:cNvPicPr>
            <a:picLocks noChangeAspect="1"/>
          </p:cNvPicPr>
          <p:nvPr userDrawn="1">
            <p:custDataLst>
              <p:tags r:id="rId13"/>
            </p:custDataLst>
          </p:nvPr>
        </p:nvPicPr>
        <p:blipFill>
          <a:blip r:embed="rId4">
            <a:alphaModFix amt="10000"/>
          </a:blip>
          <a:stretch>
            <a:fillRect/>
          </a:stretch>
        </p:blipFill>
        <p:spPr>
          <a:xfrm>
            <a:off x="6657975" y="5179060"/>
            <a:ext cx="1660422" cy="504000"/>
          </a:xfrm>
          <a:prstGeom prst="rect">
            <a:avLst/>
          </a:prstGeom>
        </p:spPr>
      </p:pic>
      <p:pic>
        <p:nvPicPr>
          <p:cNvPr id="36" name="图片 35"/>
          <p:cNvPicPr>
            <a:picLocks noChangeAspect="1"/>
          </p:cNvPicPr>
          <p:nvPr userDrawn="1">
            <p:custDataLst>
              <p:tags r:id="rId14"/>
            </p:custDataLst>
          </p:nvPr>
        </p:nvPicPr>
        <p:blipFill>
          <a:blip r:embed="rId4">
            <a:alphaModFix amt="10000"/>
          </a:blip>
          <a:stretch>
            <a:fillRect/>
          </a:stretch>
        </p:blipFill>
        <p:spPr>
          <a:xfrm>
            <a:off x="9625330" y="5179060"/>
            <a:ext cx="1660422" cy="504000"/>
          </a:xfrm>
          <a:prstGeom prst="rect">
            <a:avLst/>
          </a:prstGeom>
        </p:spPr>
      </p:pic>
      <p:pic>
        <p:nvPicPr>
          <p:cNvPr id="37" name="图片 36"/>
          <p:cNvPicPr>
            <a:picLocks noChangeAspect="1"/>
          </p:cNvPicPr>
          <p:nvPr userDrawn="1">
            <p:custDataLst>
              <p:tags r:id="rId15"/>
            </p:custDataLst>
          </p:nvPr>
        </p:nvPicPr>
        <p:blipFill>
          <a:blip r:embed="rId4">
            <a:alphaModFix amt="10000"/>
          </a:blip>
          <a:stretch>
            <a:fillRect/>
          </a:stretch>
        </p:blipFill>
        <p:spPr>
          <a:xfrm>
            <a:off x="724535" y="5179060"/>
            <a:ext cx="1660422" cy="504000"/>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6" name="矩形 5"/>
          <p:cNvSpPr/>
          <p:nvPr userDrawn="1"/>
        </p:nvSpPr>
        <p:spPr>
          <a:xfrm>
            <a:off x="0" y="6583680"/>
            <a:ext cx="12192000" cy="274320"/>
          </a:xfrm>
          <a:prstGeom prst="rect">
            <a:avLst/>
          </a:prstGeom>
          <a:solidFill>
            <a:srgbClr val="0060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1B9E2FF9-A4C6-4D6A-89CE-3CA67F8705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04DEE27-037C-46D5-8AC1-8006781CF53B}" type="slidenum">
              <a:rPr lang="zh-CN" altLang="en-US" smtClean="0"/>
            </a:fld>
            <a:endParaRPr lang="zh-CN" altLang="en-US"/>
          </a:p>
        </p:txBody>
      </p:sp>
      <p:pic>
        <p:nvPicPr>
          <p:cNvPr id="7" name="图片 6" descr="奔海电气2 PNG"/>
          <p:cNvPicPr>
            <a:picLocks noChangeAspect="1"/>
          </p:cNvPicPr>
          <p:nvPr userDrawn="1"/>
        </p:nvPicPr>
        <p:blipFill>
          <a:blip r:embed="rId2"/>
          <a:stretch>
            <a:fillRect/>
          </a:stretch>
        </p:blipFill>
        <p:spPr>
          <a:xfrm>
            <a:off x="10259060" y="153670"/>
            <a:ext cx="1672161" cy="504000"/>
          </a:xfrm>
          <a:prstGeom prst="rect">
            <a:avLst/>
          </a:prstGeom>
        </p:spPr>
      </p:pic>
      <p:pic>
        <p:nvPicPr>
          <p:cNvPr id="8" name="图片 7"/>
          <p:cNvPicPr>
            <a:picLocks noChangeAspect="1"/>
          </p:cNvPicPr>
          <p:nvPr userDrawn="1">
            <p:custDataLst>
              <p:tags r:id="rId3"/>
            </p:custDataLst>
          </p:nvPr>
        </p:nvPicPr>
        <p:blipFill>
          <a:blip r:embed="rId4">
            <a:alphaModFix amt="10000"/>
          </a:blip>
          <a:stretch>
            <a:fillRect/>
          </a:stretch>
        </p:blipFill>
        <p:spPr>
          <a:xfrm>
            <a:off x="3799840" y="1069975"/>
            <a:ext cx="1660422" cy="504000"/>
          </a:xfrm>
          <a:prstGeom prst="rect">
            <a:avLst/>
          </a:prstGeom>
        </p:spPr>
      </p:pic>
      <p:pic>
        <p:nvPicPr>
          <p:cNvPr id="9" name="图片 8"/>
          <p:cNvPicPr>
            <a:picLocks noChangeAspect="1"/>
          </p:cNvPicPr>
          <p:nvPr userDrawn="1">
            <p:custDataLst>
              <p:tags r:id="rId5"/>
            </p:custDataLst>
          </p:nvPr>
        </p:nvPicPr>
        <p:blipFill>
          <a:blip r:embed="rId4">
            <a:alphaModFix amt="10000"/>
          </a:blip>
          <a:stretch>
            <a:fillRect/>
          </a:stretch>
        </p:blipFill>
        <p:spPr>
          <a:xfrm>
            <a:off x="6767195" y="1069975"/>
            <a:ext cx="1660422" cy="504000"/>
          </a:xfrm>
          <a:prstGeom prst="rect">
            <a:avLst/>
          </a:prstGeom>
        </p:spPr>
      </p:pic>
      <p:pic>
        <p:nvPicPr>
          <p:cNvPr id="21" name="图片 20"/>
          <p:cNvPicPr>
            <a:picLocks noChangeAspect="1"/>
          </p:cNvPicPr>
          <p:nvPr userDrawn="1">
            <p:custDataLst>
              <p:tags r:id="rId6"/>
            </p:custDataLst>
          </p:nvPr>
        </p:nvPicPr>
        <p:blipFill>
          <a:blip r:embed="rId4">
            <a:alphaModFix amt="10000"/>
          </a:blip>
          <a:stretch>
            <a:fillRect/>
          </a:stretch>
        </p:blipFill>
        <p:spPr>
          <a:xfrm>
            <a:off x="9734550" y="1069975"/>
            <a:ext cx="1660422" cy="504000"/>
          </a:xfrm>
          <a:prstGeom prst="rect">
            <a:avLst/>
          </a:prstGeom>
        </p:spPr>
      </p:pic>
      <p:pic>
        <p:nvPicPr>
          <p:cNvPr id="25" name="图片 24"/>
          <p:cNvPicPr>
            <a:picLocks noChangeAspect="1"/>
          </p:cNvPicPr>
          <p:nvPr userDrawn="1">
            <p:custDataLst>
              <p:tags r:id="rId7"/>
            </p:custDataLst>
          </p:nvPr>
        </p:nvPicPr>
        <p:blipFill>
          <a:blip r:embed="rId4">
            <a:alphaModFix amt="10000"/>
          </a:blip>
          <a:stretch>
            <a:fillRect/>
          </a:stretch>
        </p:blipFill>
        <p:spPr>
          <a:xfrm>
            <a:off x="833755" y="1069975"/>
            <a:ext cx="1660422" cy="504000"/>
          </a:xfrm>
          <a:prstGeom prst="rect">
            <a:avLst/>
          </a:prstGeom>
        </p:spPr>
      </p:pic>
      <p:pic>
        <p:nvPicPr>
          <p:cNvPr id="10" name="图片 9"/>
          <p:cNvPicPr>
            <a:picLocks noChangeAspect="1"/>
          </p:cNvPicPr>
          <p:nvPr userDrawn="1">
            <p:custDataLst>
              <p:tags r:id="rId8"/>
            </p:custDataLst>
          </p:nvPr>
        </p:nvPicPr>
        <p:blipFill>
          <a:blip r:embed="rId4">
            <a:alphaModFix amt="10000"/>
          </a:blip>
          <a:stretch>
            <a:fillRect/>
          </a:stretch>
        </p:blipFill>
        <p:spPr>
          <a:xfrm>
            <a:off x="3690620" y="3086100"/>
            <a:ext cx="1660422" cy="504000"/>
          </a:xfrm>
          <a:prstGeom prst="rect">
            <a:avLst/>
          </a:prstGeom>
        </p:spPr>
      </p:pic>
      <p:pic>
        <p:nvPicPr>
          <p:cNvPr id="27" name="图片 26"/>
          <p:cNvPicPr>
            <a:picLocks noChangeAspect="1"/>
          </p:cNvPicPr>
          <p:nvPr userDrawn="1">
            <p:custDataLst>
              <p:tags r:id="rId9"/>
            </p:custDataLst>
          </p:nvPr>
        </p:nvPicPr>
        <p:blipFill>
          <a:blip r:embed="rId4">
            <a:alphaModFix amt="10000"/>
          </a:blip>
          <a:stretch>
            <a:fillRect/>
          </a:stretch>
        </p:blipFill>
        <p:spPr>
          <a:xfrm>
            <a:off x="6657975" y="3086100"/>
            <a:ext cx="1660422" cy="504000"/>
          </a:xfrm>
          <a:prstGeom prst="rect">
            <a:avLst/>
          </a:prstGeom>
        </p:spPr>
      </p:pic>
      <p:pic>
        <p:nvPicPr>
          <p:cNvPr id="28" name="图片 27"/>
          <p:cNvPicPr>
            <a:picLocks noChangeAspect="1"/>
          </p:cNvPicPr>
          <p:nvPr userDrawn="1">
            <p:custDataLst>
              <p:tags r:id="rId10"/>
            </p:custDataLst>
          </p:nvPr>
        </p:nvPicPr>
        <p:blipFill>
          <a:blip r:embed="rId4">
            <a:alphaModFix amt="10000"/>
          </a:blip>
          <a:stretch>
            <a:fillRect/>
          </a:stretch>
        </p:blipFill>
        <p:spPr>
          <a:xfrm>
            <a:off x="9625330" y="3086100"/>
            <a:ext cx="1660422" cy="504000"/>
          </a:xfrm>
          <a:prstGeom prst="rect">
            <a:avLst/>
          </a:prstGeom>
        </p:spPr>
      </p:pic>
      <p:pic>
        <p:nvPicPr>
          <p:cNvPr id="29" name="图片 28"/>
          <p:cNvPicPr>
            <a:picLocks noChangeAspect="1"/>
          </p:cNvPicPr>
          <p:nvPr userDrawn="1">
            <p:custDataLst>
              <p:tags r:id="rId11"/>
            </p:custDataLst>
          </p:nvPr>
        </p:nvPicPr>
        <p:blipFill>
          <a:blip r:embed="rId4">
            <a:alphaModFix amt="10000"/>
          </a:blip>
          <a:stretch>
            <a:fillRect/>
          </a:stretch>
        </p:blipFill>
        <p:spPr>
          <a:xfrm>
            <a:off x="724535" y="3086100"/>
            <a:ext cx="1660422" cy="504000"/>
          </a:xfrm>
          <a:prstGeom prst="rect">
            <a:avLst/>
          </a:prstGeom>
        </p:spPr>
      </p:pic>
      <p:pic>
        <p:nvPicPr>
          <p:cNvPr id="34" name="图片 33"/>
          <p:cNvPicPr>
            <a:picLocks noChangeAspect="1"/>
          </p:cNvPicPr>
          <p:nvPr userDrawn="1">
            <p:custDataLst>
              <p:tags r:id="rId12"/>
            </p:custDataLst>
          </p:nvPr>
        </p:nvPicPr>
        <p:blipFill>
          <a:blip r:embed="rId4">
            <a:alphaModFix amt="10000"/>
          </a:blip>
          <a:stretch>
            <a:fillRect/>
          </a:stretch>
        </p:blipFill>
        <p:spPr>
          <a:xfrm>
            <a:off x="3690620" y="5179060"/>
            <a:ext cx="1660422" cy="504000"/>
          </a:xfrm>
          <a:prstGeom prst="rect">
            <a:avLst/>
          </a:prstGeom>
        </p:spPr>
      </p:pic>
      <p:pic>
        <p:nvPicPr>
          <p:cNvPr id="35" name="图片 34"/>
          <p:cNvPicPr>
            <a:picLocks noChangeAspect="1"/>
          </p:cNvPicPr>
          <p:nvPr userDrawn="1">
            <p:custDataLst>
              <p:tags r:id="rId13"/>
            </p:custDataLst>
          </p:nvPr>
        </p:nvPicPr>
        <p:blipFill>
          <a:blip r:embed="rId4">
            <a:alphaModFix amt="10000"/>
          </a:blip>
          <a:stretch>
            <a:fillRect/>
          </a:stretch>
        </p:blipFill>
        <p:spPr>
          <a:xfrm>
            <a:off x="6657975" y="5179060"/>
            <a:ext cx="1660422" cy="504000"/>
          </a:xfrm>
          <a:prstGeom prst="rect">
            <a:avLst/>
          </a:prstGeom>
        </p:spPr>
      </p:pic>
      <p:pic>
        <p:nvPicPr>
          <p:cNvPr id="36" name="图片 35"/>
          <p:cNvPicPr>
            <a:picLocks noChangeAspect="1"/>
          </p:cNvPicPr>
          <p:nvPr userDrawn="1">
            <p:custDataLst>
              <p:tags r:id="rId14"/>
            </p:custDataLst>
          </p:nvPr>
        </p:nvPicPr>
        <p:blipFill>
          <a:blip r:embed="rId4">
            <a:alphaModFix amt="10000"/>
          </a:blip>
          <a:stretch>
            <a:fillRect/>
          </a:stretch>
        </p:blipFill>
        <p:spPr>
          <a:xfrm>
            <a:off x="9625330" y="5179060"/>
            <a:ext cx="1660422" cy="504000"/>
          </a:xfrm>
          <a:prstGeom prst="rect">
            <a:avLst/>
          </a:prstGeom>
        </p:spPr>
      </p:pic>
      <p:pic>
        <p:nvPicPr>
          <p:cNvPr id="37" name="图片 36"/>
          <p:cNvPicPr>
            <a:picLocks noChangeAspect="1"/>
          </p:cNvPicPr>
          <p:nvPr userDrawn="1">
            <p:custDataLst>
              <p:tags r:id="rId15"/>
            </p:custDataLst>
          </p:nvPr>
        </p:nvPicPr>
        <p:blipFill>
          <a:blip r:embed="rId4">
            <a:alphaModFix amt="10000"/>
          </a:blip>
          <a:stretch>
            <a:fillRect/>
          </a:stretch>
        </p:blipFill>
        <p:spPr>
          <a:xfrm>
            <a:off x="724535" y="5179060"/>
            <a:ext cx="1660422" cy="5040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1B9E2FF9-A4C6-4D6A-89CE-3CA67F8705E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04DEE27-037C-46D5-8AC1-8006781CF53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1B9E2FF9-A4C6-4D6A-89CE-3CA67F8705E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04DEE27-037C-46D5-8AC1-8006781CF53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B9E2FF9-A4C6-4D6A-89CE-3CA67F8705EB}"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04DEE27-037C-46D5-8AC1-8006781CF53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B9E2FF9-A4C6-4D6A-89CE-3CA67F8705EB}"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04DEE27-037C-46D5-8AC1-8006781CF53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B9E2FF9-A4C6-4D6A-89CE-3CA67F8705E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04DEE27-037C-46D5-8AC1-8006781CF53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B9E2FF9-A4C6-4D6A-89CE-3CA67F8705E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04DEE27-037C-46D5-8AC1-8006781CF53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B9E2FF9-A4C6-4D6A-89CE-3CA67F8705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04DEE27-037C-46D5-8AC1-8006781CF53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B9E2FF9-A4C6-4D6A-89CE-3CA67F8705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04DEE27-037C-46D5-8AC1-8006781CF53B}"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6_标题和内容">
    <p:bg>
      <p:bgPr>
        <a:solidFill>
          <a:srgbClr val="F1F1F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497D1FDA-8AD7-41A1-A0AC-B73BFC6DE26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D327145-FF81-4AC9-98EB-2A48FA1E94C3}" type="slidenum">
              <a:rPr lang="zh-CN" altLang="en-US" smtClean="0"/>
            </a:fld>
            <a:endParaRPr lang="zh-CN" altLang="en-US"/>
          </a:p>
        </p:txBody>
      </p:sp>
      <p:pic>
        <p:nvPicPr>
          <p:cNvPr id="7" name="图片 6" descr="奔海电气2 PNG"/>
          <p:cNvPicPr>
            <a:picLocks noChangeAspect="1"/>
          </p:cNvPicPr>
          <p:nvPr userDrawn="1"/>
        </p:nvPicPr>
        <p:blipFill>
          <a:blip r:embed="rId2"/>
          <a:stretch>
            <a:fillRect/>
          </a:stretch>
        </p:blipFill>
        <p:spPr>
          <a:xfrm>
            <a:off x="10246995" y="140335"/>
            <a:ext cx="1672325" cy="504000"/>
          </a:xfrm>
          <a:prstGeom prst="rect">
            <a:avLst/>
          </a:prstGeom>
        </p:spPr>
      </p:pic>
      <p:pic>
        <p:nvPicPr>
          <p:cNvPr id="8" name="图片 7"/>
          <p:cNvPicPr>
            <a:picLocks noChangeAspect="1"/>
          </p:cNvPicPr>
          <p:nvPr userDrawn="1">
            <p:custDataLst>
              <p:tags r:id="rId3"/>
            </p:custDataLst>
          </p:nvPr>
        </p:nvPicPr>
        <p:blipFill>
          <a:blip r:embed="rId4">
            <a:alphaModFix amt="10000"/>
          </a:blip>
          <a:stretch>
            <a:fillRect/>
          </a:stretch>
        </p:blipFill>
        <p:spPr>
          <a:xfrm>
            <a:off x="3799840" y="1069975"/>
            <a:ext cx="1660422" cy="504000"/>
          </a:xfrm>
          <a:prstGeom prst="rect">
            <a:avLst/>
          </a:prstGeom>
        </p:spPr>
      </p:pic>
      <p:pic>
        <p:nvPicPr>
          <p:cNvPr id="9" name="图片 8"/>
          <p:cNvPicPr>
            <a:picLocks noChangeAspect="1"/>
          </p:cNvPicPr>
          <p:nvPr userDrawn="1">
            <p:custDataLst>
              <p:tags r:id="rId5"/>
            </p:custDataLst>
          </p:nvPr>
        </p:nvPicPr>
        <p:blipFill>
          <a:blip r:embed="rId4">
            <a:alphaModFix amt="10000"/>
          </a:blip>
          <a:stretch>
            <a:fillRect/>
          </a:stretch>
        </p:blipFill>
        <p:spPr>
          <a:xfrm>
            <a:off x="6767195" y="1069975"/>
            <a:ext cx="1660422" cy="504000"/>
          </a:xfrm>
          <a:prstGeom prst="rect">
            <a:avLst/>
          </a:prstGeom>
        </p:spPr>
      </p:pic>
      <p:pic>
        <p:nvPicPr>
          <p:cNvPr id="21" name="图片 20"/>
          <p:cNvPicPr>
            <a:picLocks noChangeAspect="1"/>
          </p:cNvPicPr>
          <p:nvPr userDrawn="1">
            <p:custDataLst>
              <p:tags r:id="rId6"/>
            </p:custDataLst>
          </p:nvPr>
        </p:nvPicPr>
        <p:blipFill>
          <a:blip r:embed="rId4">
            <a:alphaModFix amt="10000"/>
          </a:blip>
          <a:stretch>
            <a:fillRect/>
          </a:stretch>
        </p:blipFill>
        <p:spPr>
          <a:xfrm>
            <a:off x="9734550" y="1069975"/>
            <a:ext cx="1660422" cy="504000"/>
          </a:xfrm>
          <a:prstGeom prst="rect">
            <a:avLst/>
          </a:prstGeom>
        </p:spPr>
      </p:pic>
      <p:pic>
        <p:nvPicPr>
          <p:cNvPr id="25" name="图片 24"/>
          <p:cNvPicPr>
            <a:picLocks noChangeAspect="1"/>
          </p:cNvPicPr>
          <p:nvPr userDrawn="1">
            <p:custDataLst>
              <p:tags r:id="rId7"/>
            </p:custDataLst>
          </p:nvPr>
        </p:nvPicPr>
        <p:blipFill>
          <a:blip r:embed="rId4">
            <a:alphaModFix amt="10000"/>
          </a:blip>
          <a:stretch>
            <a:fillRect/>
          </a:stretch>
        </p:blipFill>
        <p:spPr>
          <a:xfrm>
            <a:off x="833755" y="1069975"/>
            <a:ext cx="1660422" cy="504000"/>
          </a:xfrm>
          <a:prstGeom prst="rect">
            <a:avLst/>
          </a:prstGeom>
        </p:spPr>
      </p:pic>
      <p:pic>
        <p:nvPicPr>
          <p:cNvPr id="10" name="图片 9"/>
          <p:cNvPicPr>
            <a:picLocks noChangeAspect="1"/>
          </p:cNvPicPr>
          <p:nvPr userDrawn="1">
            <p:custDataLst>
              <p:tags r:id="rId8"/>
            </p:custDataLst>
          </p:nvPr>
        </p:nvPicPr>
        <p:blipFill>
          <a:blip r:embed="rId4">
            <a:alphaModFix amt="10000"/>
          </a:blip>
          <a:stretch>
            <a:fillRect/>
          </a:stretch>
        </p:blipFill>
        <p:spPr>
          <a:xfrm>
            <a:off x="3690620" y="3086100"/>
            <a:ext cx="1660422" cy="504000"/>
          </a:xfrm>
          <a:prstGeom prst="rect">
            <a:avLst/>
          </a:prstGeom>
        </p:spPr>
      </p:pic>
      <p:pic>
        <p:nvPicPr>
          <p:cNvPr id="27" name="图片 26"/>
          <p:cNvPicPr>
            <a:picLocks noChangeAspect="1"/>
          </p:cNvPicPr>
          <p:nvPr userDrawn="1">
            <p:custDataLst>
              <p:tags r:id="rId9"/>
            </p:custDataLst>
          </p:nvPr>
        </p:nvPicPr>
        <p:blipFill>
          <a:blip r:embed="rId4">
            <a:alphaModFix amt="10000"/>
          </a:blip>
          <a:stretch>
            <a:fillRect/>
          </a:stretch>
        </p:blipFill>
        <p:spPr>
          <a:xfrm>
            <a:off x="6657975" y="3086100"/>
            <a:ext cx="1660422" cy="504000"/>
          </a:xfrm>
          <a:prstGeom prst="rect">
            <a:avLst/>
          </a:prstGeom>
        </p:spPr>
      </p:pic>
      <p:pic>
        <p:nvPicPr>
          <p:cNvPr id="28" name="图片 27"/>
          <p:cNvPicPr>
            <a:picLocks noChangeAspect="1"/>
          </p:cNvPicPr>
          <p:nvPr userDrawn="1">
            <p:custDataLst>
              <p:tags r:id="rId10"/>
            </p:custDataLst>
          </p:nvPr>
        </p:nvPicPr>
        <p:blipFill>
          <a:blip r:embed="rId4">
            <a:alphaModFix amt="10000"/>
          </a:blip>
          <a:stretch>
            <a:fillRect/>
          </a:stretch>
        </p:blipFill>
        <p:spPr>
          <a:xfrm>
            <a:off x="9625330" y="3086100"/>
            <a:ext cx="1660422" cy="504000"/>
          </a:xfrm>
          <a:prstGeom prst="rect">
            <a:avLst/>
          </a:prstGeom>
        </p:spPr>
      </p:pic>
      <p:pic>
        <p:nvPicPr>
          <p:cNvPr id="29" name="图片 28"/>
          <p:cNvPicPr>
            <a:picLocks noChangeAspect="1"/>
          </p:cNvPicPr>
          <p:nvPr userDrawn="1">
            <p:custDataLst>
              <p:tags r:id="rId11"/>
            </p:custDataLst>
          </p:nvPr>
        </p:nvPicPr>
        <p:blipFill>
          <a:blip r:embed="rId4">
            <a:alphaModFix amt="10000"/>
          </a:blip>
          <a:stretch>
            <a:fillRect/>
          </a:stretch>
        </p:blipFill>
        <p:spPr>
          <a:xfrm>
            <a:off x="724535" y="3086100"/>
            <a:ext cx="1660422" cy="504000"/>
          </a:xfrm>
          <a:prstGeom prst="rect">
            <a:avLst/>
          </a:prstGeom>
        </p:spPr>
      </p:pic>
      <p:pic>
        <p:nvPicPr>
          <p:cNvPr id="34" name="图片 33"/>
          <p:cNvPicPr>
            <a:picLocks noChangeAspect="1"/>
          </p:cNvPicPr>
          <p:nvPr userDrawn="1">
            <p:custDataLst>
              <p:tags r:id="rId12"/>
            </p:custDataLst>
          </p:nvPr>
        </p:nvPicPr>
        <p:blipFill>
          <a:blip r:embed="rId4">
            <a:alphaModFix amt="10000"/>
          </a:blip>
          <a:stretch>
            <a:fillRect/>
          </a:stretch>
        </p:blipFill>
        <p:spPr>
          <a:xfrm>
            <a:off x="3690620" y="5179060"/>
            <a:ext cx="1660422" cy="504000"/>
          </a:xfrm>
          <a:prstGeom prst="rect">
            <a:avLst/>
          </a:prstGeom>
        </p:spPr>
      </p:pic>
      <p:pic>
        <p:nvPicPr>
          <p:cNvPr id="35" name="图片 34"/>
          <p:cNvPicPr>
            <a:picLocks noChangeAspect="1"/>
          </p:cNvPicPr>
          <p:nvPr userDrawn="1">
            <p:custDataLst>
              <p:tags r:id="rId13"/>
            </p:custDataLst>
          </p:nvPr>
        </p:nvPicPr>
        <p:blipFill>
          <a:blip r:embed="rId4">
            <a:alphaModFix amt="10000"/>
          </a:blip>
          <a:stretch>
            <a:fillRect/>
          </a:stretch>
        </p:blipFill>
        <p:spPr>
          <a:xfrm>
            <a:off x="6657975" y="5179060"/>
            <a:ext cx="1660422" cy="504000"/>
          </a:xfrm>
          <a:prstGeom prst="rect">
            <a:avLst/>
          </a:prstGeom>
        </p:spPr>
      </p:pic>
      <p:pic>
        <p:nvPicPr>
          <p:cNvPr id="36" name="图片 35"/>
          <p:cNvPicPr>
            <a:picLocks noChangeAspect="1"/>
          </p:cNvPicPr>
          <p:nvPr userDrawn="1">
            <p:custDataLst>
              <p:tags r:id="rId14"/>
            </p:custDataLst>
          </p:nvPr>
        </p:nvPicPr>
        <p:blipFill>
          <a:blip r:embed="rId4">
            <a:alphaModFix amt="10000"/>
          </a:blip>
          <a:stretch>
            <a:fillRect/>
          </a:stretch>
        </p:blipFill>
        <p:spPr>
          <a:xfrm>
            <a:off x="9625330" y="5179060"/>
            <a:ext cx="1660422" cy="504000"/>
          </a:xfrm>
          <a:prstGeom prst="rect">
            <a:avLst/>
          </a:prstGeom>
        </p:spPr>
      </p:pic>
      <p:pic>
        <p:nvPicPr>
          <p:cNvPr id="37" name="图片 36"/>
          <p:cNvPicPr>
            <a:picLocks noChangeAspect="1"/>
          </p:cNvPicPr>
          <p:nvPr userDrawn="1">
            <p:custDataLst>
              <p:tags r:id="rId15"/>
            </p:custDataLst>
          </p:nvPr>
        </p:nvPicPr>
        <p:blipFill>
          <a:blip r:embed="rId4">
            <a:alphaModFix amt="10000"/>
          </a:blip>
          <a:stretch>
            <a:fillRect/>
          </a:stretch>
        </p:blipFill>
        <p:spPr>
          <a:xfrm>
            <a:off x="724535" y="5179060"/>
            <a:ext cx="1660422" cy="50400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9E2FF9-A4C6-4D6A-89CE-3CA67F8705EB}"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4DEE27-037C-46D5-8AC1-8006781CF53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9" Type="http://schemas.openxmlformats.org/officeDocument/2006/relationships/slideLayout" Target="../slideLayouts/slideLayout3.xml"/><Relationship Id="rId8" Type="http://schemas.openxmlformats.org/officeDocument/2006/relationships/tags" Target="../tags/tag44.xml"/><Relationship Id="rId7" Type="http://schemas.openxmlformats.org/officeDocument/2006/relationships/tags" Target="../tags/tag43.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3" Type="http://schemas.openxmlformats.org/officeDocument/2006/relationships/tags" Target="../tags/tag39.xml"/><Relationship Id="rId2" Type="http://schemas.openxmlformats.org/officeDocument/2006/relationships/tags" Target="../tags/tag38.xml"/><Relationship Id="rId10" Type="http://schemas.openxmlformats.org/officeDocument/2006/relationships/notesSlide" Target="../notesSlides/notesSlide1.xml"/><Relationship Id="rId1" Type="http://schemas.openxmlformats.org/officeDocument/2006/relationships/tags" Target="../tags/tag3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image" Target="../media/image5.jpeg"/><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21.png"/><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image" Target="../media/image15.png"/></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28.png"/><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jpeg"/><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image" Target="../media/image22.png"/></Relationships>
</file>

<file path=ppt/slides/_rels/slide2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32.png"/><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image" Target="../media/image29.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3.xml"/><Relationship Id="rId2" Type="http://schemas.openxmlformats.org/officeDocument/2006/relationships/image" Target="../media/image35.jpeg"/><Relationship Id="rId1"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334862" y="2212626"/>
            <a:ext cx="7852589" cy="2755526"/>
          </a:xfrm>
          <a:prstGeom prst="rect">
            <a:avLst/>
          </a:prstGeom>
          <a:solidFill>
            <a:srgbClr val="0060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TextBox 5"/>
          <p:cNvSpPr txBox="1"/>
          <p:nvPr/>
        </p:nvSpPr>
        <p:spPr>
          <a:xfrm>
            <a:off x="4575979" y="3100778"/>
            <a:ext cx="7370938" cy="645160"/>
          </a:xfrm>
          <a:prstGeom prst="rect">
            <a:avLst/>
          </a:prstGeom>
          <a:noFill/>
        </p:spPr>
        <p:txBody>
          <a:bodyPr wrap="square" rtlCol="0">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rPr>
              <a:t>数字化智慧运维管理平台</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4572523" y="3899746"/>
            <a:ext cx="730800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形状 11"/>
          <p:cNvSpPr/>
          <p:nvPr/>
        </p:nvSpPr>
        <p:spPr>
          <a:xfrm>
            <a:off x="6955" y="6583897"/>
            <a:ext cx="10080020" cy="274320"/>
          </a:xfrm>
          <a:custGeom>
            <a:avLst/>
            <a:gdLst>
              <a:gd name="connsiteX0" fmla="*/ 0 w 9737387"/>
              <a:gd name="connsiteY0" fmla="*/ 0 h 274320"/>
              <a:gd name="connsiteX1" fmla="*/ 9643285 w 9737387"/>
              <a:gd name="connsiteY1" fmla="*/ 0 h 274320"/>
              <a:gd name="connsiteX2" fmla="*/ 9737387 w 9737387"/>
              <a:gd name="connsiteY2" fmla="*/ 266122 h 274320"/>
              <a:gd name="connsiteX3" fmla="*/ 9737387 w 9737387"/>
              <a:gd name="connsiteY3" fmla="*/ 274320 h 274320"/>
              <a:gd name="connsiteX4" fmla="*/ 0 w 9737387"/>
              <a:gd name="connsiteY4" fmla="*/ 274320 h 274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37387" h="274320">
                <a:moveTo>
                  <a:pt x="0" y="0"/>
                </a:moveTo>
                <a:lnTo>
                  <a:pt x="9643285" y="0"/>
                </a:lnTo>
                <a:lnTo>
                  <a:pt x="9737387" y="266122"/>
                </a:lnTo>
                <a:lnTo>
                  <a:pt x="9737387" y="274320"/>
                </a:lnTo>
                <a:lnTo>
                  <a:pt x="0" y="274320"/>
                </a:lnTo>
                <a:close/>
              </a:path>
            </a:pathLst>
          </a:custGeom>
          <a:solidFill>
            <a:srgbClr val="0060B0"/>
          </a:solidFill>
          <a:ln>
            <a:noFill/>
          </a:ln>
          <a:effectLst>
            <a:outerShdw blurRad="25400" dist="12700" dir="16200000"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pic>
        <p:nvPicPr>
          <p:cNvPr id="1026" name="Picture 2" descr="https://gimg2.baidu.com/image_search/src=http%3A%2F%2Fwww.escn.com.cn%2Fupload%2F202002%2F12%2F202002121624005366.jpg&amp;refer=http%3A%2F%2Fwww.escn.com.cn&amp;app=2002&amp;size=f9999,10000&amp;q=a80&amp;n=0&amp;g=0n&amp;fmt=jpeg?sec=1639462663&amp;t=96a185a1c425ad35591ad62fdb0f1e8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00581" y="2113850"/>
            <a:ext cx="4438146" cy="295691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childTnLst>
                          </p:cTn>
                        </p:par>
                        <p:par>
                          <p:cTn id="8" fill="hold">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10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2" dur="1000" fill="hold"/>
                                        <p:tgtEl>
                                          <p:spTgt spid="6"/>
                                        </p:tgtEl>
                                        <p:attrNameLst>
                                          <p:attrName>ppt_y</p:attrName>
                                        </p:attrNameLst>
                                      </p:cBhvr>
                                      <p:tavLst>
                                        <p:tav tm="0">
                                          <p:val>
                                            <p:strVal val="#ppt_y"/>
                                          </p:val>
                                        </p:tav>
                                        <p:tav tm="100000">
                                          <p:val>
                                            <p:strVal val="#ppt_y"/>
                                          </p:val>
                                        </p:tav>
                                      </p:tavLst>
                                    </p:anim>
                                    <p:anim calcmode="lin" valueType="num">
                                      <p:cBhvr>
                                        <p:cTn id="13" dur="10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4" dur="10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10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6" name="矩形 28"/>
          <p:cNvSpPr/>
          <p:nvPr/>
        </p:nvSpPr>
        <p:spPr bwMode="auto">
          <a:xfrm>
            <a:off x="-2" y="2611342"/>
            <a:ext cx="4838068" cy="1711957"/>
          </a:xfrm>
          <a:custGeom>
            <a:avLst/>
            <a:gdLst/>
            <a:ahLst/>
            <a:cxnLst/>
            <a:rect l="l" t="t" r="r" b="b"/>
            <a:pathLst>
              <a:path w="4310745" h="1283968">
                <a:moveTo>
                  <a:pt x="1089668" y="0"/>
                </a:moveTo>
                <a:lnTo>
                  <a:pt x="3526973" y="0"/>
                </a:lnTo>
                <a:lnTo>
                  <a:pt x="4310745" y="1269454"/>
                </a:lnTo>
                <a:lnTo>
                  <a:pt x="1089668" y="1283968"/>
                </a:lnTo>
                <a:close/>
                <a:moveTo>
                  <a:pt x="0" y="0"/>
                </a:moveTo>
                <a:lnTo>
                  <a:pt x="1089667" y="0"/>
                </a:lnTo>
                <a:lnTo>
                  <a:pt x="1089667" y="1283968"/>
                </a:lnTo>
                <a:lnTo>
                  <a:pt x="0" y="1283968"/>
                </a:lnTo>
                <a:close/>
              </a:path>
            </a:pathLst>
          </a:custGeom>
          <a:solidFill>
            <a:srgbClr val="0060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60B0"/>
              </a:solidFill>
            </a:endParaRPr>
          </a:p>
        </p:txBody>
      </p:sp>
      <p:sp>
        <p:nvSpPr>
          <p:cNvPr id="1048597" name="TextBox 4"/>
          <p:cNvSpPr txBox="1"/>
          <p:nvPr/>
        </p:nvSpPr>
        <p:spPr bwMode="auto">
          <a:xfrm>
            <a:off x="1530051" y="2801518"/>
            <a:ext cx="1261884" cy="769441"/>
          </a:xfrm>
          <a:prstGeom prst="rect">
            <a:avLst/>
          </a:prstGeom>
          <a:noFill/>
        </p:spPr>
        <p:txBody>
          <a:bodyPr wrap="none">
            <a:spAutoFit/>
          </a:bodyPr>
          <a:lstStyle/>
          <a:p>
            <a:r>
              <a:rPr lang="zh-CN" altLang="en-US" sz="4400" b="1" kern="0" spc="-200" dirty="0">
                <a:ln w="1905">
                  <a:noFill/>
                </a:ln>
                <a:solidFill>
                  <a:schemeClr val="bg1"/>
                </a:solidFill>
                <a:latin typeface="微软雅黑" panose="020B0503020204020204" pitchFamily="34" charset="-122"/>
                <a:ea typeface="微软雅黑" panose="020B0503020204020204" pitchFamily="34" charset="-122"/>
              </a:rPr>
              <a:t>目录</a:t>
            </a:r>
            <a:endParaRPr lang="zh-CN" altLang="en-US" sz="4400" b="1" kern="0" spc="-200" dirty="0">
              <a:ln w="1905">
                <a:noFill/>
              </a:ln>
              <a:solidFill>
                <a:schemeClr val="bg1"/>
              </a:solidFill>
              <a:latin typeface="微软雅黑" panose="020B0503020204020204" pitchFamily="34" charset="-122"/>
              <a:ea typeface="微软雅黑" panose="020B0503020204020204" pitchFamily="34" charset="-122"/>
            </a:endParaRPr>
          </a:p>
        </p:txBody>
      </p:sp>
      <p:sp>
        <p:nvSpPr>
          <p:cNvPr id="1048598" name="TextBox 5"/>
          <p:cNvSpPr txBox="1"/>
          <p:nvPr/>
        </p:nvSpPr>
        <p:spPr bwMode="auto">
          <a:xfrm>
            <a:off x="1133875" y="3567615"/>
            <a:ext cx="2294219" cy="502766"/>
          </a:xfrm>
          <a:prstGeom prst="rect">
            <a:avLst/>
          </a:prstGeom>
          <a:noFill/>
        </p:spPr>
        <p:txBody>
          <a:bodyPr wrap="none">
            <a:spAutoFit/>
          </a:bodyPr>
          <a:lstStyle/>
          <a:p>
            <a:pPr algn="ctr"/>
            <a:r>
              <a:rPr lang="en-US" altLang="zh-CN" sz="2665" b="1" dirty="0">
                <a:solidFill>
                  <a:schemeClr val="bg1"/>
                </a:solidFill>
                <a:latin typeface="Arial Black" panose="020B0A04020102020204" pitchFamily="34" charset="0"/>
                <a:ea typeface="微软雅黑" panose="020B0503020204020204" pitchFamily="34" charset="-122"/>
              </a:rPr>
              <a:t>CONTENTS</a:t>
            </a:r>
            <a:endParaRPr lang="zh-CN" altLang="en-US" sz="2665" b="1" dirty="0">
              <a:solidFill>
                <a:schemeClr val="bg1"/>
              </a:solidFill>
              <a:latin typeface="Arial Black" panose="020B0A04020102020204" pitchFamily="34" charset="0"/>
              <a:ea typeface="微软雅黑" panose="020B0503020204020204" pitchFamily="34" charset="-122"/>
            </a:endParaRPr>
          </a:p>
        </p:txBody>
      </p:sp>
      <p:sp>
        <p:nvSpPr>
          <p:cNvPr id="1048599" name="TextBox 7"/>
          <p:cNvSpPr txBox="1"/>
          <p:nvPr>
            <p:custDataLst>
              <p:tags r:id="rId1"/>
            </p:custDataLst>
          </p:nvPr>
        </p:nvSpPr>
        <p:spPr bwMode="auto">
          <a:xfrm>
            <a:off x="5990832" y="1333201"/>
            <a:ext cx="1539240" cy="501650"/>
          </a:xfrm>
          <a:prstGeom prst="rect">
            <a:avLst/>
          </a:prstGeom>
          <a:noFill/>
        </p:spPr>
        <p:txBody>
          <a:bodyPr wrap="none">
            <a:spAutoFit/>
          </a:bodyPr>
          <a:lstStyle/>
          <a:p>
            <a:pPr defTabSz="1219200"/>
            <a:r>
              <a:rPr lang="zh-CN" altLang="en-US" sz="2665" b="1" kern="0" dirty="0">
                <a:solidFill>
                  <a:srgbClr val="5A5A5A"/>
                </a:solidFill>
                <a:latin typeface="微软雅黑" panose="020B0503020204020204" pitchFamily="34" charset="-122"/>
                <a:ea typeface="微软雅黑" panose="020B0503020204020204" pitchFamily="34" charset="-122"/>
              </a:rPr>
              <a:t>需求分析</a:t>
            </a:r>
            <a:endParaRPr lang="zh-CN" altLang="en-US" sz="2665" b="1" kern="0" dirty="0">
              <a:solidFill>
                <a:srgbClr val="5A5A5A"/>
              </a:solidFill>
              <a:latin typeface="微软雅黑" panose="020B0503020204020204" pitchFamily="34" charset="-122"/>
              <a:ea typeface="微软雅黑" panose="020B0503020204020204" pitchFamily="34" charset="-122"/>
            </a:endParaRPr>
          </a:p>
        </p:txBody>
      </p:sp>
      <p:sp>
        <p:nvSpPr>
          <p:cNvPr id="1048600" name="TextBox 9"/>
          <p:cNvSpPr txBox="1"/>
          <p:nvPr>
            <p:custDataLst>
              <p:tags r:id="rId2"/>
            </p:custDataLst>
          </p:nvPr>
        </p:nvSpPr>
        <p:spPr bwMode="auto">
          <a:xfrm>
            <a:off x="6968236" y="3860878"/>
            <a:ext cx="1539240" cy="501650"/>
          </a:xfrm>
          <a:prstGeom prst="rect">
            <a:avLst/>
          </a:prstGeom>
          <a:noFill/>
        </p:spPr>
        <p:txBody>
          <a:bodyPr wrap="none">
            <a:spAutoFit/>
          </a:bodyPr>
          <a:lstStyle/>
          <a:p>
            <a:pPr lvl="0"/>
            <a:r>
              <a:rPr lang="zh-CN" altLang="en-US" sz="2665" b="1" kern="0" dirty="0">
                <a:solidFill>
                  <a:schemeClr val="tx1">
                    <a:lumMod val="75000"/>
                    <a:lumOff val="25000"/>
                  </a:schemeClr>
                </a:solidFill>
                <a:latin typeface="微软雅黑" panose="020B0503020204020204" pitchFamily="34" charset="-122"/>
                <a:ea typeface="微软雅黑" panose="020B0503020204020204" pitchFamily="34" charset="-122"/>
              </a:rPr>
              <a:t>方案介绍</a:t>
            </a:r>
            <a:endParaRPr lang="zh-CN" altLang="en-US" sz="2665"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48601" name="TextBox 11"/>
          <p:cNvSpPr txBox="1"/>
          <p:nvPr>
            <p:custDataLst>
              <p:tags r:id="rId3"/>
            </p:custDataLst>
          </p:nvPr>
        </p:nvSpPr>
        <p:spPr bwMode="auto">
          <a:xfrm>
            <a:off x="6506495" y="2597040"/>
            <a:ext cx="3912870" cy="501650"/>
          </a:xfrm>
          <a:prstGeom prst="rect">
            <a:avLst/>
          </a:prstGeom>
          <a:noFill/>
        </p:spPr>
        <p:txBody>
          <a:bodyPr wrap="none">
            <a:spAutoFit/>
          </a:bodyPr>
          <a:lstStyle/>
          <a:p>
            <a:pPr lvl="0"/>
            <a:r>
              <a:rPr lang="zh-CN" altLang="en-US" sz="2665" b="1" kern="0" dirty="0">
                <a:solidFill>
                  <a:schemeClr val="tx1">
                    <a:lumMod val="75000"/>
                    <a:lumOff val="25000"/>
                  </a:schemeClr>
                </a:solidFill>
                <a:latin typeface="微软雅黑" panose="020B0503020204020204" pitchFamily="34" charset="-122"/>
                <a:ea typeface="微软雅黑" panose="020B0503020204020204" pitchFamily="34" charset="-122"/>
              </a:rPr>
              <a:t>三位一体数字化运维服务</a:t>
            </a:r>
            <a:endParaRPr lang="zh-CN" altLang="en-US" sz="2665"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48603" name="TextBox 15"/>
          <p:cNvSpPr txBox="1"/>
          <p:nvPr>
            <p:custDataLst>
              <p:tags r:id="rId4"/>
            </p:custDataLst>
          </p:nvPr>
        </p:nvSpPr>
        <p:spPr>
          <a:xfrm>
            <a:off x="4810020" y="1130315"/>
            <a:ext cx="811441" cy="913007"/>
          </a:xfrm>
          <a:prstGeom prst="rect">
            <a:avLst/>
          </a:prstGeom>
          <a:noFill/>
        </p:spPr>
        <p:txBody>
          <a:bodyPr wrap="none" rtlCol="0">
            <a:spAutoFit/>
          </a:bodyPr>
          <a:lstStyle/>
          <a:p>
            <a:r>
              <a:rPr lang="en-US" altLang="zh-CN" sz="5335" dirty="0">
                <a:solidFill>
                  <a:srgbClr val="0060B0"/>
                </a:solidFill>
                <a:latin typeface="Impact" panose="020B0806030902050204" pitchFamily="34" charset="0"/>
              </a:rPr>
              <a:t>01</a:t>
            </a:r>
            <a:endParaRPr lang="zh-CN" altLang="en-US" sz="5335" dirty="0">
              <a:solidFill>
                <a:srgbClr val="0060B0"/>
              </a:solidFill>
              <a:latin typeface="Impact" panose="020B0806030902050204" pitchFamily="34" charset="0"/>
            </a:endParaRPr>
          </a:p>
        </p:txBody>
      </p:sp>
      <p:sp>
        <p:nvSpPr>
          <p:cNvPr id="1048604" name="TextBox 16"/>
          <p:cNvSpPr txBox="1"/>
          <p:nvPr>
            <p:custDataLst>
              <p:tags r:id="rId5"/>
            </p:custDataLst>
          </p:nvPr>
        </p:nvSpPr>
        <p:spPr>
          <a:xfrm>
            <a:off x="5240293" y="2393362"/>
            <a:ext cx="894797" cy="913007"/>
          </a:xfrm>
          <a:prstGeom prst="rect">
            <a:avLst/>
          </a:prstGeom>
          <a:noFill/>
        </p:spPr>
        <p:txBody>
          <a:bodyPr wrap="none" rtlCol="0">
            <a:spAutoFit/>
          </a:bodyPr>
          <a:lstStyle/>
          <a:p>
            <a:r>
              <a:rPr lang="en-US" altLang="zh-CN" sz="5335" dirty="0">
                <a:solidFill>
                  <a:srgbClr val="0060B0"/>
                </a:solidFill>
                <a:latin typeface="Impact" panose="020B0806030902050204" pitchFamily="34" charset="0"/>
              </a:rPr>
              <a:t>02</a:t>
            </a:r>
            <a:endParaRPr lang="zh-CN" altLang="en-US" sz="5335" dirty="0">
              <a:solidFill>
                <a:srgbClr val="0060B0"/>
              </a:solidFill>
              <a:latin typeface="Impact" panose="020B0806030902050204" pitchFamily="34" charset="0"/>
            </a:endParaRPr>
          </a:p>
        </p:txBody>
      </p:sp>
      <p:sp>
        <p:nvSpPr>
          <p:cNvPr id="1048605" name="TextBox 17"/>
          <p:cNvSpPr txBox="1"/>
          <p:nvPr>
            <p:custDataLst>
              <p:tags r:id="rId6"/>
            </p:custDataLst>
          </p:nvPr>
        </p:nvSpPr>
        <p:spPr>
          <a:xfrm>
            <a:off x="5704265" y="3656409"/>
            <a:ext cx="914033" cy="913007"/>
          </a:xfrm>
          <a:prstGeom prst="rect">
            <a:avLst/>
          </a:prstGeom>
          <a:noFill/>
        </p:spPr>
        <p:txBody>
          <a:bodyPr wrap="none" rtlCol="0">
            <a:spAutoFit/>
          </a:bodyPr>
          <a:lstStyle/>
          <a:p>
            <a:r>
              <a:rPr lang="en-US" altLang="zh-CN" sz="5335" dirty="0">
                <a:solidFill>
                  <a:srgbClr val="0060B0"/>
                </a:solidFill>
                <a:latin typeface="Impact" panose="020B0806030902050204" pitchFamily="34" charset="0"/>
              </a:rPr>
              <a:t>03</a:t>
            </a:r>
            <a:endParaRPr lang="zh-CN" altLang="en-US" sz="5335" dirty="0">
              <a:solidFill>
                <a:srgbClr val="0060B0"/>
              </a:solidFill>
              <a:latin typeface="Impact" panose="020B0806030902050204" pitchFamily="34" charset="0"/>
            </a:endParaRPr>
          </a:p>
        </p:txBody>
      </p:sp>
      <p:sp>
        <p:nvSpPr>
          <p:cNvPr id="11" name="TextBox 9"/>
          <p:cNvSpPr txBox="1"/>
          <p:nvPr>
            <p:custDataLst>
              <p:tags r:id="rId7"/>
            </p:custDataLst>
          </p:nvPr>
        </p:nvSpPr>
        <p:spPr bwMode="auto">
          <a:xfrm>
            <a:off x="7451378" y="5078774"/>
            <a:ext cx="1891865" cy="501650"/>
          </a:xfrm>
          <a:prstGeom prst="rect">
            <a:avLst/>
          </a:prstGeom>
          <a:noFill/>
        </p:spPr>
        <p:txBody>
          <a:bodyPr wrap="square">
            <a:spAutoFit/>
          </a:bodyPr>
          <a:lstStyle/>
          <a:p>
            <a:pPr lvl="0"/>
            <a:r>
              <a:rPr lang="zh-CN" altLang="en-US" sz="2665" b="1" kern="0" dirty="0">
                <a:solidFill>
                  <a:schemeClr val="tx1">
                    <a:lumMod val="75000"/>
                    <a:lumOff val="25000"/>
                  </a:schemeClr>
                </a:solidFill>
                <a:latin typeface="微软雅黑" panose="020B0503020204020204" pitchFamily="34" charset="-122"/>
                <a:ea typeface="微软雅黑" panose="020B0503020204020204" pitchFamily="34" charset="-122"/>
              </a:rPr>
              <a:t>应用成效</a:t>
            </a:r>
            <a:endParaRPr lang="zh-CN" altLang="en-US" sz="2665"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TextBox 17"/>
          <p:cNvSpPr txBox="1"/>
          <p:nvPr>
            <p:custDataLst>
              <p:tags r:id="rId8"/>
            </p:custDataLst>
          </p:nvPr>
        </p:nvSpPr>
        <p:spPr>
          <a:xfrm>
            <a:off x="6187407" y="4874305"/>
            <a:ext cx="914033" cy="913007"/>
          </a:xfrm>
          <a:prstGeom prst="rect">
            <a:avLst/>
          </a:prstGeom>
          <a:noFill/>
        </p:spPr>
        <p:txBody>
          <a:bodyPr wrap="square" rtlCol="0">
            <a:spAutoFit/>
          </a:bodyPr>
          <a:lstStyle/>
          <a:p>
            <a:r>
              <a:rPr lang="en-US" altLang="zh-CN" sz="5335" dirty="0">
                <a:solidFill>
                  <a:srgbClr val="0060B0"/>
                </a:solidFill>
                <a:latin typeface="Impact" panose="020B0806030902050204" pitchFamily="34" charset="0"/>
              </a:rPr>
              <a:t>04</a:t>
            </a:r>
            <a:endParaRPr lang="zh-CN" altLang="en-US" sz="5335" dirty="0">
              <a:solidFill>
                <a:srgbClr val="0060B0"/>
              </a:solidFill>
              <a:latin typeface="Impact" panose="020B080603090205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48597"/>
                                        </p:tgtEl>
                                        <p:attrNameLst>
                                          <p:attrName>style.visibility</p:attrName>
                                        </p:attrNameLst>
                                      </p:cBhvr>
                                      <p:to>
                                        <p:strVal val="visible"/>
                                      </p:to>
                                    </p:set>
                                    <p:animEffect transition="in" filter="fade">
                                      <p:cBhvr>
                                        <p:cTn id="7" dur="500"/>
                                        <p:tgtEl>
                                          <p:spTgt spid="1048597"/>
                                        </p:tgtEl>
                                      </p:cBhvr>
                                    </p:animEffect>
                                    <p:anim calcmode="lin" valueType="num">
                                      <p:cBhvr>
                                        <p:cTn id="8" dur="500" fill="hold"/>
                                        <p:tgtEl>
                                          <p:spTgt spid="1048597"/>
                                        </p:tgtEl>
                                        <p:attrNameLst>
                                          <p:attrName>ppt_x</p:attrName>
                                        </p:attrNameLst>
                                      </p:cBhvr>
                                      <p:tavLst>
                                        <p:tav tm="0">
                                          <p:val>
                                            <p:strVal val="#ppt_x"/>
                                          </p:val>
                                        </p:tav>
                                        <p:tav tm="100000">
                                          <p:val>
                                            <p:strVal val="#ppt_x"/>
                                          </p:val>
                                        </p:tav>
                                      </p:tavLst>
                                    </p:anim>
                                    <p:anim calcmode="lin" valueType="num">
                                      <p:cBhvr>
                                        <p:cTn id="9" dur="500" fill="hold"/>
                                        <p:tgtEl>
                                          <p:spTgt spid="104859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1048598"/>
                                        </p:tgtEl>
                                        <p:attrNameLst>
                                          <p:attrName>style.visibility</p:attrName>
                                        </p:attrNameLst>
                                      </p:cBhvr>
                                      <p:to>
                                        <p:strVal val="visible"/>
                                      </p:to>
                                    </p:set>
                                    <p:animEffect transition="in" filter="fade">
                                      <p:cBhvr>
                                        <p:cTn id="12" dur="500"/>
                                        <p:tgtEl>
                                          <p:spTgt spid="1048598"/>
                                        </p:tgtEl>
                                      </p:cBhvr>
                                    </p:animEffect>
                                    <p:anim calcmode="lin" valueType="num">
                                      <p:cBhvr>
                                        <p:cTn id="13" dur="500" fill="hold"/>
                                        <p:tgtEl>
                                          <p:spTgt spid="1048598"/>
                                        </p:tgtEl>
                                        <p:attrNameLst>
                                          <p:attrName>ppt_x</p:attrName>
                                        </p:attrNameLst>
                                      </p:cBhvr>
                                      <p:tavLst>
                                        <p:tav tm="0">
                                          <p:val>
                                            <p:strVal val="#ppt_x"/>
                                          </p:val>
                                        </p:tav>
                                        <p:tav tm="100000">
                                          <p:val>
                                            <p:strVal val="#ppt_x"/>
                                          </p:val>
                                        </p:tav>
                                      </p:tavLst>
                                    </p:anim>
                                    <p:anim calcmode="lin" valueType="num">
                                      <p:cBhvr>
                                        <p:cTn id="14" dur="500" fill="hold"/>
                                        <p:tgtEl>
                                          <p:spTgt spid="1048598"/>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9" presetClass="entr" presetSubtype="0" decel="100000" fill="hold" grpId="0" nodeType="afterEffect">
                                  <p:stCondLst>
                                    <p:cond delay="0"/>
                                  </p:stCondLst>
                                  <p:childTnLst>
                                    <p:set>
                                      <p:cBhvr>
                                        <p:cTn id="17" dur="1" fill="hold">
                                          <p:stCondLst>
                                            <p:cond delay="0"/>
                                          </p:stCondLst>
                                        </p:cTn>
                                        <p:tgtEl>
                                          <p:spTgt spid="1048603"/>
                                        </p:tgtEl>
                                        <p:attrNameLst>
                                          <p:attrName>style.visibility</p:attrName>
                                        </p:attrNameLst>
                                      </p:cBhvr>
                                      <p:to>
                                        <p:strVal val="visible"/>
                                      </p:to>
                                    </p:set>
                                    <p:anim calcmode="lin" valueType="num">
                                      <p:cBhvr>
                                        <p:cTn id="18" dur="500" fill="hold"/>
                                        <p:tgtEl>
                                          <p:spTgt spid="1048603"/>
                                        </p:tgtEl>
                                        <p:attrNameLst>
                                          <p:attrName>ppt_w</p:attrName>
                                        </p:attrNameLst>
                                      </p:cBhvr>
                                      <p:tavLst>
                                        <p:tav tm="0">
                                          <p:val>
                                            <p:fltVal val="0"/>
                                          </p:val>
                                        </p:tav>
                                        <p:tav tm="100000">
                                          <p:val>
                                            <p:strVal val="#ppt_w"/>
                                          </p:val>
                                        </p:tav>
                                      </p:tavLst>
                                    </p:anim>
                                    <p:anim calcmode="lin" valueType="num">
                                      <p:cBhvr>
                                        <p:cTn id="19" dur="500" fill="hold"/>
                                        <p:tgtEl>
                                          <p:spTgt spid="1048603"/>
                                        </p:tgtEl>
                                        <p:attrNameLst>
                                          <p:attrName>ppt_h</p:attrName>
                                        </p:attrNameLst>
                                      </p:cBhvr>
                                      <p:tavLst>
                                        <p:tav tm="0">
                                          <p:val>
                                            <p:fltVal val="0"/>
                                          </p:val>
                                        </p:tav>
                                        <p:tav tm="100000">
                                          <p:val>
                                            <p:strVal val="#ppt_h"/>
                                          </p:val>
                                        </p:tav>
                                      </p:tavLst>
                                    </p:anim>
                                    <p:anim calcmode="lin" valueType="num">
                                      <p:cBhvr>
                                        <p:cTn id="20" dur="500" fill="hold"/>
                                        <p:tgtEl>
                                          <p:spTgt spid="1048603"/>
                                        </p:tgtEl>
                                        <p:attrNameLst>
                                          <p:attrName>style.rotation</p:attrName>
                                        </p:attrNameLst>
                                      </p:cBhvr>
                                      <p:tavLst>
                                        <p:tav tm="0">
                                          <p:val>
                                            <p:fltVal val="360"/>
                                          </p:val>
                                        </p:tav>
                                        <p:tav tm="100000">
                                          <p:val>
                                            <p:fltVal val="0"/>
                                          </p:val>
                                        </p:tav>
                                      </p:tavLst>
                                    </p:anim>
                                    <p:animEffect transition="in" filter="fade">
                                      <p:cBhvr>
                                        <p:cTn id="21" dur="500"/>
                                        <p:tgtEl>
                                          <p:spTgt spid="1048603"/>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048599"/>
                                        </p:tgtEl>
                                        <p:attrNameLst>
                                          <p:attrName>style.visibility</p:attrName>
                                        </p:attrNameLst>
                                      </p:cBhvr>
                                      <p:to>
                                        <p:strVal val="visible"/>
                                      </p:to>
                                    </p:set>
                                    <p:animEffect transition="in" filter="fade">
                                      <p:cBhvr>
                                        <p:cTn id="25" dur="500"/>
                                        <p:tgtEl>
                                          <p:spTgt spid="1048599"/>
                                        </p:tgtEl>
                                      </p:cBhvr>
                                    </p:animEffect>
                                    <p:anim calcmode="lin" valueType="num">
                                      <p:cBhvr>
                                        <p:cTn id="26" dur="500" fill="hold"/>
                                        <p:tgtEl>
                                          <p:spTgt spid="1048599"/>
                                        </p:tgtEl>
                                        <p:attrNameLst>
                                          <p:attrName>ppt_x</p:attrName>
                                        </p:attrNameLst>
                                      </p:cBhvr>
                                      <p:tavLst>
                                        <p:tav tm="0">
                                          <p:val>
                                            <p:strVal val="#ppt_x"/>
                                          </p:val>
                                        </p:tav>
                                        <p:tav tm="100000">
                                          <p:val>
                                            <p:strVal val="#ppt_x"/>
                                          </p:val>
                                        </p:tav>
                                      </p:tavLst>
                                    </p:anim>
                                    <p:anim calcmode="lin" valueType="num">
                                      <p:cBhvr>
                                        <p:cTn id="27" dur="500" fill="hold"/>
                                        <p:tgtEl>
                                          <p:spTgt spid="1048599"/>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9" presetClass="entr" presetSubtype="0" decel="100000" fill="hold" grpId="0" nodeType="afterEffect">
                                  <p:stCondLst>
                                    <p:cond delay="0"/>
                                  </p:stCondLst>
                                  <p:childTnLst>
                                    <p:set>
                                      <p:cBhvr>
                                        <p:cTn id="30" dur="1" fill="hold">
                                          <p:stCondLst>
                                            <p:cond delay="0"/>
                                          </p:stCondLst>
                                        </p:cTn>
                                        <p:tgtEl>
                                          <p:spTgt spid="1048604"/>
                                        </p:tgtEl>
                                        <p:attrNameLst>
                                          <p:attrName>style.visibility</p:attrName>
                                        </p:attrNameLst>
                                      </p:cBhvr>
                                      <p:to>
                                        <p:strVal val="visible"/>
                                      </p:to>
                                    </p:set>
                                    <p:anim calcmode="lin" valueType="num">
                                      <p:cBhvr>
                                        <p:cTn id="31" dur="500" fill="hold"/>
                                        <p:tgtEl>
                                          <p:spTgt spid="1048604"/>
                                        </p:tgtEl>
                                        <p:attrNameLst>
                                          <p:attrName>ppt_w</p:attrName>
                                        </p:attrNameLst>
                                      </p:cBhvr>
                                      <p:tavLst>
                                        <p:tav tm="0">
                                          <p:val>
                                            <p:fltVal val="0"/>
                                          </p:val>
                                        </p:tav>
                                        <p:tav tm="100000">
                                          <p:val>
                                            <p:strVal val="#ppt_w"/>
                                          </p:val>
                                        </p:tav>
                                      </p:tavLst>
                                    </p:anim>
                                    <p:anim calcmode="lin" valueType="num">
                                      <p:cBhvr>
                                        <p:cTn id="32" dur="500" fill="hold"/>
                                        <p:tgtEl>
                                          <p:spTgt spid="1048604"/>
                                        </p:tgtEl>
                                        <p:attrNameLst>
                                          <p:attrName>ppt_h</p:attrName>
                                        </p:attrNameLst>
                                      </p:cBhvr>
                                      <p:tavLst>
                                        <p:tav tm="0">
                                          <p:val>
                                            <p:fltVal val="0"/>
                                          </p:val>
                                        </p:tav>
                                        <p:tav tm="100000">
                                          <p:val>
                                            <p:strVal val="#ppt_h"/>
                                          </p:val>
                                        </p:tav>
                                      </p:tavLst>
                                    </p:anim>
                                    <p:anim calcmode="lin" valueType="num">
                                      <p:cBhvr>
                                        <p:cTn id="33" dur="500" fill="hold"/>
                                        <p:tgtEl>
                                          <p:spTgt spid="1048604"/>
                                        </p:tgtEl>
                                        <p:attrNameLst>
                                          <p:attrName>style.rotation</p:attrName>
                                        </p:attrNameLst>
                                      </p:cBhvr>
                                      <p:tavLst>
                                        <p:tav tm="0">
                                          <p:val>
                                            <p:fltVal val="360"/>
                                          </p:val>
                                        </p:tav>
                                        <p:tav tm="100000">
                                          <p:val>
                                            <p:fltVal val="0"/>
                                          </p:val>
                                        </p:tav>
                                      </p:tavLst>
                                    </p:anim>
                                    <p:animEffect transition="in" filter="fade">
                                      <p:cBhvr>
                                        <p:cTn id="34" dur="500"/>
                                        <p:tgtEl>
                                          <p:spTgt spid="1048604"/>
                                        </p:tgtEl>
                                      </p:cBhvr>
                                    </p:animEffect>
                                  </p:childTnLst>
                                </p:cTn>
                              </p:par>
                              <p:par>
                                <p:cTn id="35" presetID="42" presetClass="entr" presetSubtype="0" fill="hold" grpId="0" nodeType="withEffect">
                                  <p:stCondLst>
                                    <p:cond delay="200"/>
                                  </p:stCondLst>
                                  <p:childTnLst>
                                    <p:set>
                                      <p:cBhvr>
                                        <p:cTn id="36" dur="1" fill="hold">
                                          <p:stCondLst>
                                            <p:cond delay="0"/>
                                          </p:stCondLst>
                                        </p:cTn>
                                        <p:tgtEl>
                                          <p:spTgt spid="1048601"/>
                                        </p:tgtEl>
                                        <p:attrNameLst>
                                          <p:attrName>style.visibility</p:attrName>
                                        </p:attrNameLst>
                                      </p:cBhvr>
                                      <p:to>
                                        <p:strVal val="visible"/>
                                      </p:to>
                                    </p:set>
                                    <p:animEffect transition="in" filter="fade">
                                      <p:cBhvr>
                                        <p:cTn id="37" dur="500"/>
                                        <p:tgtEl>
                                          <p:spTgt spid="1048601"/>
                                        </p:tgtEl>
                                      </p:cBhvr>
                                    </p:animEffect>
                                    <p:anim calcmode="lin" valueType="num">
                                      <p:cBhvr>
                                        <p:cTn id="38" dur="500" fill="hold"/>
                                        <p:tgtEl>
                                          <p:spTgt spid="1048601"/>
                                        </p:tgtEl>
                                        <p:attrNameLst>
                                          <p:attrName>ppt_x</p:attrName>
                                        </p:attrNameLst>
                                      </p:cBhvr>
                                      <p:tavLst>
                                        <p:tav tm="0">
                                          <p:val>
                                            <p:strVal val="#ppt_x"/>
                                          </p:val>
                                        </p:tav>
                                        <p:tav tm="100000">
                                          <p:val>
                                            <p:strVal val="#ppt_x"/>
                                          </p:val>
                                        </p:tav>
                                      </p:tavLst>
                                    </p:anim>
                                    <p:anim calcmode="lin" valueType="num">
                                      <p:cBhvr>
                                        <p:cTn id="39" dur="500" fill="hold"/>
                                        <p:tgtEl>
                                          <p:spTgt spid="1048601"/>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9" presetClass="entr" presetSubtype="0" decel="100000" fill="hold" grpId="0" nodeType="afterEffect">
                                  <p:stCondLst>
                                    <p:cond delay="0"/>
                                  </p:stCondLst>
                                  <p:childTnLst>
                                    <p:set>
                                      <p:cBhvr>
                                        <p:cTn id="42" dur="1" fill="hold">
                                          <p:stCondLst>
                                            <p:cond delay="0"/>
                                          </p:stCondLst>
                                        </p:cTn>
                                        <p:tgtEl>
                                          <p:spTgt spid="1048605"/>
                                        </p:tgtEl>
                                        <p:attrNameLst>
                                          <p:attrName>style.visibility</p:attrName>
                                        </p:attrNameLst>
                                      </p:cBhvr>
                                      <p:to>
                                        <p:strVal val="visible"/>
                                      </p:to>
                                    </p:set>
                                    <p:anim calcmode="lin" valueType="num">
                                      <p:cBhvr>
                                        <p:cTn id="43" dur="500" fill="hold"/>
                                        <p:tgtEl>
                                          <p:spTgt spid="1048605"/>
                                        </p:tgtEl>
                                        <p:attrNameLst>
                                          <p:attrName>ppt_w</p:attrName>
                                        </p:attrNameLst>
                                      </p:cBhvr>
                                      <p:tavLst>
                                        <p:tav tm="0">
                                          <p:val>
                                            <p:fltVal val="0"/>
                                          </p:val>
                                        </p:tav>
                                        <p:tav tm="100000">
                                          <p:val>
                                            <p:strVal val="#ppt_w"/>
                                          </p:val>
                                        </p:tav>
                                      </p:tavLst>
                                    </p:anim>
                                    <p:anim calcmode="lin" valueType="num">
                                      <p:cBhvr>
                                        <p:cTn id="44" dur="500" fill="hold"/>
                                        <p:tgtEl>
                                          <p:spTgt spid="1048605"/>
                                        </p:tgtEl>
                                        <p:attrNameLst>
                                          <p:attrName>ppt_h</p:attrName>
                                        </p:attrNameLst>
                                      </p:cBhvr>
                                      <p:tavLst>
                                        <p:tav tm="0">
                                          <p:val>
                                            <p:fltVal val="0"/>
                                          </p:val>
                                        </p:tav>
                                        <p:tav tm="100000">
                                          <p:val>
                                            <p:strVal val="#ppt_h"/>
                                          </p:val>
                                        </p:tav>
                                      </p:tavLst>
                                    </p:anim>
                                    <p:anim calcmode="lin" valueType="num">
                                      <p:cBhvr>
                                        <p:cTn id="45" dur="500" fill="hold"/>
                                        <p:tgtEl>
                                          <p:spTgt spid="1048605"/>
                                        </p:tgtEl>
                                        <p:attrNameLst>
                                          <p:attrName>style.rotation</p:attrName>
                                        </p:attrNameLst>
                                      </p:cBhvr>
                                      <p:tavLst>
                                        <p:tav tm="0">
                                          <p:val>
                                            <p:fltVal val="360"/>
                                          </p:val>
                                        </p:tav>
                                        <p:tav tm="100000">
                                          <p:val>
                                            <p:fltVal val="0"/>
                                          </p:val>
                                        </p:tav>
                                      </p:tavLst>
                                    </p:anim>
                                    <p:animEffect transition="in" filter="fade">
                                      <p:cBhvr>
                                        <p:cTn id="46" dur="500"/>
                                        <p:tgtEl>
                                          <p:spTgt spid="1048605"/>
                                        </p:tgtEl>
                                      </p:cBhvr>
                                    </p:animEffect>
                                  </p:childTnLst>
                                </p:cTn>
                              </p:par>
                              <p:par>
                                <p:cTn id="47" presetID="42" presetClass="entr" presetSubtype="0" fill="hold" grpId="0" nodeType="withEffect">
                                  <p:stCondLst>
                                    <p:cond delay="400"/>
                                  </p:stCondLst>
                                  <p:childTnLst>
                                    <p:set>
                                      <p:cBhvr>
                                        <p:cTn id="48" dur="1" fill="hold">
                                          <p:stCondLst>
                                            <p:cond delay="0"/>
                                          </p:stCondLst>
                                        </p:cTn>
                                        <p:tgtEl>
                                          <p:spTgt spid="1048600"/>
                                        </p:tgtEl>
                                        <p:attrNameLst>
                                          <p:attrName>style.visibility</p:attrName>
                                        </p:attrNameLst>
                                      </p:cBhvr>
                                      <p:to>
                                        <p:strVal val="visible"/>
                                      </p:to>
                                    </p:set>
                                    <p:animEffect transition="in" filter="fade">
                                      <p:cBhvr>
                                        <p:cTn id="49" dur="500"/>
                                        <p:tgtEl>
                                          <p:spTgt spid="1048600"/>
                                        </p:tgtEl>
                                      </p:cBhvr>
                                    </p:animEffect>
                                    <p:anim calcmode="lin" valueType="num">
                                      <p:cBhvr>
                                        <p:cTn id="50" dur="500" fill="hold"/>
                                        <p:tgtEl>
                                          <p:spTgt spid="1048600"/>
                                        </p:tgtEl>
                                        <p:attrNameLst>
                                          <p:attrName>ppt_x</p:attrName>
                                        </p:attrNameLst>
                                      </p:cBhvr>
                                      <p:tavLst>
                                        <p:tav tm="0">
                                          <p:val>
                                            <p:strVal val="#ppt_x"/>
                                          </p:val>
                                        </p:tav>
                                        <p:tav tm="100000">
                                          <p:val>
                                            <p:strVal val="#ppt_x"/>
                                          </p:val>
                                        </p:tav>
                                      </p:tavLst>
                                    </p:anim>
                                    <p:anim calcmode="lin" valueType="num">
                                      <p:cBhvr>
                                        <p:cTn id="51" dur="500" fill="hold"/>
                                        <p:tgtEl>
                                          <p:spTgt spid="1048600"/>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9" presetClass="entr" presetSubtype="0" decel="100000"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 calcmode="lin" valueType="num">
                                      <p:cBhvr>
                                        <p:cTn id="57" dur="500" fill="hold"/>
                                        <p:tgtEl>
                                          <p:spTgt spid="12"/>
                                        </p:tgtEl>
                                        <p:attrNameLst>
                                          <p:attrName>style.rotation</p:attrName>
                                        </p:attrNameLst>
                                      </p:cBhvr>
                                      <p:tavLst>
                                        <p:tav tm="0">
                                          <p:val>
                                            <p:fltVal val="360"/>
                                          </p:val>
                                        </p:tav>
                                        <p:tav tm="100000">
                                          <p:val>
                                            <p:fltVal val="0"/>
                                          </p:val>
                                        </p:tav>
                                      </p:tavLst>
                                    </p:anim>
                                    <p:animEffect transition="in" filter="fade">
                                      <p:cBhvr>
                                        <p:cTn id="58" dur="500"/>
                                        <p:tgtEl>
                                          <p:spTgt spid="12"/>
                                        </p:tgtEl>
                                      </p:cBhvr>
                                    </p:animEffect>
                                  </p:childTnLst>
                                </p:cTn>
                              </p:par>
                              <p:par>
                                <p:cTn id="59" presetID="42" presetClass="entr" presetSubtype="0" fill="hold" grpId="0" nodeType="withEffect">
                                  <p:stCondLst>
                                    <p:cond delay="40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500"/>
                                        <p:tgtEl>
                                          <p:spTgt spid="11"/>
                                        </p:tgtEl>
                                      </p:cBhvr>
                                    </p:animEffect>
                                    <p:anim calcmode="lin" valueType="num">
                                      <p:cBhvr>
                                        <p:cTn id="62" dur="500" fill="hold"/>
                                        <p:tgtEl>
                                          <p:spTgt spid="11"/>
                                        </p:tgtEl>
                                        <p:attrNameLst>
                                          <p:attrName>ppt_x</p:attrName>
                                        </p:attrNameLst>
                                      </p:cBhvr>
                                      <p:tavLst>
                                        <p:tav tm="0">
                                          <p:val>
                                            <p:strVal val="#ppt_x"/>
                                          </p:val>
                                        </p:tav>
                                        <p:tav tm="100000">
                                          <p:val>
                                            <p:strVal val="#ppt_x"/>
                                          </p:val>
                                        </p:tav>
                                      </p:tavLst>
                                    </p:anim>
                                    <p:anim calcmode="lin" valueType="num">
                                      <p:cBhvr>
                                        <p:cTn id="63"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97" grpId="0"/>
      <p:bldP spid="1048598" grpId="0"/>
      <p:bldP spid="1048599" grpId="0"/>
      <p:bldP spid="1048600" grpId="0"/>
      <p:bldP spid="1048601" grpId="0"/>
      <p:bldP spid="1048603" grpId="0"/>
      <p:bldP spid="1048604" grpId="0"/>
      <p:bldP spid="1048605" grpId="0"/>
      <p:bldP spid="11"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1" name="矩形 1"/>
          <p:cNvSpPr/>
          <p:nvPr/>
        </p:nvSpPr>
        <p:spPr>
          <a:xfrm>
            <a:off x="0" y="2089424"/>
            <a:ext cx="4304715" cy="1584000"/>
          </a:xfrm>
          <a:prstGeom prst="rect">
            <a:avLst/>
          </a:prstGeom>
          <a:solidFill>
            <a:srgbClr val="0060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60B0"/>
              </a:solidFill>
            </a:endParaRPr>
          </a:p>
        </p:txBody>
      </p:sp>
      <p:sp>
        <p:nvSpPr>
          <p:cNvPr id="1048612" name="文本框 2"/>
          <p:cNvSpPr txBox="1"/>
          <p:nvPr/>
        </p:nvSpPr>
        <p:spPr>
          <a:xfrm>
            <a:off x="1803597" y="2506927"/>
            <a:ext cx="2236510" cy="707886"/>
          </a:xfrm>
          <a:prstGeom prst="rect">
            <a:avLst/>
          </a:prstGeom>
          <a:noFill/>
        </p:spPr>
        <p:txBody>
          <a:bodyPr wrap="none" lIns="91440" tIns="45720" rIns="91440" bIns="45720" rtlCol="0">
            <a:spAutoFit/>
          </a:bodyPr>
          <a:lstStyle/>
          <a:p>
            <a:r>
              <a:rPr lang="zh-CN" altLang="en-US" sz="4000" b="1" dirty="0">
                <a:solidFill>
                  <a:schemeClr val="bg1"/>
                </a:solidFill>
                <a:latin typeface="微软雅黑" panose="020B0503020204020204" pitchFamily="34" charset="-122"/>
                <a:ea typeface="微软雅黑" panose="020B0503020204020204" pitchFamily="34" charset="-122"/>
              </a:rPr>
              <a:t>第一部分</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1048613" name="TextBox 4"/>
          <p:cNvSpPr txBox="1"/>
          <p:nvPr/>
        </p:nvSpPr>
        <p:spPr>
          <a:xfrm>
            <a:off x="5431621" y="2506927"/>
            <a:ext cx="2621280" cy="829945"/>
          </a:xfrm>
          <a:prstGeom prst="rect">
            <a:avLst/>
          </a:prstGeom>
          <a:noFill/>
        </p:spPr>
        <p:txBody>
          <a:bodyPr wrap="none" lIns="91440" tIns="45720" rIns="91440" bIns="45720" rtlCol="0">
            <a:spAutoFit/>
          </a:bodyPr>
          <a:lstStyle/>
          <a:p>
            <a:r>
              <a:rPr lang="zh-CN" altLang="en-US" sz="4800" b="1" dirty="0">
                <a:solidFill>
                  <a:srgbClr val="0060B0"/>
                </a:solidFill>
                <a:latin typeface="微软雅黑" panose="020B0503020204020204" pitchFamily="34" charset="-122"/>
                <a:ea typeface="微软雅黑" panose="020B0503020204020204" pitchFamily="34" charset="-122"/>
                <a:cs typeface="微软雅黑" panose="020B0503020204020204" pitchFamily="34" charset="-122"/>
              </a:rPr>
              <a:t>需求分析</a:t>
            </a:r>
            <a:endParaRPr lang="zh-CN" altLang="en-US" sz="4800" b="1" dirty="0">
              <a:solidFill>
                <a:srgbClr val="0060B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614" name="矩形 9"/>
          <p:cNvSpPr/>
          <p:nvPr/>
        </p:nvSpPr>
        <p:spPr>
          <a:xfrm>
            <a:off x="5101219" y="4071966"/>
            <a:ext cx="7092000" cy="267287"/>
          </a:xfrm>
          <a:prstGeom prst="rect">
            <a:avLst/>
          </a:prstGeom>
          <a:solidFill>
            <a:srgbClr val="0060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0B0"/>
              </a:solidFill>
            </a:endParaRPr>
          </a:p>
        </p:txBody>
      </p:sp>
      <p:sp>
        <p:nvSpPr>
          <p:cNvPr id="1048615" name="矩形 10"/>
          <p:cNvSpPr/>
          <p:nvPr/>
        </p:nvSpPr>
        <p:spPr>
          <a:xfrm>
            <a:off x="4403189" y="2089424"/>
            <a:ext cx="407963" cy="1584000"/>
          </a:xfrm>
          <a:prstGeom prst="rect">
            <a:avLst/>
          </a:prstGeom>
          <a:solidFill>
            <a:srgbClr val="0060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60B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48611"/>
                                        </p:tgtEl>
                                        <p:attrNameLst>
                                          <p:attrName>style.visibility</p:attrName>
                                        </p:attrNameLst>
                                      </p:cBhvr>
                                      <p:to>
                                        <p:strVal val="visible"/>
                                      </p:to>
                                    </p:set>
                                    <p:animEffect transition="in" filter="wipe(left)">
                                      <p:cBhvr>
                                        <p:cTn id="7" dur="500"/>
                                        <p:tgtEl>
                                          <p:spTgt spid="1048611"/>
                                        </p:tgtEl>
                                      </p:cBhvr>
                                    </p:animEffect>
                                  </p:childTnLst>
                                </p:cTn>
                              </p:par>
                              <p:par>
                                <p:cTn id="8" presetID="2" presetClass="entr" presetSubtype="1" fill="hold" grpId="0" nodeType="withEffect">
                                  <p:stCondLst>
                                    <p:cond delay="300"/>
                                  </p:stCondLst>
                                  <p:childTnLst>
                                    <p:set>
                                      <p:cBhvr>
                                        <p:cTn id="9" dur="1" fill="hold">
                                          <p:stCondLst>
                                            <p:cond delay="0"/>
                                          </p:stCondLst>
                                        </p:cTn>
                                        <p:tgtEl>
                                          <p:spTgt spid="1048615"/>
                                        </p:tgtEl>
                                        <p:attrNameLst>
                                          <p:attrName>style.visibility</p:attrName>
                                        </p:attrNameLst>
                                      </p:cBhvr>
                                      <p:to>
                                        <p:strVal val="visible"/>
                                      </p:to>
                                    </p:set>
                                    <p:anim calcmode="lin" valueType="num">
                                      <p:cBhvr additive="base">
                                        <p:cTn id="10" dur="400" fill="hold"/>
                                        <p:tgtEl>
                                          <p:spTgt spid="1048615"/>
                                        </p:tgtEl>
                                        <p:attrNameLst>
                                          <p:attrName>ppt_x</p:attrName>
                                        </p:attrNameLst>
                                      </p:cBhvr>
                                      <p:tavLst>
                                        <p:tav tm="0">
                                          <p:val>
                                            <p:strVal val="#ppt_x"/>
                                          </p:val>
                                        </p:tav>
                                        <p:tav tm="100000">
                                          <p:val>
                                            <p:strVal val="#ppt_x"/>
                                          </p:val>
                                        </p:tav>
                                      </p:tavLst>
                                    </p:anim>
                                    <p:anim calcmode="lin" valueType="num">
                                      <p:cBhvr additive="base">
                                        <p:cTn id="11" dur="400" fill="hold"/>
                                        <p:tgtEl>
                                          <p:spTgt spid="1048615"/>
                                        </p:tgtEl>
                                        <p:attrNameLst>
                                          <p:attrName>ppt_y</p:attrName>
                                        </p:attrNameLst>
                                      </p:cBhvr>
                                      <p:tavLst>
                                        <p:tav tm="0">
                                          <p:val>
                                            <p:strVal val="0-#ppt_h/2"/>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1048613"/>
                                        </p:tgtEl>
                                        <p:attrNameLst>
                                          <p:attrName>style.visibility</p:attrName>
                                        </p:attrNameLst>
                                      </p:cBhvr>
                                      <p:to>
                                        <p:strVal val="visible"/>
                                      </p:to>
                                    </p:set>
                                    <p:animEffect transition="in" filter="wipe(left)">
                                      <p:cBhvr>
                                        <p:cTn id="15" dur="800"/>
                                        <p:tgtEl>
                                          <p:spTgt spid="104861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048614"/>
                                        </p:tgtEl>
                                        <p:attrNameLst>
                                          <p:attrName>style.visibility</p:attrName>
                                        </p:attrNameLst>
                                      </p:cBhvr>
                                      <p:to>
                                        <p:strVal val="visible"/>
                                      </p:to>
                                    </p:set>
                                    <p:animEffect transition="in" filter="wipe(left)">
                                      <p:cBhvr>
                                        <p:cTn id="19" dur="500"/>
                                        <p:tgtEl>
                                          <p:spTgt spid="10486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11" grpId="0" animBg="1"/>
      <p:bldP spid="1048613" grpId="0"/>
      <p:bldP spid="1048614" grpId="0" animBg="1"/>
      <p:bldP spid="10486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646501" y="535227"/>
            <a:ext cx="2014505" cy="461665"/>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defRPr/>
            </a:pP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需求分析</a:t>
            </a:r>
            <a:endPar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3" name="组合 2"/>
          <p:cNvGrpSpPr/>
          <p:nvPr/>
        </p:nvGrpSpPr>
        <p:grpSpPr>
          <a:xfrm>
            <a:off x="946150" y="697865"/>
            <a:ext cx="8097520" cy="3377565"/>
            <a:chOff x="1490" y="1099"/>
            <a:chExt cx="11278" cy="5319"/>
          </a:xfrm>
        </p:grpSpPr>
        <p:sp>
          <p:nvSpPr>
            <p:cNvPr id="4" name="文本框 10"/>
            <p:cNvSpPr txBox="1">
              <a:spLocks noChangeArrowheads="1"/>
            </p:cNvSpPr>
            <p:nvPr/>
          </p:nvSpPr>
          <p:spPr bwMode="auto">
            <a:xfrm>
              <a:off x="1722" y="1621"/>
              <a:ext cx="10960" cy="4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高热高湿、通风不畅、灰尘聚集、环境过热影响设备运行安全；</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设备运行状态情况不能及时查看；</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配电站浸水导致设备损坏；</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配电站无有效安防措施，设备被盗；</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有毒气体无法监测和排出，影响人员安全；</a:t>
              </a:r>
              <a:endPar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342900" marR="0" lvl="0" indent="-342900" algn="just"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主要设备</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缺乏检测手段，</a:t>
              </a:r>
              <a:r>
                <a:rPr kumimoji="0" lang="zh-CN"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无智能监控设备，采用人工巡检</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，效率低下；</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配电站房数量庞大，分布面广，日常定期维护难；</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数据缺乏应用、应用缺乏融合、管理缺乏协同、决策缺乏依据，信息孤岛问题严重。</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 name="矩形: 圆角 4"/>
            <p:cNvSpPr/>
            <p:nvPr/>
          </p:nvSpPr>
          <p:spPr>
            <a:xfrm>
              <a:off x="1490" y="1537"/>
              <a:ext cx="11278" cy="4881"/>
            </a:xfrm>
            <a:prstGeom prst="roundRect">
              <a:avLst>
                <a:gd name="adj" fmla="val 3806"/>
              </a:avLst>
            </a:prstGeom>
            <a:noFill/>
            <a:ln>
              <a:solidFill>
                <a:srgbClr val="0070C0"/>
              </a:solidFill>
            </a:ln>
            <a:effectLst>
              <a:outerShdw blurRad="50800" dist="38100" dir="5400000" algn="t"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 name="矩形: 圆角 5"/>
            <p:cNvSpPr/>
            <p:nvPr/>
          </p:nvSpPr>
          <p:spPr>
            <a:xfrm>
              <a:off x="5418" y="1099"/>
              <a:ext cx="2946" cy="572"/>
            </a:xfrm>
            <a:prstGeom prst="roundRect">
              <a:avLst>
                <a:gd name="adj" fmla="val 6680"/>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行业痛点</a:t>
              </a:r>
              <a:endParaRPr kumimoji="1"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7" name="组合 6"/>
          <p:cNvGrpSpPr/>
          <p:nvPr/>
        </p:nvGrpSpPr>
        <p:grpSpPr>
          <a:xfrm>
            <a:off x="4047853" y="4130493"/>
            <a:ext cx="7957185" cy="2380252"/>
            <a:chOff x="5048" y="6442"/>
            <a:chExt cx="12531" cy="3153"/>
          </a:xfrm>
        </p:grpSpPr>
        <p:sp>
          <p:nvSpPr>
            <p:cNvPr id="8" name="文本框 11"/>
            <p:cNvSpPr txBox="1">
              <a:spLocks noChangeArrowheads="1"/>
            </p:cNvSpPr>
            <p:nvPr/>
          </p:nvSpPr>
          <p:spPr bwMode="auto">
            <a:xfrm>
              <a:off x="5121" y="7018"/>
              <a:ext cx="12293" cy="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marR="0" lvl="0" indent="-285750" algn="just" defTabSz="914400" rtl="0" eaLnBrk="1" fontAlgn="auto" latinLnBrk="0" hangingPunct="1">
                <a:lnSpc>
                  <a:spcPct val="150000"/>
                </a:lnSpc>
                <a:spcBef>
                  <a:spcPts val="0"/>
                </a:spcBef>
                <a:spcAft>
                  <a:spcPts val="0"/>
                </a:spcAft>
                <a:buClrTx/>
                <a:buSzTx/>
                <a:buFont typeface="Wingdings" panose="05000000000000000000" pitchFamily="2" charset="2"/>
                <a:buChar char=""/>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本次计划综合运用“现代传感技术、边缘计算技术、物联网技术、</a:t>
              </a:r>
              <a:r>
                <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AI</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智能技术”等技术，构建基于设备物联感知的数字化矿山智能终端监控系统，自动获取矿山内各个子系统运行状态，以数字孪生为核心、数据整合为基础，基于统一的数字空间，形成集可视化高度融合的终端监控平台、高可靠安全监测及设备保障平台、高效率信息化管理平台为一体的『流程贯通、业务融合、场景监控的数字化矿山监控系统</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 name="矩形: 圆角 8"/>
            <p:cNvSpPr/>
            <p:nvPr/>
          </p:nvSpPr>
          <p:spPr>
            <a:xfrm>
              <a:off x="5048" y="6925"/>
              <a:ext cx="12531" cy="2670"/>
            </a:xfrm>
            <a:prstGeom prst="roundRect">
              <a:avLst>
                <a:gd name="adj" fmla="val 6291"/>
              </a:avLst>
            </a:prstGeom>
            <a:noFill/>
            <a:ln>
              <a:solidFill>
                <a:schemeClr val="accent2"/>
              </a:solidFill>
            </a:ln>
            <a:effectLst>
              <a:outerShdw blurRad="50800" dist="38100" dir="5400000" algn="t"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 name="矩形: 圆角 9"/>
            <p:cNvSpPr/>
            <p:nvPr/>
          </p:nvSpPr>
          <p:spPr>
            <a:xfrm>
              <a:off x="9692" y="6442"/>
              <a:ext cx="2946" cy="572"/>
            </a:xfrm>
            <a:prstGeom prst="roundRect">
              <a:avLst>
                <a:gd name="adj" fmla="val 6680"/>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解决思路</a:t>
              </a:r>
              <a:endParaRPr kumimoji="1"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173165" y="1500732"/>
            <a:ext cx="2832054" cy="1888036"/>
          </a:xfrm>
          <a:prstGeom prst="rect">
            <a:avLst/>
          </a:prstGeom>
        </p:spPr>
      </p:pic>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6150" y="4531995"/>
            <a:ext cx="2959100" cy="16954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vertical)">
                                      <p:cBhvr>
                                        <p:cTn id="7" dur="500"/>
                                        <p:tgtEl>
                                          <p:spTgt spid="2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up)">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1" name="矩形 1"/>
          <p:cNvSpPr/>
          <p:nvPr/>
        </p:nvSpPr>
        <p:spPr>
          <a:xfrm>
            <a:off x="0" y="2089424"/>
            <a:ext cx="4304715" cy="1584000"/>
          </a:xfrm>
          <a:prstGeom prst="rect">
            <a:avLst/>
          </a:prstGeom>
          <a:solidFill>
            <a:srgbClr val="0060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60B0"/>
              </a:solidFill>
              <a:effectLst/>
              <a:uLnTx/>
              <a:uFillTx/>
              <a:latin typeface="Calibri" panose="020F0502020204030204"/>
              <a:ea typeface="宋体" panose="02010600030101010101" pitchFamily="2" charset="-122"/>
              <a:cs typeface="+mn-cs"/>
            </a:endParaRPr>
          </a:p>
        </p:txBody>
      </p:sp>
      <p:sp>
        <p:nvSpPr>
          <p:cNvPr id="1048612" name="文本框 2"/>
          <p:cNvSpPr txBox="1"/>
          <p:nvPr/>
        </p:nvSpPr>
        <p:spPr>
          <a:xfrm>
            <a:off x="1803597" y="2506927"/>
            <a:ext cx="2236510" cy="707886"/>
          </a:xfrm>
          <a:prstGeom prst="rect">
            <a:avLst/>
          </a:prstGeom>
          <a:noFill/>
        </p:spPr>
        <p:txBody>
          <a:bodyPr wrap="non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第二部分</a:t>
            </a:r>
            <a:endParaRPr kumimoji="0" lang="zh-CN" altLang="en-US" sz="4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48614" name="矩形 9"/>
          <p:cNvSpPr/>
          <p:nvPr/>
        </p:nvSpPr>
        <p:spPr>
          <a:xfrm>
            <a:off x="5101219" y="4502887"/>
            <a:ext cx="7092000" cy="267287"/>
          </a:xfrm>
          <a:prstGeom prst="rect">
            <a:avLst/>
          </a:prstGeom>
          <a:solidFill>
            <a:srgbClr val="0060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60B0"/>
              </a:solidFill>
              <a:effectLst/>
              <a:uLnTx/>
              <a:uFillTx/>
              <a:latin typeface="Calibri" panose="020F0502020204030204"/>
              <a:ea typeface="宋体" panose="02010600030101010101" pitchFamily="2" charset="-122"/>
              <a:cs typeface="+mn-cs"/>
            </a:endParaRPr>
          </a:p>
        </p:txBody>
      </p:sp>
      <p:sp>
        <p:nvSpPr>
          <p:cNvPr id="1048615" name="矩形 10"/>
          <p:cNvSpPr/>
          <p:nvPr/>
        </p:nvSpPr>
        <p:spPr>
          <a:xfrm>
            <a:off x="4403189" y="2089424"/>
            <a:ext cx="407963" cy="1584000"/>
          </a:xfrm>
          <a:prstGeom prst="rect">
            <a:avLst/>
          </a:prstGeom>
          <a:solidFill>
            <a:srgbClr val="0060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60B0"/>
              </a:solidFill>
              <a:effectLst/>
              <a:uLnTx/>
              <a:uFillTx/>
              <a:latin typeface="Calibri" panose="020F0502020204030204"/>
              <a:ea typeface="宋体" panose="02010600030101010101" pitchFamily="2" charset="-122"/>
              <a:cs typeface="+mn-cs"/>
            </a:endParaRPr>
          </a:p>
        </p:txBody>
      </p:sp>
      <p:sp>
        <p:nvSpPr>
          <p:cNvPr id="11" name="TextBox 4"/>
          <p:cNvSpPr txBox="1"/>
          <p:nvPr/>
        </p:nvSpPr>
        <p:spPr>
          <a:xfrm>
            <a:off x="5373201" y="2506927"/>
            <a:ext cx="4450080" cy="1568450"/>
          </a:xfrm>
          <a:prstGeom prst="rect">
            <a:avLst/>
          </a:prstGeom>
          <a:noFill/>
        </p:spPr>
        <p:txBody>
          <a:bodyPr wrap="none" lIns="91440" tIns="45720" rIns="91440" bIns="45720" rtlCol="0">
            <a:spAutoFit/>
          </a:bodyPr>
          <a:lstStyle/>
          <a:p>
            <a:pPr lvl="0" algn="ctr"/>
            <a:r>
              <a:rPr lang="zh-CN" altLang="en-US" sz="4800" b="1" dirty="0">
                <a:solidFill>
                  <a:srgbClr val="0060B0"/>
                </a:solidFill>
                <a:latin typeface="微软雅黑" panose="020B0503020204020204" pitchFamily="34" charset="-122"/>
                <a:ea typeface="微软雅黑" panose="020B0503020204020204" pitchFamily="34" charset="-122"/>
                <a:cs typeface="微软雅黑" panose="020B0503020204020204" pitchFamily="34" charset="-122"/>
                <a:sym typeface="+mn-ea"/>
              </a:rPr>
              <a:t>三位一体</a:t>
            </a:r>
            <a:endParaRPr lang="en-US" altLang="zh-CN" sz="4800" b="1" dirty="0">
              <a:solidFill>
                <a:srgbClr val="0060B0"/>
              </a:solidFill>
              <a:latin typeface="微软雅黑" panose="020B0503020204020204" pitchFamily="34" charset="-122"/>
              <a:ea typeface="微软雅黑" panose="020B0503020204020204" pitchFamily="34" charset="-122"/>
              <a:cs typeface="微软雅黑" panose="020B0503020204020204" pitchFamily="34" charset="-122"/>
            </a:endParaRPr>
          </a:p>
          <a:p>
            <a:pPr lvl="0" algn="ctr"/>
            <a:r>
              <a:rPr lang="zh-CN" altLang="en-US" sz="4800" b="1" dirty="0">
                <a:solidFill>
                  <a:srgbClr val="0060B0"/>
                </a:solidFill>
                <a:latin typeface="微软雅黑" panose="020B0503020204020204" pitchFamily="34" charset="-122"/>
                <a:ea typeface="微软雅黑" panose="020B0503020204020204" pitchFamily="34" charset="-122"/>
                <a:cs typeface="微软雅黑" panose="020B0503020204020204" pitchFamily="34" charset="-122"/>
                <a:sym typeface="+mn-ea"/>
              </a:rPr>
              <a:t>数字化运维服务</a:t>
            </a:r>
            <a:endParaRPr lang="zh-CN" altLang="en-US" sz="4800" b="1" dirty="0">
              <a:solidFill>
                <a:srgbClr val="0060B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48611"/>
                                        </p:tgtEl>
                                        <p:attrNameLst>
                                          <p:attrName>style.visibility</p:attrName>
                                        </p:attrNameLst>
                                      </p:cBhvr>
                                      <p:to>
                                        <p:strVal val="visible"/>
                                      </p:to>
                                    </p:set>
                                    <p:animEffect transition="in" filter="wipe(left)">
                                      <p:cBhvr>
                                        <p:cTn id="7" dur="500"/>
                                        <p:tgtEl>
                                          <p:spTgt spid="1048611"/>
                                        </p:tgtEl>
                                      </p:cBhvr>
                                    </p:animEffect>
                                  </p:childTnLst>
                                </p:cTn>
                              </p:par>
                              <p:par>
                                <p:cTn id="8" presetID="2" presetClass="entr" presetSubtype="1" fill="hold" grpId="0" nodeType="withEffect">
                                  <p:stCondLst>
                                    <p:cond delay="300"/>
                                  </p:stCondLst>
                                  <p:childTnLst>
                                    <p:set>
                                      <p:cBhvr>
                                        <p:cTn id="9" dur="1" fill="hold">
                                          <p:stCondLst>
                                            <p:cond delay="0"/>
                                          </p:stCondLst>
                                        </p:cTn>
                                        <p:tgtEl>
                                          <p:spTgt spid="1048615"/>
                                        </p:tgtEl>
                                        <p:attrNameLst>
                                          <p:attrName>style.visibility</p:attrName>
                                        </p:attrNameLst>
                                      </p:cBhvr>
                                      <p:to>
                                        <p:strVal val="visible"/>
                                      </p:to>
                                    </p:set>
                                    <p:anim calcmode="lin" valueType="num">
                                      <p:cBhvr additive="base">
                                        <p:cTn id="10" dur="400" fill="hold"/>
                                        <p:tgtEl>
                                          <p:spTgt spid="1048615"/>
                                        </p:tgtEl>
                                        <p:attrNameLst>
                                          <p:attrName>ppt_x</p:attrName>
                                        </p:attrNameLst>
                                      </p:cBhvr>
                                      <p:tavLst>
                                        <p:tav tm="0">
                                          <p:val>
                                            <p:strVal val="#ppt_x"/>
                                          </p:val>
                                        </p:tav>
                                        <p:tav tm="100000">
                                          <p:val>
                                            <p:strVal val="#ppt_x"/>
                                          </p:val>
                                        </p:tav>
                                      </p:tavLst>
                                    </p:anim>
                                    <p:anim calcmode="lin" valueType="num">
                                      <p:cBhvr additive="base">
                                        <p:cTn id="11" dur="400" fill="hold"/>
                                        <p:tgtEl>
                                          <p:spTgt spid="1048615"/>
                                        </p:tgtEl>
                                        <p:attrNameLst>
                                          <p:attrName>ppt_y</p:attrName>
                                        </p:attrNameLst>
                                      </p:cBhvr>
                                      <p:tavLst>
                                        <p:tav tm="0">
                                          <p:val>
                                            <p:strVal val="0-#ppt_h/2"/>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1048614"/>
                                        </p:tgtEl>
                                        <p:attrNameLst>
                                          <p:attrName>style.visibility</p:attrName>
                                        </p:attrNameLst>
                                      </p:cBhvr>
                                      <p:to>
                                        <p:strVal val="visible"/>
                                      </p:to>
                                    </p:set>
                                    <p:animEffect transition="in" filter="wipe(left)">
                                      <p:cBhvr>
                                        <p:cTn id="15" dur="500"/>
                                        <p:tgtEl>
                                          <p:spTgt spid="1048614"/>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8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11" grpId="0" animBg="1"/>
      <p:bldP spid="1048614" grpId="0" animBg="1"/>
      <p:bldP spid="1048615" grpId="0" animBg="1"/>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97180" y="544195"/>
            <a:ext cx="2947035" cy="645160"/>
          </a:xfrm>
          <a:prstGeom prst="rect">
            <a:avLst/>
          </a:prstGeom>
          <a:noFill/>
        </p:spPr>
        <p:txBody>
          <a:bodyPr wrap="square">
            <a:spAutoFit/>
          </a:bodyPr>
          <a:lstStyle/>
          <a:p>
            <a:pPr marL="285750" indent="-285750" algn="just">
              <a:lnSpc>
                <a:spcPct val="150000"/>
              </a:lnSpc>
              <a:buFont typeface="Wingdings" panose="05000000000000000000" pitchFamily="2" charset="2"/>
              <a:buChar char=""/>
            </a:pPr>
            <a:r>
              <a:rPr lang="zh-CN" altLang="en-US" sz="2400" dirty="0">
                <a:latin typeface="微软雅黑" panose="020B0503020204020204" pitchFamily="34" charset="-122"/>
                <a:ea typeface="微软雅黑" panose="020B0503020204020204" pitchFamily="34" charset="-122"/>
              </a:rPr>
              <a:t>数字化</a:t>
            </a:r>
            <a:r>
              <a:rPr lang="zh-CN" altLang="en-US" sz="2400" dirty="0">
                <a:latin typeface="微软雅黑" panose="020B0503020204020204" pitchFamily="34" charset="-122"/>
                <a:ea typeface="微软雅黑" panose="020B0503020204020204" pitchFamily="34" charset="-122"/>
              </a:rPr>
              <a:t>运维服务</a:t>
            </a:r>
            <a:endParaRPr lang="zh-CN" altLang="en-US" sz="2400" dirty="0">
              <a:latin typeface="微软雅黑" panose="020B0503020204020204" pitchFamily="34" charset="-122"/>
              <a:ea typeface="微软雅黑" panose="020B0503020204020204" pitchFamily="34" charset="-122"/>
            </a:endParaRPr>
          </a:p>
        </p:txBody>
      </p:sp>
      <p:grpSp>
        <p:nvGrpSpPr>
          <p:cNvPr id="4" name="组合 3"/>
          <p:cNvGrpSpPr/>
          <p:nvPr/>
        </p:nvGrpSpPr>
        <p:grpSpPr>
          <a:xfrm>
            <a:off x="838835" y="537210"/>
            <a:ext cx="11353165" cy="5814695"/>
            <a:chOff x="1321" y="846"/>
            <a:chExt cx="17879" cy="9157"/>
          </a:xfrm>
        </p:grpSpPr>
        <p:sp>
          <p:nvSpPr>
            <p:cNvPr id="32" name="矩形 31"/>
            <p:cNvSpPr/>
            <p:nvPr/>
          </p:nvSpPr>
          <p:spPr>
            <a:xfrm>
              <a:off x="11368" y="1522"/>
              <a:ext cx="6970" cy="1842"/>
            </a:xfrm>
            <a:prstGeom prst="rect">
              <a:avLst/>
            </a:prstGeom>
          </p:spPr>
          <p:txBody>
            <a:bodyPr wrap="square">
              <a:spAutoFit/>
            </a:bodyPr>
            <a:lstStyle/>
            <a:p>
              <a:pPr algn="just"/>
              <a:r>
                <a:rPr lang="zh-CN" altLang="en-US" sz="1400" dirty="0">
                  <a:solidFill>
                    <a:srgbClr val="000000"/>
                  </a:solidFill>
                  <a:latin typeface="微软雅黑" panose="020B0503020204020204" pitchFamily="34" charset="-122"/>
                  <a:ea typeface="微软雅黑" panose="020B0503020204020204" pitchFamily="34" charset="-122"/>
                </a:rPr>
                <a:t>① 建设智慧电力运维服务平台，集“监控、告警、管理、分析、运维”为一体，支撑数字化运维服务。</a:t>
              </a:r>
              <a:endParaRPr lang="zh-CN" altLang="en-US" sz="1400" dirty="0">
                <a:solidFill>
                  <a:srgbClr val="000000"/>
                </a:solidFill>
                <a:latin typeface="微软雅黑" panose="020B0503020204020204" pitchFamily="34" charset="-122"/>
                <a:ea typeface="微软雅黑" panose="020B0503020204020204" pitchFamily="34" charset="-122"/>
              </a:endParaRPr>
            </a:p>
            <a:p>
              <a:pPr algn="just"/>
              <a:r>
                <a:rPr lang="zh-CN" altLang="en-US" sz="1400" dirty="0">
                  <a:solidFill>
                    <a:srgbClr val="000000"/>
                  </a:solidFill>
                  <a:latin typeface="微软雅黑" panose="020B0503020204020204" pitchFamily="34" charset="-122"/>
                  <a:ea typeface="微软雅黑" panose="020B0503020204020204" pitchFamily="34" charset="-122"/>
                </a:rPr>
                <a:t>② 建立</a:t>
              </a:r>
              <a:r>
                <a:rPr lang="en-US" altLang="zh-CN" sz="1400" dirty="0">
                  <a:solidFill>
                    <a:srgbClr val="000000"/>
                  </a:solidFill>
                  <a:latin typeface="微软雅黑" panose="020B0503020204020204" pitchFamily="34" charset="-122"/>
                  <a:ea typeface="微软雅黑" panose="020B0503020204020204" pitchFamily="34" charset="-122"/>
                </a:rPr>
                <a:t>IEC104</a:t>
              </a:r>
              <a:r>
                <a:rPr lang="zh-CN" altLang="en-US" sz="1400" dirty="0">
                  <a:solidFill>
                    <a:srgbClr val="000000"/>
                  </a:solidFill>
                  <a:latin typeface="微软雅黑" panose="020B0503020204020204" pitchFamily="34" charset="-122"/>
                  <a:ea typeface="微软雅黑" panose="020B0503020204020204" pitchFamily="34" charset="-122"/>
                </a:rPr>
                <a:t>电力标准的通信接入标准，制定符合电力标准的接入流程。</a:t>
              </a:r>
              <a:endParaRPr lang="en-US" altLang="zh-CN" sz="1400" dirty="0">
                <a:solidFill>
                  <a:srgbClr val="000000"/>
                </a:solidFill>
                <a:latin typeface="微软雅黑" panose="020B0503020204020204" pitchFamily="34" charset="-122"/>
                <a:ea typeface="微软雅黑" panose="020B0503020204020204" pitchFamily="34" charset="-122"/>
              </a:endParaRPr>
            </a:p>
            <a:p>
              <a:pPr algn="just"/>
              <a:r>
                <a:rPr lang="zh-CN" altLang="en-US" sz="1400" dirty="0">
                  <a:solidFill>
                    <a:srgbClr val="000000"/>
                  </a:solidFill>
                  <a:latin typeface="微软雅黑" panose="020B0503020204020204" pitchFamily="34" charset="-122"/>
                  <a:ea typeface="微软雅黑" panose="020B0503020204020204" pitchFamily="34" charset="-122"/>
                </a:rPr>
                <a:t>③ 建立集中化的实时在线监测体系。</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35" name="矩形 34"/>
            <p:cNvSpPr/>
            <p:nvPr/>
          </p:nvSpPr>
          <p:spPr>
            <a:xfrm>
              <a:off x="1321" y="3715"/>
              <a:ext cx="4867" cy="2520"/>
            </a:xfrm>
            <a:prstGeom prst="rect">
              <a:avLst/>
            </a:prstGeom>
          </p:spPr>
          <p:txBody>
            <a:bodyPr wrap="square">
              <a:spAutoFit/>
            </a:bodyPr>
            <a:lstStyle/>
            <a:p>
              <a:r>
                <a:rPr lang="zh-CN" altLang="en-US" sz="1400" dirty="0">
                  <a:solidFill>
                    <a:srgbClr val="000000"/>
                  </a:solidFill>
                  <a:latin typeface="微软雅黑" panose="020B0503020204020204" pitchFamily="34" charset="-122"/>
                  <a:ea typeface="微软雅黑" panose="020B0503020204020204" pitchFamily="34" charset="-122"/>
                </a:rPr>
                <a:t>① 开关站（智能巡检控制系统）</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a:solidFill>
                    <a:srgbClr val="000000"/>
                  </a:solidFill>
                  <a:latin typeface="微软雅黑" panose="020B0503020204020204" pitchFamily="34" charset="-122"/>
                  <a:ea typeface="微软雅黑" panose="020B0503020204020204" pitchFamily="34" charset="-122"/>
                </a:rPr>
                <a:t>② 开关站（抗洪防灾监测）</a:t>
              </a:r>
              <a:endParaRPr lang="zh-CN" altLang="en-US" sz="1400" dirty="0">
                <a:solidFill>
                  <a:srgbClr val="000000"/>
                </a:solidFill>
                <a:latin typeface="微软雅黑" panose="020B0503020204020204" pitchFamily="34" charset="-122"/>
                <a:ea typeface="微软雅黑" panose="020B0503020204020204" pitchFamily="34" charset="-122"/>
              </a:endParaRPr>
            </a:p>
            <a:p>
              <a:r>
                <a:rPr lang="zh-CN" altLang="en-US" sz="1400" dirty="0">
                  <a:solidFill>
                    <a:srgbClr val="000000"/>
                  </a:solidFill>
                  <a:latin typeface="微软雅黑" panose="020B0503020204020204" pitchFamily="34" charset="-122"/>
                  <a:ea typeface="微软雅黑" panose="020B0503020204020204" pitchFamily="34" charset="-122"/>
                </a:rPr>
                <a:t>③ 配电室（环境监测）</a:t>
              </a:r>
              <a:endParaRPr lang="zh-CN" altLang="en-US" sz="1400" dirty="0">
                <a:solidFill>
                  <a:srgbClr val="000000"/>
                </a:solidFill>
                <a:latin typeface="微软雅黑" panose="020B0503020204020204" pitchFamily="34" charset="-122"/>
                <a:ea typeface="微软雅黑" panose="020B0503020204020204" pitchFamily="34" charset="-122"/>
              </a:endParaRPr>
            </a:p>
            <a:p>
              <a:r>
                <a:rPr lang="zh-CN" altLang="en-US" sz="1400" dirty="0">
                  <a:solidFill>
                    <a:srgbClr val="000000"/>
                  </a:solidFill>
                  <a:latin typeface="微软雅黑" panose="020B0503020204020204" pitchFamily="34" charset="-122"/>
                  <a:ea typeface="微软雅黑" panose="020B0503020204020204" pitchFamily="34" charset="-122"/>
                </a:rPr>
                <a:t>④ 电缆井在线监测</a:t>
              </a:r>
              <a:endParaRPr lang="zh-CN" altLang="en-US" sz="1400" dirty="0">
                <a:solidFill>
                  <a:srgbClr val="000000"/>
                </a:solidFill>
                <a:latin typeface="微软雅黑" panose="020B0503020204020204" pitchFamily="34" charset="-122"/>
                <a:ea typeface="微软雅黑" panose="020B0503020204020204" pitchFamily="34" charset="-122"/>
              </a:endParaRPr>
            </a:p>
            <a:p>
              <a:r>
                <a:rPr lang="zh-CN" altLang="en-US" sz="1400" dirty="0">
                  <a:solidFill>
                    <a:srgbClr val="000000"/>
                  </a:solidFill>
                  <a:latin typeface="微软雅黑" panose="020B0503020204020204" pitchFamily="34" charset="-122"/>
                  <a:ea typeface="微软雅黑" panose="020B0503020204020204" pitchFamily="34" charset="-122"/>
                </a:rPr>
                <a:t>⑤ 电缆隧道在线监测</a:t>
              </a:r>
              <a:endParaRPr lang="zh-CN" altLang="en-US" sz="1400" dirty="0">
                <a:solidFill>
                  <a:srgbClr val="000000"/>
                </a:solidFill>
                <a:latin typeface="微软雅黑" panose="020B0503020204020204" pitchFamily="34" charset="-122"/>
                <a:ea typeface="微软雅黑" panose="020B0503020204020204" pitchFamily="34" charset="-122"/>
              </a:endParaRPr>
            </a:p>
            <a:p>
              <a:r>
                <a:rPr lang="zh-CN" altLang="en-US" sz="1400" dirty="0">
                  <a:solidFill>
                    <a:srgbClr val="000000"/>
                  </a:solidFill>
                  <a:latin typeface="微软雅黑" panose="020B0503020204020204" pitchFamily="34" charset="-122"/>
                  <a:ea typeface="微软雅黑" panose="020B0503020204020204" pitchFamily="34" charset="-122"/>
                </a:rPr>
                <a:t>⑥ 三相不平衡治理</a:t>
              </a:r>
              <a:endParaRPr lang="zh-CN" altLang="en-US" sz="1400" dirty="0">
                <a:solidFill>
                  <a:srgbClr val="000000"/>
                </a:solidFill>
                <a:latin typeface="微软雅黑" panose="020B0503020204020204" pitchFamily="34" charset="-122"/>
                <a:ea typeface="微软雅黑" panose="020B0503020204020204" pitchFamily="34" charset="-122"/>
              </a:endParaRPr>
            </a:p>
            <a:p>
              <a:r>
                <a:rPr lang="zh-CN" altLang="en-US" sz="1400" dirty="0">
                  <a:solidFill>
                    <a:srgbClr val="000000"/>
                  </a:solidFill>
                  <a:latin typeface="微软雅黑" panose="020B0503020204020204" pitchFamily="34" charset="-122"/>
                  <a:ea typeface="微软雅黑" panose="020B0503020204020204" pitchFamily="34" charset="-122"/>
                </a:rPr>
                <a:t>⑦ 低电压治理</a:t>
              </a:r>
              <a:endParaRPr lang="zh-CN" altLang="en-US" sz="1400" dirty="0">
                <a:solidFill>
                  <a:srgbClr val="000000"/>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890" y="5017"/>
              <a:ext cx="3178" cy="3178"/>
              <a:chOff x="5088335" y="1768201"/>
              <a:chExt cx="2018328" cy="2018329"/>
            </a:xfrm>
          </p:grpSpPr>
          <p:sp>
            <p:nvSpPr>
              <p:cNvPr id="33" name="Oval 6"/>
              <p:cNvSpPr>
                <a:spLocks noChangeArrowheads="1"/>
              </p:cNvSpPr>
              <p:nvPr/>
            </p:nvSpPr>
            <p:spPr bwMode="auto">
              <a:xfrm>
                <a:off x="5088335" y="1768201"/>
                <a:ext cx="2018328" cy="2018329"/>
              </a:xfrm>
              <a:prstGeom prst="ellipse">
                <a:avLst/>
              </a:prstGeom>
              <a:solidFill>
                <a:srgbClr val="0F6FC6"/>
              </a:solidFill>
              <a:ln>
                <a:noFill/>
              </a:ln>
              <a:effectLst>
                <a:outerShdw blurRad="254000" dist="152400" dir="2700000" algn="tl" rotWithShape="0">
                  <a:prstClr val="black">
                    <a:alpha val="60000"/>
                  </a:prstClr>
                </a:out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294A5A"/>
                  </a:solidFill>
                  <a:effectLst/>
                  <a:uLnTx/>
                  <a:uFillTx/>
                  <a:latin typeface="Arial" panose="020B0604020202020204" pitchFamily="34" charset="0"/>
                </a:endParaRPr>
              </a:p>
            </p:txBody>
          </p:sp>
          <p:sp>
            <p:nvSpPr>
              <p:cNvPr id="34" name="Freeform 14"/>
              <p:cNvSpPr>
                <a:spLocks noChangeAspect="1" noEditPoints="1"/>
              </p:cNvSpPr>
              <p:nvPr/>
            </p:nvSpPr>
            <p:spPr bwMode="auto">
              <a:xfrm>
                <a:off x="5862675" y="2104826"/>
                <a:ext cx="469649" cy="450558"/>
              </a:xfrm>
              <a:custGeom>
                <a:avLst/>
                <a:gdLst>
                  <a:gd name="T0" fmla="*/ 374 w 1200"/>
                  <a:gd name="T1" fmla="*/ 247 h 1163"/>
                  <a:gd name="T2" fmla="*/ 561 w 1200"/>
                  <a:gd name="T3" fmla="*/ 24 h 1163"/>
                  <a:gd name="T4" fmla="*/ 276 w 1200"/>
                  <a:gd name="T5" fmla="*/ 307 h 1163"/>
                  <a:gd name="T6" fmla="*/ 0 w 1200"/>
                  <a:gd name="T7" fmla="*/ 537 h 1163"/>
                  <a:gd name="T8" fmla="*/ 276 w 1200"/>
                  <a:gd name="T9" fmla="*/ 307 h 1163"/>
                  <a:gd name="T10" fmla="*/ 298 w 1200"/>
                  <a:gd name="T11" fmla="*/ 234 h 1163"/>
                  <a:gd name="T12" fmla="*/ 449 w 1200"/>
                  <a:gd name="T13" fmla="*/ 0 h 1163"/>
                  <a:gd name="T14" fmla="*/ 144 w 1200"/>
                  <a:gd name="T15" fmla="*/ 974 h 1163"/>
                  <a:gd name="T16" fmla="*/ 340 w 1200"/>
                  <a:gd name="T17" fmla="*/ 1025 h 1163"/>
                  <a:gd name="T18" fmla="*/ 144 w 1200"/>
                  <a:gd name="T19" fmla="*/ 974 h 1163"/>
                  <a:gd name="T20" fmla="*/ 561 w 1200"/>
                  <a:gd name="T21" fmla="*/ 824 h 1163"/>
                  <a:gd name="T22" fmla="*/ 319 w 1200"/>
                  <a:gd name="T23" fmla="*/ 614 h 1163"/>
                  <a:gd name="T24" fmla="*/ 276 w 1200"/>
                  <a:gd name="T25" fmla="*/ 857 h 1163"/>
                  <a:gd name="T26" fmla="*/ 0 w 1200"/>
                  <a:gd name="T27" fmla="*/ 614 h 1163"/>
                  <a:gd name="T28" fmla="*/ 276 w 1200"/>
                  <a:gd name="T29" fmla="*/ 857 h 1163"/>
                  <a:gd name="T30" fmla="*/ 957 w 1200"/>
                  <a:gd name="T31" fmla="*/ 537 h 1163"/>
                  <a:gd name="T32" fmla="*/ 1102 w 1200"/>
                  <a:gd name="T33" fmla="*/ 251 h 1163"/>
                  <a:gd name="T34" fmla="*/ 924 w 1200"/>
                  <a:gd name="T35" fmla="*/ 857 h 1163"/>
                  <a:gd name="T36" fmla="*/ 1200 w 1200"/>
                  <a:gd name="T37" fmla="*/ 614 h 1163"/>
                  <a:gd name="T38" fmla="*/ 924 w 1200"/>
                  <a:gd name="T39" fmla="*/ 857 h 1163"/>
                  <a:gd name="T40" fmla="*/ 751 w 1200"/>
                  <a:gd name="T41" fmla="*/ 1163 h 1163"/>
                  <a:gd name="T42" fmla="*/ 901 w 1200"/>
                  <a:gd name="T43" fmla="*/ 930 h 1163"/>
                  <a:gd name="T44" fmla="*/ 638 w 1200"/>
                  <a:gd name="T45" fmla="*/ 263 h 1163"/>
                  <a:gd name="T46" fmla="*/ 792 w 1200"/>
                  <a:gd name="T47" fmla="*/ 174 h 1163"/>
                  <a:gd name="T48" fmla="*/ 638 w 1200"/>
                  <a:gd name="T49" fmla="*/ 824 h 1163"/>
                  <a:gd name="T50" fmla="*/ 880 w 1200"/>
                  <a:gd name="T51" fmla="*/ 614 h 1163"/>
                  <a:gd name="T52" fmla="*/ 638 w 1200"/>
                  <a:gd name="T53" fmla="*/ 824 h 1163"/>
                  <a:gd name="T54" fmla="*/ 561 w 1200"/>
                  <a:gd name="T55" fmla="*/ 537 h 1163"/>
                  <a:gd name="T56" fmla="*/ 351 w 1200"/>
                  <a:gd name="T57" fmla="*/ 321 h 1163"/>
                  <a:gd name="T58" fmla="*/ 638 w 1200"/>
                  <a:gd name="T59" fmla="*/ 537 h 1163"/>
                  <a:gd name="T60" fmla="*/ 848 w 1200"/>
                  <a:gd name="T61" fmla="*/ 321 h 1163"/>
                  <a:gd name="T62" fmla="*/ 638 w 1200"/>
                  <a:gd name="T63" fmla="*/ 537 h 1163"/>
                  <a:gd name="T64" fmla="*/ 901 w 1200"/>
                  <a:gd name="T65" fmla="*/ 233 h 1163"/>
                  <a:gd name="T66" fmla="*/ 751 w 1200"/>
                  <a:gd name="T67" fmla="*/ 0 h 1163"/>
                  <a:gd name="T68" fmla="*/ 374 w 1200"/>
                  <a:gd name="T69" fmla="*/ 916 h 1163"/>
                  <a:gd name="T70" fmla="*/ 561 w 1200"/>
                  <a:gd name="T71" fmla="*/ 1140 h 1163"/>
                  <a:gd name="T72" fmla="*/ 374 w 1200"/>
                  <a:gd name="T73" fmla="*/ 916 h 1163"/>
                  <a:gd name="T74" fmla="*/ 824 w 1200"/>
                  <a:gd name="T75" fmla="*/ 916 h 1163"/>
                  <a:gd name="T76" fmla="*/ 638 w 1200"/>
                  <a:gd name="T7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00" h="1163">
                    <a:moveTo>
                      <a:pt x="407" y="174"/>
                    </a:moveTo>
                    <a:cubicBezTo>
                      <a:pt x="395" y="197"/>
                      <a:pt x="384" y="222"/>
                      <a:pt x="374" y="247"/>
                    </a:cubicBezTo>
                    <a:cubicBezTo>
                      <a:pt x="433" y="256"/>
                      <a:pt x="495" y="261"/>
                      <a:pt x="561" y="263"/>
                    </a:cubicBezTo>
                    <a:lnTo>
                      <a:pt x="561" y="24"/>
                    </a:lnTo>
                    <a:cubicBezTo>
                      <a:pt x="505" y="40"/>
                      <a:pt x="451" y="92"/>
                      <a:pt x="407" y="174"/>
                    </a:cubicBezTo>
                    <a:close/>
                    <a:moveTo>
                      <a:pt x="276" y="307"/>
                    </a:moveTo>
                    <a:cubicBezTo>
                      <a:pt x="210" y="292"/>
                      <a:pt x="150" y="274"/>
                      <a:pt x="97" y="252"/>
                    </a:cubicBezTo>
                    <a:cubicBezTo>
                      <a:pt x="42" y="335"/>
                      <a:pt x="8" y="432"/>
                      <a:pt x="0" y="537"/>
                    </a:cubicBezTo>
                    <a:lnTo>
                      <a:pt x="243" y="537"/>
                    </a:lnTo>
                    <a:cubicBezTo>
                      <a:pt x="245" y="457"/>
                      <a:pt x="257" y="378"/>
                      <a:pt x="276" y="307"/>
                    </a:cubicBezTo>
                    <a:close/>
                    <a:moveTo>
                      <a:pt x="144" y="189"/>
                    </a:moveTo>
                    <a:cubicBezTo>
                      <a:pt x="190" y="207"/>
                      <a:pt x="241" y="222"/>
                      <a:pt x="298" y="234"/>
                    </a:cubicBezTo>
                    <a:cubicBezTo>
                      <a:pt x="310" y="200"/>
                      <a:pt x="324" y="168"/>
                      <a:pt x="340" y="138"/>
                    </a:cubicBezTo>
                    <a:cubicBezTo>
                      <a:pt x="371" y="79"/>
                      <a:pt x="408" y="33"/>
                      <a:pt x="449" y="0"/>
                    </a:cubicBezTo>
                    <a:cubicBezTo>
                      <a:pt x="328" y="31"/>
                      <a:pt x="223" y="98"/>
                      <a:pt x="144" y="189"/>
                    </a:cubicBezTo>
                    <a:close/>
                    <a:moveTo>
                      <a:pt x="144" y="974"/>
                    </a:moveTo>
                    <a:cubicBezTo>
                      <a:pt x="223" y="1065"/>
                      <a:pt x="328" y="1132"/>
                      <a:pt x="449" y="1163"/>
                    </a:cubicBezTo>
                    <a:cubicBezTo>
                      <a:pt x="408" y="1130"/>
                      <a:pt x="371" y="1084"/>
                      <a:pt x="340" y="1025"/>
                    </a:cubicBezTo>
                    <a:cubicBezTo>
                      <a:pt x="324" y="996"/>
                      <a:pt x="310" y="964"/>
                      <a:pt x="298" y="930"/>
                    </a:cubicBezTo>
                    <a:cubicBezTo>
                      <a:pt x="241" y="942"/>
                      <a:pt x="190" y="957"/>
                      <a:pt x="144" y="974"/>
                    </a:cubicBezTo>
                    <a:close/>
                    <a:moveTo>
                      <a:pt x="351" y="843"/>
                    </a:moveTo>
                    <a:cubicBezTo>
                      <a:pt x="417" y="832"/>
                      <a:pt x="488" y="826"/>
                      <a:pt x="561" y="824"/>
                    </a:cubicBezTo>
                    <a:lnTo>
                      <a:pt x="561" y="614"/>
                    </a:lnTo>
                    <a:lnTo>
                      <a:pt x="319" y="614"/>
                    </a:lnTo>
                    <a:cubicBezTo>
                      <a:pt x="321" y="695"/>
                      <a:pt x="332" y="772"/>
                      <a:pt x="351" y="843"/>
                    </a:cubicBezTo>
                    <a:close/>
                    <a:moveTo>
                      <a:pt x="276" y="857"/>
                    </a:moveTo>
                    <a:cubicBezTo>
                      <a:pt x="256" y="782"/>
                      <a:pt x="244" y="699"/>
                      <a:pt x="242" y="614"/>
                    </a:cubicBezTo>
                    <a:lnTo>
                      <a:pt x="0" y="614"/>
                    </a:lnTo>
                    <a:cubicBezTo>
                      <a:pt x="5" y="724"/>
                      <a:pt x="40" y="825"/>
                      <a:pt x="97" y="912"/>
                    </a:cubicBezTo>
                    <a:cubicBezTo>
                      <a:pt x="150" y="890"/>
                      <a:pt x="210" y="871"/>
                      <a:pt x="276" y="857"/>
                    </a:cubicBezTo>
                    <a:close/>
                    <a:moveTo>
                      <a:pt x="924" y="307"/>
                    </a:moveTo>
                    <a:cubicBezTo>
                      <a:pt x="942" y="378"/>
                      <a:pt x="954" y="457"/>
                      <a:pt x="957" y="537"/>
                    </a:cubicBezTo>
                    <a:lnTo>
                      <a:pt x="1199" y="537"/>
                    </a:lnTo>
                    <a:cubicBezTo>
                      <a:pt x="1191" y="432"/>
                      <a:pt x="1157" y="335"/>
                      <a:pt x="1102" y="251"/>
                    </a:cubicBezTo>
                    <a:cubicBezTo>
                      <a:pt x="1048" y="274"/>
                      <a:pt x="988" y="293"/>
                      <a:pt x="924" y="307"/>
                    </a:cubicBezTo>
                    <a:close/>
                    <a:moveTo>
                      <a:pt x="924" y="857"/>
                    </a:moveTo>
                    <a:cubicBezTo>
                      <a:pt x="989" y="871"/>
                      <a:pt x="1048" y="890"/>
                      <a:pt x="1102" y="912"/>
                    </a:cubicBezTo>
                    <a:cubicBezTo>
                      <a:pt x="1159" y="826"/>
                      <a:pt x="1194" y="724"/>
                      <a:pt x="1200" y="614"/>
                    </a:cubicBezTo>
                    <a:lnTo>
                      <a:pt x="957" y="614"/>
                    </a:lnTo>
                    <a:cubicBezTo>
                      <a:pt x="955" y="701"/>
                      <a:pt x="943" y="783"/>
                      <a:pt x="924" y="857"/>
                    </a:cubicBezTo>
                    <a:close/>
                    <a:moveTo>
                      <a:pt x="901" y="930"/>
                    </a:moveTo>
                    <a:cubicBezTo>
                      <a:pt x="865" y="1032"/>
                      <a:pt x="813" y="1113"/>
                      <a:pt x="751" y="1163"/>
                    </a:cubicBezTo>
                    <a:cubicBezTo>
                      <a:pt x="870" y="1133"/>
                      <a:pt x="975" y="1066"/>
                      <a:pt x="1053" y="976"/>
                    </a:cubicBezTo>
                    <a:cubicBezTo>
                      <a:pt x="1007" y="958"/>
                      <a:pt x="956" y="942"/>
                      <a:pt x="901" y="930"/>
                    </a:cubicBezTo>
                    <a:close/>
                    <a:moveTo>
                      <a:pt x="638" y="24"/>
                    </a:moveTo>
                    <a:lnTo>
                      <a:pt x="638" y="263"/>
                    </a:lnTo>
                    <a:cubicBezTo>
                      <a:pt x="702" y="261"/>
                      <a:pt x="765" y="256"/>
                      <a:pt x="824" y="247"/>
                    </a:cubicBezTo>
                    <a:cubicBezTo>
                      <a:pt x="815" y="221"/>
                      <a:pt x="804" y="197"/>
                      <a:pt x="792" y="174"/>
                    </a:cubicBezTo>
                    <a:cubicBezTo>
                      <a:pt x="748" y="92"/>
                      <a:pt x="694" y="40"/>
                      <a:pt x="638" y="24"/>
                    </a:cubicBezTo>
                    <a:close/>
                    <a:moveTo>
                      <a:pt x="638" y="824"/>
                    </a:moveTo>
                    <a:cubicBezTo>
                      <a:pt x="710" y="826"/>
                      <a:pt x="781" y="832"/>
                      <a:pt x="848" y="843"/>
                    </a:cubicBezTo>
                    <a:cubicBezTo>
                      <a:pt x="866" y="773"/>
                      <a:pt x="878" y="696"/>
                      <a:pt x="880" y="614"/>
                    </a:cubicBezTo>
                    <a:lnTo>
                      <a:pt x="638" y="614"/>
                    </a:lnTo>
                    <a:lnTo>
                      <a:pt x="638" y="824"/>
                    </a:lnTo>
                    <a:close/>
                    <a:moveTo>
                      <a:pt x="319" y="537"/>
                    </a:moveTo>
                    <a:lnTo>
                      <a:pt x="561" y="537"/>
                    </a:lnTo>
                    <a:lnTo>
                      <a:pt x="561" y="339"/>
                    </a:lnTo>
                    <a:cubicBezTo>
                      <a:pt x="488" y="338"/>
                      <a:pt x="417" y="331"/>
                      <a:pt x="351" y="321"/>
                    </a:cubicBezTo>
                    <a:cubicBezTo>
                      <a:pt x="333" y="388"/>
                      <a:pt x="322" y="461"/>
                      <a:pt x="319" y="537"/>
                    </a:cubicBezTo>
                    <a:close/>
                    <a:moveTo>
                      <a:pt x="638" y="537"/>
                    </a:moveTo>
                    <a:lnTo>
                      <a:pt x="880" y="537"/>
                    </a:lnTo>
                    <a:cubicBezTo>
                      <a:pt x="877" y="461"/>
                      <a:pt x="866" y="388"/>
                      <a:pt x="848" y="321"/>
                    </a:cubicBezTo>
                    <a:cubicBezTo>
                      <a:pt x="781" y="331"/>
                      <a:pt x="710" y="338"/>
                      <a:pt x="638" y="339"/>
                    </a:cubicBezTo>
                    <a:lnTo>
                      <a:pt x="638" y="537"/>
                    </a:lnTo>
                    <a:close/>
                    <a:moveTo>
                      <a:pt x="859" y="138"/>
                    </a:moveTo>
                    <a:cubicBezTo>
                      <a:pt x="875" y="168"/>
                      <a:pt x="889" y="200"/>
                      <a:pt x="901" y="233"/>
                    </a:cubicBezTo>
                    <a:cubicBezTo>
                      <a:pt x="956" y="222"/>
                      <a:pt x="1006" y="206"/>
                      <a:pt x="1054" y="188"/>
                    </a:cubicBezTo>
                    <a:cubicBezTo>
                      <a:pt x="975" y="97"/>
                      <a:pt x="870" y="31"/>
                      <a:pt x="751" y="0"/>
                    </a:cubicBezTo>
                    <a:cubicBezTo>
                      <a:pt x="791" y="33"/>
                      <a:pt x="828" y="79"/>
                      <a:pt x="859" y="138"/>
                    </a:cubicBezTo>
                    <a:close/>
                    <a:moveTo>
                      <a:pt x="374" y="916"/>
                    </a:moveTo>
                    <a:cubicBezTo>
                      <a:pt x="384" y="942"/>
                      <a:pt x="395" y="966"/>
                      <a:pt x="407" y="989"/>
                    </a:cubicBezTo>
                    <a:cubicBezTo>
                      <a:pt x="451" y="1071"/>
                      <a:pt x="505" y="1123"/>
                      <a:pt x="561" y="1140"/>
                    </a:cubicBezTo>
                    <a:lnTo>
                      <a:pt x="561" y="901"/>
                    </a:lnTo>
                    <a:cubicBezTo>
                      <a:pt x="495" y="902"/>
                      <a:pt x="433" y="908"/>
                      <a:pt x="374" y="916"/>
                    </a:cubicBezTo>
                    <a:close/>
                    <a:moveTo>
                      <a:pt x="638" y="1140"/>
                    </a:moveTo>
                    <a:cubicBezTo>
                      <a:pt x="713" y="1118"/>
                      <a:pt x="780" y="1034"/>
                      <a:pt x="824" y="916"/>
                    </a:cubicBezTo>
                    <a:cubicBezTo>
                      <a:pt x="765" y="908"/>
                      <a:pt x="702" y="902"/>
                      <a:pt x="638" y="901"/>
                    </a:cubicBezTo>
                    <a:lnTo>
                      <a:pt x="638" y="1140"/>
                    </a:lnTo>
                    <a:close/>
                  </a:path>
                </a:pathLst>
              </a:custGeom>
              <a:solidFill>
                <a:srgbClr val="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endParaRPr>
              </a:p>
            </p:txBody>
          </p:sp>
          <p:sp>
            <p:nvSpPr>
              <p:cNvPr id="36" name="TextBox 16"/>
              <p:cNvSpPr txBox="1">
                <a:spLocks noChangeArrowheads="1"/>
              </p:cNvSpPr>
              <p:nvPr/>
            </p:nvSpPr>
            <p:spPr bwMode="auto">
              <a:xfrm>
                <a:off x="5176999" y="2775865"/>
                <a:ext cx="18410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Tx/>
                  <a:buNone/>
                </a:pPr>
                <a:r>
                  <a:rPr lang="zh-CN" altLang="en-US" b="1" dirty="0">
                    <a:solidFill>
                      <a:srgbClr val="FFFFFF"/>
                    </a:solidFill>
                    <a:latin typeface="微软雅黑" panose="020B0503020204020204" pitchFamily="34" charset="-122"/>
                  </a:rPr>
                  <a:t>运维服务场景</a:t>
                </a:r>
                <a:endParaRPr lang="zh-CN" altLang="en-US" b="1" dirty="0">
                  <a:solidFill>
                    <a:srgbClr val="FFFFFF"/>
                  </a:solidFill>
                  <a:latin typeface="微软雅黑" panose="020B0503020204020204" pitchFamily="34" charset="-122"/>
                </a:endParaRPr>
              </a:p>
            </p:txBody>
          </p:sp>
        </p:grpSp>
        <p:grpSp>
          <p:nvGrpSpPr>
            <p:cNvPr id="5" name="组合 4"/>
            <p:cNvGrpSpPr/>
            <p:nvPr/>
          </p:nvGrpSpPr>
          <p:grpSpPr>
            <a:xfrm>
              <a:off x="7933" y="846"/>
              <a:ext cx="3179" cy="3178"/>
              <a:chOff x="1288610" y="1768201"/>
              <a:chExt cx="2018749" cy="2018329"/>
            </a:xfrm>
          </p:grpSpPr>
          <p:sp>
            <p:nvSpPr>
              <p:cNvPr id="29" name="Oval 10"/>
              <p:cNvSpPr>
                <a:spLocks noChangeArrowheads="1"/>
              </p:cNvSpPr>
              <p:nvPr/>
            </p:nvSpPr>
            <p:spPr bwMode="auto">
              <a:xfrm>
                <a:off x="1288610" y="1768201"/>
                <a:ext cx="2018749" cy="2018329"/>
              </a:xfrm>
              <a:prstGeom prst="ellipse">
                <a:avLst/>
              </a:prstGeom>
              <a:solidFill>
                <a:srgbClr val="17406D"/>
              </a:solidFill>
              <a:ln>
                <a:noFill/>
              </a:ln>
              <a:effectLst>
                <a:outerShdw blurRad="254000" dist="152400" dir="2700000" algn="tl" rotWithShape="0">
                  <a:prstClr val="black">
                    <a:alpha val="60000"/>
                  </a:prstClr>
                </a:out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dirty="0">
                  <a:ln>
                    <a:noFill/>
                  </a:ln>
                  <a:solidFill>
                    <a:srgbClr val="294A5A"/>
                  </a:solidFill>
                  <a:effectLst/>
                  <a:uLnTx/>
                  <a:uFillTx/>
                  <a:latin typeface="Arial" panose="020B0604020202020204" pitchFamily="34" charset="0"/>
                </a:endParaRPr>
              </a:p>
            </p:txBody>
          </p:sp>
          <p:sp>
            <p:nvSpPr>
              <p:cNvPr id="31" name="TextBox 16"/>
              <p:cNvSpPr txBox="1">
                <a:spLocks noChangeArrowheads="1"/>
              </p:cNvSpPr>
              <p:nvPr/>
            </p:nvSpPr>
            <p:spPr bwMode="auto">
              <a:xfrm>
                <a:off x="1377484" y="2775865"/>
                <a:ext cx="18410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Tx/>
                  <a:buNone/>
                </a:pPr>
                <a:r>
                  <a:rPr lang="zh-CN" altLang="en-US" b="1" dirty="0">
                    <a:solidFill>
                      <a:srgbClr val="FFFFFF"/>
                    </a:solidFill>
                    <a:latin typeface="微软雅黑" panose="020B0503020204020204" pitchFamily="34" charset="-122"/>
                  </a:rPr>
                  <a:t>线上平台服务</a:t>
                </a:r>
                <a:endParaRPr lang="zh-CN" altLang="en-US" b="1" dirty="0">
                  <a:solidFill>
                    <a:srgbClr val="FFFFFF"/>
                  </a:solidFill>
                  <a:latin typeface="微软雅黑" panose="020B0503020204020204" pitchFamily="34" charset="-122"/>
                </a:endParaRPr>
              </a:p>
            </p:txBody>
          </p:sp>
          <p:sp>
            <p:nvSpPr>
              <p:cNvPr id="38" name="Freeform 161"/>
              <p:cNvSpPr>
                <a:spLocks noChangeAspect="1" noEditPoints="1"/>
              </p:cNvSpPr>
              <p:nvPr/>
            </p:nvSpPr>
            <p:spPr bwMode="auto">
              <a:xfrm>
                <a:off x="2063160" y="2125071"/>
                <a:ext cx="469649" cy="410069"/>
              </a:xfrm>
              <a:custGeom>
                <a:avLst/>
                <a:gdLst>
                  <a:gd name="T0" fmla="*/ 1236 w 1314"/>
                  <a:gd name="T1" fmla="*/ 721 h 1145"/>
                  <a:gd name="T2" fmla="*/ 1185 w 1314"/>
                  <a:gd name="T3" fmla="*/ 700 h 1145"/>
                  <a:gd name="T4" fmla="*/ 657 w 1314"/>
                  <a:gd name="T5" fmla="*/ 171 h 1145"/>
                  <a:gd name="T6" fmla="*/ 129 w 1314"/>
                  <a:gd name="T7" fmla="*/ 700 h 1145"/>
                  <a:gd name="T8" fmla="*/ 28 w 1314"/>
                  <a:gd name="T9" fmla="*/ 700 h 1145"/>
                  <a:gd name="T10" fmla="*/ 28 w 1314"/>
                  <a:gd name="T11" fmla="*/ 599 h 1145"/>
                  <a:gd name="T12" fmla="*/ 607 w 1314"/>
                  <a:gd name="T13" fmla="*/ 20 h 1145"/>
                  <a:gd name="T14" fmla="*/ 655 w 1314"/>
                  <a:gd name="T15" fmla="*/ 0 h 1145"/>
                  <a:gd name="T16" fmla="*/ 659 w 1314"/>
                  <a:gd name="T17" fmla="*/ 0 h 1145"/>
                  <a:gd name="T18" fmla="*/ 708 w 1314"/>
                  <a:gd name="T19" fmla="*/ 20 h 1145"/>
                  <a:gd name="T20" fmla="*/ 1286 w 1314"/>
                  <a:gd name="T21" fmla="*/ 599 h 1145"/>
                  <a:gd name="T22" fmla="*/ 1286 w 1314"/>
                  <a:gd name="T23" fmla="*/ 700 h 1145"/>
                  <a:gd name="T24" fmla="*/ 1236 w 1314"/>
                  <a:gd name="T25" fmla="*/ 721 h 1145"/>
                  <a:gd name="T26" fmla="*/ 657 w 1314"/>
                  <a:gd name="T27" fmla="*/ 300 h 1145"/>
                  <a:gd name="T28" fmla="*/ 175 w 1314"/>
                  <a:gd name="T29" fmla="*/ 784 h 1145"/>
                  <a:gd name="T30" fmla="*/ 175 w 1314"/>
                  <a:gd name="T31" fmla="*/ 1046 h 1145"/>
                  <a:gd name="T32" fmla="*/ 274 w 1314"/>
                  <a:gd name="T33" fmla="*/ 1145 h 1145"/>
                  <a:gd name="T34" fmla="*/ 1041 w 1314"/>
                  <a:gd name="T35" fmla="*/ 1145 h 1145"/>
                  <a:gd name="T36" fmla="*/ 1140 w 1314"/>
                  <a:gd name="T37" fmla="*/ 1046 h 1145"/>
                  <a:gd name="T38" fmla="*/ 1140 w 1314"/>
                  <a:gd name="T39" fmla="*/ 784 h 1145"/>
                  <a:gd name="T40" fmla="*/ 657 w 1314"/>
                  <a:gd name="T41" fmla="*/ 30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14" h="1145">
                    <a:moveTo>
                      <a:pt x="1236" y="721"/>
                    </a:moveTo>
                    <a:cubicBezTo>
                      <a:pt x="1218" y="721"/>
                      <a:pt x="1199" y="714"/>
                      <a:pt x="1185" y="700"/>
                    </a:cubicBezTo>
                    <a:lnTo>
                      <a:pt x="657" y="171"/>
                    </a:lnTo>
                    <a:lnTo>
                      <a:pt x="129" y="700"/>
                    </a:lnTo>
                    <a:cubicBezTo>
                      <a:pt x="101" y="728"/>
                      <a:pt x="56" y="728"/>
                      <a:pt x="28" y="700"/>
                    </a:cubicBezTo>
                    <a:cubicBezTo>
                      <a:pt x="0" y="672"/>
                      <a:pt x="0" y="627"/>
                      <a:pt x="28" y="599"/>
                    </a:cubicBezTo>
                    <a:lnTo>
                      <a:pt x="607" y="20"/>
                    </a:lnTo>
                    <a:cubicBezTo>
                      <a:pt x="620" y="7"/>
                      <a:pt x="637" y="1"/>
                      <a:pt x="655" y="0"/>
                    </a:cubicBezTo>
                    <a:lnTo>
                      <a:pt x="659" y="0"/>
                    </a:lnTo>
                    <a:cubicBezTo>
                      <a:pt x="677" y="1"/>
                      <a:pt x="695" y="7"/>
                      <a:pt x="708" y="20"/>
                    </a:cubicBezTo>
                    <a:lnTo>
                      <a:pt x="1286" y="599"/>
                    </a:lnTo>
                    <a:cubicBezTo>
                      <a:pt x="1314" y="627"/>
                      <a:pt x="1314" y="672"/>
                      <a:pt x="1286" y="700"/>
                    </a:cubicBezTo>
                    <a:cubicBezTo>
                      <a:pt x="1272" y="714"/>
                      <a:pt x="1254" y="721"/>
                      <a:pt x="1236" y="721"/>
                    </a:cubicBezTo>
                    <a:close/>
                    <a:moveTo>
                      <a:pt x="657" y="300"/>
                    </a:moveTo>
                    <a:lnTo>
                      <a:pt x="175" y="784"/>
                    </a:lnTo>
                    <a:lnTo>
                      <a:pt x="175" y="1046"/>
                    </a:lnTo>
                    <a:cubicBezTo>
                      <a:pt x="175" y="1100"/>
                      <a:pt x="219" y="1145"/>
                      <a:pt x="274" y="1145"/>
                    </a:cubicBezTo>
                    <a:lnTo>
                      <a:pt x="1041" y="1145"/>
                    </a:lnTo>
                    <a:cubicBezTo>
                      <a:pt x="1096" y="1145"/>
                      <a:pt x="1140" y="1100"/>
                      <a:pt x="1140" y="1046"/>
                    </a:cubicBezTo>
                    <a:lnTo>
                      <a:pt x="1140" y="784"/>
                    </a:lnTo>
                    <a:lnTo>
                      <a:pt x="657" y="300"/>
                    </a:lnTo>
                    <a:close/>
                  </a:path>
                </a:pathLst>
              </a:custGeom>
              <a:solidFill>
                <a:srgbClr val="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endParaRPr>
              </a:p>
            </p:txBody>
          </p:sp>
        </p:grpSp>
        <p:sp>
          <p:nvSpPr>
            <p:cNvPr id="39" name="矩形 38"/>
            <p:cNvSpPr/>
            <p:nvPr/>
          </p:nvSpPr>
          <p:spPr>
            <a:xfrm>
              <a:off x="8758" y="8501"/>
              <a:ext cx="10442" cy="1503"/>
            </a:xfrm>
            <a:prstGeom prst="rect">
              <a:avLst/>
            </a:prstGeom>
          </p:spPr>
          <p:txBody>
            <a:bodyPr wrap="square">
              <a:spAutoFit/>
            </a:bodyPr>
            <a:lstStyle/>
            <a:p>
              <a:pPr algn="just"/>
              <a:r>
                <a:rPr lang="zh-CN" altLang="en-US" sz="1400" dirty="0">
                  <a:solidFill>
                    <a:srgbClr val="000000"/>
                  </a:solidFill>
                  <a:latin typeface="微软雅黑" panose="020B0503020204020204" pitchFamily="34" charset="-122"/>
                  <a:ea typeface="微软雅黑" panose="020B0503020204020204" pitchFamily="34" charset="-122"/>
                </a:rPr>
                <a:t>① 开关站</a:t>
              </a:r>
              <a:r>
                <a:rPr lang="en-US" altLang="zh-CN" sz="1400" dirty="0">
                  <a:solidFill>
                    <a:srgbClr val="000000"/>
                  </a:solidFill>
                  <a:latin typeface="微软雅黑" panose="020B0503020204020204" pitchFamily="34" charset="-122"/>
                  <a:ea typeface="微软雅黑" panose="020B0503020204020204" pitchFamily="34" charset="-122"/>
                </a:rPr>
                <a:t>/</a:t>
              </a:r>
              <a:r>
                <a:rPr lang="zh-CN" altLang="en-US" sz="1400" dirty="0">
                  <a:solidFill>
                    <a:srgbClr val="000000"/>
                  </a:solidFill>
                  <a:latin typeface="微软雅黑" panose="020B0503020204020204" pitchFamily="34" charset="-122"/>
                  <a:ea typeface="微软雅黑" panose="020B0503020204020204" pitchFamily="34" charset="-122"/>
                </a:rPr>
                <a:t>配电室告警异常运维服务（烟感、水位、温湿度、测温等消缺、抢修）</a:t>
              </a:r>
              <a:endParaRPr lang="en-US" altLang="zh-CN" sz="1400" dirty="0">
                <a:solidFill>
                  <a:srgbClr val="000000"/>
                </a:solidFill>
                <a:latin typeface="微软雅黑" panose="020B0503020204020204" pitchFamily="34" charset="-122"/>
                <a:ea typeface="微软雅黑" panose="020B0503020204020204" pitchFamily="34" charset="-122"/>
              </a:endParaRPr>
            </a:p>
            <a:p>
              <a:pPr algn="just"/>
              <a:r>
                <a:rPr lang="zh-CN" altLang="en-US" sz="1400" dirty="0">
                  <a:solidFill>
                    <a:srgbClr val="000000"/>
                  </a:solidFill>
                  <a:latin typeface="微软雅黑" panose="020B0503020204020204" pitchFamily="34" charset="-122"/>
                  <a:ea typeface="微软雅黑" panose="020B0503020204020204" pitchFamily="34" charset="-122"/>
                </a:rPr>
                <a:t>② 开关站</a:t>
              </a:r>
              <a:r>
                <a:rPr lang="en-US" altLang="zh-CN" sz="1400" dirty="0">
                  <a:solidFill>
                    <a:srgbClr val="000000"/>
                  </a:solidFill>
                  <a:latin typeface="微软雅黑" panose="020B0503020204020204" pitchFamily="34" charset="-122"/>
                  <a:ea typeface="微软雅黑" panose="020B0503020204020204" pitchFamily="34" charset="-122"/>
                </a:rPr>
                <a:t>/</a:t>
              </a:r>
              <a:r>
                <a:rPr lang="zh-CN" altLang="en-US" sz="1400" dirty="0">
                  <a:solidFill>
                    <a:srgbClr val="000000"/>
                  </a:solidFill>
                  <a:latin typeface="微软雅黑" panose="020B0503020204020204" pitchFamily="34" charset="-122"/>
                  <a:ea typeface="微软雅黑" panose="020B0503020204020204" pitchFamily="34" charset="-122"/>
                </a:rPr>
                <a:t>配电室通讯异常运维服务（消缺）</a:t>
              </a:r>
              <a:endParaRPr lang="zh-CN" altLang="en-US" sz="1400" dirty="0">
                <a:solidFill>
                  <a:srgbClr val="000000"/>
                </a:solidFill>
                <a:latin typeface="微软雅黑" panose="020B0503020204020204" pitchFamily="34" charset="-122"/>
                <a:ea typeface="微软雅黑" panose="020B0503020204020204" pitchFamily="34" charset="-122"/>
              </a:endParaRPr>
            </a:p>
            <a:p>
              <a:pPr algn="just"/>
              <a:r>
                <a:rPr lang="zh-CN" altLang="en-US" sz="1400" dirty="0">
                  <a:solidFill>
                    <a:srgbClr val="000000"/>
                  </a:solidFill>
                  <a:latin typeface="微软雅黑" panose="020B0503020204020204" pitchFamily="34" charset="-122"/>
                  <a:ea typeface="微软雅黑" panose="020B0503020204020204" pitchFamily="34" charset="-122"/>
                </a:rPr>
                <a:t>③ 电缆井盖异常运维服务（消缺、抢修）</a:t>
              </a:r>
              <a:endParaRPr lang="en-US" altLang="zh-CN" sz="1400" dirty="0">
                <a:solidFill>
                  <a:srgbClr val="000000"/>
                </a:solidFill>
                <a:latin typeface="微软雅黑" panose="020B0503020204020204" pitchFamily="34" charset="-122"/>
                <a:ea typeface="微软雅黑" panose="020B0503020204020204" pitchFamily="34" charset="-122"/>
              </a:endParaRPr>
            </a:p>
            <a:p>
              <a:pPr algn="just"/>
              <a:r>
                <a:rPr lang="zh-CN" altLang="en-US" sz="1400" dirty="0">
                  <a:solidFill>
                    <a:srgbClr val="000000"/>
                  </a:solidFill>
                  <a:latin typeface="微软雅黑" panose="020B0503020204020204" pitchFamily="34" charset="-122"/>
                  <a:ea typeface="微软雅黑" panose="020B0503020204020204" pitchFamily="34" charset="-122"/>
                </a:rPr>
                <a:t>④ 电缆隧道异常运维服务（消缺、抢修）</a:t>
              </a:r>
              <a:endParaRPr lang="zh-CN" altLang="en-US" sz="1400" dirty="0">
                <a:solidFill>
                  <a:srgbClr val="000000"/>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1855" y="5017"/>
              <a:ext cx="3179" cy="3178"/>
              <a:chOff x="8886641" y="1768201"/>
              <a:chExt cx="2018749" cy="2018329"/>
            </a:xfrm>
          </p:grpSpPr>
          <p:sp>
            <p:nvSpPr>
              <p:cNvPr id="37" name="Oval 8"/>
              <p:cNvSpPr>
                <a:spLocks noChangeArrowheads="1"/>
              </p:cNvSpPr>
              <p:nvPr/>
            </p:nvSpPr>
            <p:spPr bwMode="auto">
              <a:xfrm>
                <a:off x="8886641" y="1768201"/>
                <a:ext cx="2018749" cy="2018329"/>
              </a:xfrm>
              <a:prstGeom prst="ellipse">
                <a:avLst/>
              </a:prstGeom>
              <a:solidFill>
                <a:srgbClr val="009DD9"/>
              </a:solidFill>
              <a:ln>
                <a:noFill/>
              </a:ln>
              <a:effectLst>
                <a:outerShdw blurRad="254000" dist="152400" dir="2700000" algn="tl" rotWithShape="0">
                  <a:prstClr val="black">
                    <a:alpha val="60000"/>
                  </a:prstClr>
                </a:out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294A5A"/>
                  </a:solidFill>
                  <a:effectLst/>
                  <a:uLnTx/>
                  <a:uFillTx/>
                  <a:latin typeface="Arial" panose="020B0604020202020204" pitchFamily="34" charset="0"/>
                </a:endParaRPr>
              </a:p>
            </p:txBody>
          </p:sp>
          <p:sp>
            <p:nvSpPr>
              <p:cNvPr id="40" name="TextBox 16"/>
              <p:cNvSpPr txBox="1">
                <a:spLocks noChangeArrowheads="1"/>
              </p:cNvSpPr>
              <p:nvPr/>
            </p:nvSpPr>
            <p:spPr bwMode="auto">
              <a:xfrm>
                <a:off x="8975515" y="2775865"/>
                <a:ext cx="18410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Tx/>
                  <a:buNone/>
                </a:pPr>
                <a:r>
                  <a:rPr lang="zh-CN" altLang="en-US" b="1" dirty="0">
                    <a:solidFill>
                      <a:srgbClr val="FFFFFF"/>
                    </a:solidFill>
                    <a:latin typeface="微软雅黑" panose="020B0503020204020204" pitchFamily="34" charset="-122"/>
                  </a:rPr>
                  <a:t>线下技术服务</a:t>
                </a:r>
                <a:endParaRPr lang="zh-CN" altLang="en-US" b="1" dirty="0">
                  <a:solidFill>
                    <a:srgbClr val="FFFFFF"/>
                  </a:solidFill>
                  <a:latin typeface="微软雅黑" panose="020B0503020204020204" pitchFamily="34" charset="-122"/>
                </a:endParaRPr>
              </a:p>
            </p:txBody>
          </p:sp>
          <p:sp>
            <p:nvSpPr>
              <p:cNvPr id="30" name="Freeform 20"/>
              <p:cNvSpPr>
                <a:spLocks noChangeAspect="1" noEditPoints="1"/>
              </p:cNvSpPr>
              <p:nvPr/>
            </p:nvSpPr>
            <p:spPr bwMode="auto">
              <a:xfrm>
                <a:off x="9661191" y="2034631"/>
                <a:ext cx="469649" cy="590948"/>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rgbClr val="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500" b="0" i="0" u="none" strike="noStrike" kern="0" cap="none" spc="0" normalizeH="0" baseline="0" noProof="0">
                  <a:ln>
                    <a:noFill/>
                  </a:ln>
                  <a:solidFill>
                    <a:srgbClr val="000000"/>
                  </a:solidFill>
                  <a:effectLst/>
                  <a:uLnTx/>
                  <a:uFillTx/>
                  <a:latin typeface="宋体" panose="02010600030101010101" pitchFamily="2" charset="-122"/>
                </a:endParaRPr>
              </a:p>
            </p:txBody>
          </p:sp>
        </p:grpSp>
        <p:cxnSp>
          <p:nvCxnSpPr>
            <p:cNvPr id="8" name="直接箭头连接符 7"/>
            <p:cNvCxnSpPr/>
            <p:nvPr/>
          </p:nvCxnSpPr>
          <p:spPr>
            <a:xfrm>
              <a:off x="10618" y="3681"/>
              <a:ext cx="1514" cy="1688"/>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直接箭头连接符 40"/>
            <p:cNvCxnSpPr/>
            <p:nvPr/>
          </p:nvCxnSpPr>
          <p:spPr>
            <a:xfrm flipH="1" flipV="1">
              <a:off x="10815" y="3586"/>
              <a:ext cx="1466" cy="1648"/>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grpSp>
          <p:nvGrpSpPr>
            <p:cNvPr id="50" name="组合 49"/>
            <p:cNvGrpSpPr/>
            <p:nvPr/>
          </p:nvGrpSpPr>
          <p:grpSpPr>
            <a:xfrm rot="4879311">
              <a:off x="6660" y="3633"/>
              <a:ext cx="1663" cy="1783"/>
              <a:chOff x="3114147" y="1991368"/>
              <a:chExt cx="1055936" cy="1132261"/>
            </a:xfrm>
          </p:grpSpPr>
          <p:cxnSp>
            <p:nvCxnSpPr>
              <p:cNvPr id="48" name="直接箭头连接符 47"/>
              <p:cNvCxnSpPr/>
              <p:nvPr/>
            </p:nvCxnSpPr>
            <p:spPr>
              <a:xfrm>
                <a:off x="3114147" y="2051777"/>
                <a:ext cx="961512" cy="1071852"/>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直接箭头连接符 48"/>
              <p:cNvCxnSpPr/>
              <p:nvPr/>
            </p:nvCxnSpPr>
            <p:spPr>
              <a:xfrm flipH="1" flipV="1">
                <a:off x="3239465" y="1991368"/>
                <a:ext cx="930618" cy="1046487"/>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51" name="直接箭头连接符 50"/>
            <p:cNvCxnSpPr/>
            <p:nvPr/>
          </p:nvCxnSpPr>
          <p:spPr>
            <a:xfrm>
              <a:off x="7263" y="6708"/>
              <a:ext cx="4523" cy="28"/>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直接箭头连接符 51"/>
            <p:cNvCxnSpPr/>
            <p:nvPr/>
          </p:nvCxnSpPr>
          <p:spPr>
            <a:xfrm flipH="1">
              <a:off x="7253" y="6513"/>
              <a:ext cx="4462" cy="0"/>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1" name="矩形 1"/>
          <p:cNvSpPr/>
          <p:nvPr/>
        </p:nvSpPr>
        <p:spPr>
          <a:xfrm>
            <a:off x="0" y="2089424"/>
            <a:ext cx="4304715" cy="1584000"/>
          </a:xfrm>
          <a:prstGeom prst="rect">
            <a:avLst/>
          </a:prstGeom>
          <a:solidFill>
            <a:srgbClr val="0060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60B0"/>
              </a:solidFill>
            </a:endParaRPr>
          </a:p>
        </p:txBody>
      </p:sp>
      <p:sp>
        <p:nvSpPr>
          <p:cNvPr id="1048612" name="文本框 2"/>
          <p:cNvSpPr txBox="1"/>
          <p:nvPr/>
        </p:nvSpPr>
        <p:spPr>
          <a:xfrm>
            <a:off x="1803597" y="2506927"/>
            <a:ext cx="2236510" cy="707886"/>
          </a:xfrm>
          <a:prstGeom prst="rect">
            <a:avLst/>
          </a:prstGeom>
          <a:noFill/>
        </p:spPr>
        <p:txBody>
          <a:bodyPr wrap="none" lIns="91440" tIns="45720" rIns="91440" bIns="45720" rtlCol="0">
            <a:spAutoFit/>
          </a:bodyPr>
          <a:lstStyle/>
          <a:p>
            <a:r>
              <a:rPr lang="zh-CN" altLang="en-US" sz="4000" b="1" dirty="0">
                <a:solidFill>
                  <a:schemeClr val="bg1"/>
                </a:solidFill>
                <a:latin typeface="微软雅黑" panose="020B0503020204020204" pitchFamily="34" charset="-122"/>
                <a:ea typeface="微软雅黑" panose="020B0503020204020204" pitchFamily="34" charset="-122"/>
              </a:rPr>
              <a:t>第三部分</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1048614" name="矩形 9"/>
          <p:cNvSpPr/>
          <p:nvPr/>
        </p:nvSpPr>
        <p:spPr>
          <a:xfrm>
            <a:off x="5101219" y="4502887"/>
            <a:ext cx="7092000" cy="267287"/>
          </a:xfrm>
          <a:prstGeom prst="rect">
            <a:avLst/>
          </a:prstGeom>
          <a:solidFill>
            <a:srgbClr val="0060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0B0"/>
              </a:solidFill>
            </a:endParaRPr>
          </a:p>
        </p:txBody>
      </p:sp>
      <p:sp>
        <p:nvSpPr>
          <p:cNvPr id="1048615" name="矩形 10"/>
          <p:cNvSpPr/>
          <p:nvPr/>
        </p:nvSpPr>
        <p:spPr>
          <a:xfrm>
            <a:off x="4403189" y="2089424"/>
            <a:ext cx="407963" cy="1584000"/>
          </a:xfrm>
          <a:prstGeom prst="rect">
            <a:avLst/>
          </a:prstGeom>
          <a:solidFill>
            <a:srgbClr val="0060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60B0"/>
              </a:solidFill>
            </a:endParaRPr>
          </a:p>
        </p:txBody>
      </p:sp>
      <p:sp>
        <p:nvSpPr>
          <p:cNvPr id="11" name="TextBox 4"/>
          <p:cNvSpPr txBox="1"/>
          <p:nvPr/>
        </p:nvSpPr>
        <p:spPr>
          <a:xfrm>
            <a:off x="5431621" y="2506927"/>
            <a:ext cx="2621280" cy="829945"/>
          </a:xfrm>
          <a:prstGeom prst="rect">
            <a:avLst/>
          </a:prstGeom>
          <a:noFill/>
        </p:spPr>
        <p:txBody>
          <a:bodyPr wrap="none" lIns="91440" tIns="45720" rIns="91440" bIns="45720" rtlCol="0">
            <a:spAutoFit/>
          </a:bodyPr>
          <a:lstStyle/>
          <a:p>
            <a:r>
              <a:rPr lang="zh-CN" altLang="en-US" sz="4800" b="1" dirty="0">
                <a:solidFill>
                  <a:srgbClr val="0060B0"/>
                </a:solidFill>
                <a:latin typeface="微软雅黑" panose="020B0503020204020204" pitchFamily="34" charset="-122"/>
                <a:ea typeface="微软雅黑" panose="020B0503020204020204" pitchFamily="34" charset="-122"/>
                <a:cs typeface="微软雅黑" panose="020B0503020204020204" pitchFamily="34" charset="-122"/>
              </a:rPr>
              <a:t>方案介绍</a:t>
            </a:r>
            <a:endParaRPr lang="zh-CN" altLang="en-US" sz="4800" b="1" dirty="0">
              <a:solidFill>
                <a:srgbClr val="0060B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48611"/>
                                        </p:tgtEl>
                                        <p:attrNameLst>
                                          <p:attrName>style.visibility</p:attrName>
                                        </p:attrNameLst>
                                      </p:cBhvr>
                                      <p:to>
                                        <p:strVal val="visible"/>
                                      </p:to>
                                    </p:set>
                                    <p:animEffect transition="in" filter="wipe(left)">
                                      <p:cBhvr>
                                        <p:cTn id="7" dur="500"/>
                                        <p:tgtEl>
                                          <p:spTgt spid="1048611"/>
                                        </p:tgtEl>
                                      </p:cBhvr>
                                    </p:animEffect>
                                  </p:childTnLst>
                                </p:cTn>
                              </p:par>
                              <p:par>
                                <p:cTn id="8" presetID="2" presetClass="entr" presetSubtype="1" fill="hold" grpId="0" nodeType="withEffect">
                                  <p:stCondLst>
                                    <p:cond delay="300"/>
                                  </p:stCondLst>
                                  <p:childTnLst>
                                    <p:set>
                                      <p:cBhvr>
                                        <p:cTn id="9" dur="1" fill="hold">
                                          <p:stCondLst>
                                            <p:cond delay="0"/>
                                          </p:stCondLst>
                                        </p:cTn>
                                        <p:tgtEl>
                                          <p:spTgt spid="1048615"/>
                                        </p:tgtEl>
                                        <p:attrNameLst>
                                          <p:attrName>style.visibility</p:attrName>
                                        </p:attrNameLst>
                                      </p:cBhvr>
                                      <p:to>
                                        <p:strVal val="visible"/>
                                      </p:to>
                                    </p:set>
                                    <p:anim calcmode="lin" valueType="num">
                                      <p:cBhvr additive="base">
                                        <p:cTn id="10" dur="400" fill="hold"/>
                                        <p:tgtEl>
                                          <p:spTgt spid="1048615"/>
                                        </p:tgtEl>
                                        <p:attrNameLst>
                                          <p:attrName>ppt_x</p:attrName>
                                        </p:attrNameLst>
                                      </p:cBhvr>
                                      <p:tavLst>
                                        <p:tav tm="0">
                                          <p:val>
                                            <p:strVal val="#ppt_x"/>
                                          </p:val>
                                        </p:tav>
                                        <p:tav tm="100000">
                                          <p:val>
                                            <p:strVal val="#ppt_x"/>
                                          </p:val>
                                        </p:tav>
                                      </p:tavLst>
                                    </p:anim>
                                    <p:anim calcmode="lin" valueType="num">
                                      <p:cBhvr additive="base">
                                        <p:cTn id="11" dur="400" fill="hold"/>
                                        <p:tgtEl>
                                          <p:spTgt spid="1048615"/>
                                        </p:tgtEl>
                                        <p:attrNameLst>
                                          <p:attrName>ppt_y</p:attrName>
                                        </p:attrNameLst>
                                      </p:cBhvr>
                                      <p:tavLst>
                                        <p:tav tm="0">
                                          <p:val>
                                            <p:strVal val="0-#ppt_h/2"/>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1048614"/>
                                        </p:tgtEl>
                                        <p:attrNameLst>
                                          <p:attrName>style.visibility</p:attrName>
                                        </p:attrNameLst>
                                      </p:cBhvr>
                                      <p:to>
                                        <p:strVal val="visible"/>
                                      </p:to>
                                    </p:set>
                                    <p:animEffect transition="in" filter="wipe(left)">
                                      <p:cBhvr>
                                        <p:cTn id="15" dur="500"/>
                                        <p:tgtEl>
                                          <p:spTgt spid="1048614"/>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8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11" grpId="0" animBg="1"/>
      <p:bldP spid="1048614" grpId="0" animBg="1"/>
      <p:bldP spid="1048615" grpId="0" animBg="1"/>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4307138" y="54106"/>
            <a:ext cx="431156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痛点及解决思路</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矩形: 圆角 10"/>
          <p:cNvSpPr/>
          <p:nvPr/>
        </p:nvSpPr>
        <p:spPr>
          <a:xfrm>
            <a:off x="445369" y="306769"/>
            <a:ext cx="2290797" cy="503058"/>
          </a:xfrm>
          <a:prstGeom prst="roundRect">
            <a:avLst/>
          </a:prstGeom>
          <a:solidFill>
            <a:srgbClr val="73B4DE"/>
          </a:solidFill>
          <a:ln w="12700" cap="flat" cmpd="sng" algn="ctr">
            <a:solidFill>
              <a:srgbClr val="73B4DE">
                <a:shade val="50000"/>
              </a:srgbClr>
            </a:solidFill>
            <a:prstDash val="solid"/>
            <a:miter lim="800000"/>
          </a:ln>
          <a:effectLst/>
        </p:spPr>
        <p:txBody>
          <a:bodyPr rtlCol="0" anchor="ctr"/>
          <a:lstStyle/>
          <a:p>
            <a:pPr lvl="0" algn="ctr">
              <a:defRPr/>
            </a:pPr>
            <a:r>
              <a:rPr lang="zh-CN" altLang="en-US" kern="0" dirty="0">
                <a:solidFill>
                  <a:srgbClr val="FF0000"/>
                </a:solidFill>
                <a:latin typeface="微软雅黑" panose="020B0503020204020204" pitchFamily="34" charset="-122"/>
                <a:ea typeface="微软雅黑" panose="020B0503020204020204" pitchFamily="34" charset="-122"/>
              </a:rPr>
              <a:t>一、线上平台服务</a:t>
            </a:r>
            <a:endParaRPr lang="zh-CN" altLang="en-US" kern="0" dirty="0">
              <a:solidFill>
                <a:srgbClr val="FF0000"/>
              </a:solidFill>
              <a:latin typeface="微软雅黑" panose="020B0503020204020204" pitchFamily="34" charset="-122"/>
              <a:ea typeface="微软雅黑" panose="020B0503020204020204" pitchFamily="34" charset="-122"/>
            </a:endParaRPr>
          </a:p>
        </p:txBody>
      </p:sp>
      <p:sp>
        <p:nvSpPr>
          <p:cNvPr id="46" name="矩形 45"/>
          <p:cNvSpPr/>
          <p:nvPr/>
        </p:nvSpPr>
        <p:spPr>
          <a:xfrm>
            <a:off x="307564" y="886672"/>
            <a:ext cx="11418121" cy="2288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115188" tIns="57593" rIns="115188" bIns="57593">
            <a:spAutoFit/>
          </a:bodyPr>
          <a:lstStyle/>
          <a:p>
            <a:pPr marL="0" marR="0" lvl="0" indent="0" algn="just" defTabSz="1219200" rtl="0" eaLnBrk="0" fontAlgn="auto" latinLnBrk="0" hangingPunct="0">
              <a:lnSpc>
                <a:spcPct val="150000"/>
              </a:lnSpc>
              <a:spcBef>
                <a:spcPct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智慧电力运维平台运用物联网感知技术，对“变、配、用”电系统相关的高压开关、变压器、低压开关的电气参数、开关柜局放、直流电源、无功补偿、关键设备温度、环境参数、视频监控、安防设备等数据进行采集与存储，依托平台大数据分析实现配用电系统实时监测、运行分析、能源管理、电能质量、智能告警等功能，结合设备信息、设备资料等设备资产二维码，进行智能巡检、智能检修等智能化运维管理，保障洁净安全电力供应，实现配用电系统的数字化管理和智能化运维。</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1219200" rtl="0" eaLnBrk="0" fontAlgn="auto" latinLnBrk="0" hangingPunct="0">
              <a:lnSpc>
                <a:spcPct val="150000"/>
              </a:lnSpc>
              <a:spcBef>
                <a:spcPct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现场各类设备通过智能网关将数据上送到本地监控平台</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云平台，用户可通过本地网络进行就地监控运维管理（同一网络内即可访问），或者通过云平台实现移动应用（无需工作站和客户端，有网络即可访问）。</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pic>
        <p:nvPicPr>
          <p:cNvPr id="47" name="图片 4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02752" y="3423206"/>
            <a:ext cx="4576658" cy="2817493"/>
          </a:xfrm>
          <a:prstGeom prst="rect">
            <a:avLst/>
          </a:prstGeom>
        </p:spPr>
      </p:pic>
      <p:sp>
        <p:nvSpPr>
          <p:cNvPr id="48" name="思想气泡: 云 47"/>
          <p:cNvSpPr/>
          <p:nvPr/>
        </p:nvSpPr>
        <p:spPr>
          <a:xfrm>
            <a:off x="5472270" y="3339992"/>
            <a:ext cx="2077386" cy="1076332"/>
          </a:xfrm>
          <a:prstGeom prst="cloudCallout">
            <a:avLst>
              <a:gd name="adj1" fmla="val -31583"/>
              <a:gd name="adj2" fmla="val 67636"/>
            </a:avLst>
          </a:prstGeom>
          <a:solidFill>
            <a:srgbClr val="014C8D">
              <a:lumMod val="60000"/>
              <a:lumOff val="40000"/>
            </a:srgbClr>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rPr>
              <a:t>智慧电力运维平台</a:t>
            </a:r>
            <a:endParaRPr kumimoji="0" lang="zh-CN" altLang="en-US" sz="11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49" name="组合 48"/>
          <p:cNvGrpSpPr>
            <a:grpSpLocks noChangeAspect="1"/>
          </p:cNvGrpSpPr>
          <p:nvPr/>
        </p:nvGrpSpPr>
        <p:grpSpPr>
          <a:xfrm>
            <a:off x="6515808" y="4342207"/>
            <a:ext cx="2428256" cy="1509232"/>
            <a:chOff x="6781706" y="-2299634"/>
            <a:chExt cx="5084707" cy="3160294"/>
          </a:xfrm>
        </p:grpSpPr>
        <p:grpSp>
          <p:nvGrpSpPr>
            <p:cNvPr id="50" name="Group 4"/>
            <p:cNvGrpSpPr>
              <a:grpSpLocks noChangeAspect="1"/>
            </p:cNvGrpSpPr>
            <p:nvPr/>
          </p:nvGrpSpPr>
          <p:grpSpPr bwMode="auto">
            <a:xfrm>
              <a:off x="6781706" y="-2299634"/>
              <a:ext cx="5084707" cy="3160294"/>
              <a:chOff x="376" y="1148"/>
              <a:chExt cx="2053" cy="1276"/>
            </a:xfrm>
          </p:grpSpPr>
          <p:sp>
            <p:nvSpPr>
              <p:cNvPr id="52" name="AutoShape 3"/>
              <p:cNvSpPr>
                <a:spLocks noChangeAspect="1" noChangeArrowheads="1" noTextEdit="1"/>
              </p:cNvSpPr>
              <p:nvPr/>
            </p:nvSpPr>
            <p:spPr bwMode="auto">
              <a:xfrm>
                <a:off x="376" y="1148"/>
                <a:ext cx="2053" cy="1276"/>
              </a:xfrm>
              <a:prstGeom prst="rect">
                <a:avLst/>
              </a:prstGeom>
              <a:noFill/>
              <a:ln w="9525">
                <a:noFill/>
                <a:miter lim="800000"/>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555"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53" name="Freeform 5"/>
              <p:cNvSpPr/>
              <p:nvPr/>
            </p:nvSpPr>
            <p:spPr bwMode="auto">
              <a:xfrm>
                <a:off x="640" y="1150"/>
                <a:ext cx="1525" cy="1002"/>
              </a:xfrm>
              <a:custGeom>
                <a:avLst/>
                <a:gdLst/>
                <a:ahLst/>
                <a:cxnLst>
                  <a:cxn ang="0">
                    <a:pos x="33" y="0"/>
                  </a:cxn>
                  <a:cxn ang="0">
                    <a:pos x="925" y="0"/>
                  </a:cxn>
                  <a:cxn ang="0">
                    <a:pos x="958" y="33"/>
                  </a:cxn>
                  <a:cxn ang="0">
                    <a:pos x="958" y="596"/>
                  </a:cxn>
                  <a:cxn ang="0">
                    <a:pos x="925" y="629"/>
                  </a:cxn>
                  <a:cxn ang="0">
                    <a:pos x="33" y="629"/>
                  </a:cxn>
                  <a:cxn ang="0">
                    <a:pos x="0" y="596"/>
                  </a:cxn>
                  <a:cxn ang="0">
                    <a:pos x="0" y="33"/>
                  </a:cxn>
                  <a:cxn ang="0">
                    <a:pos x="33" y="0"/>
                  </a:cxn>
                </a:cxnLst>
                <a:rect l="0" t="0" r="r" b="b"/>
                <a:pathLst>
                  <a:path w="958" h="629">
                    <a:moveTo>
                      <a:pt x="33" y="0"/>
                    </a:moveTo>
                    <a:cubicBezTo>
                      <a:pt x="925" y="0"/>
                      <a:pt x="925" y="0"/>
                      <a:pt x="925" y="0"/>
                    </a:cubicBezTo>
                    <a:cubicBezTo>
                      <a:pt x="943" y="0"/>
                      <a:pt x="958" y="15"/>
                      <a:pt x="958" y="33"/>
                    </a:cubicBezTo>
                    <a:cubicBezTo>
                      <a:pt x="958" y="596"/>
                      <a:pt x="958" y="596"/>
                      <a:pt x="958" y="596"/>
                    </a:cubicBezTo>
                    <a:cubicBezTo>
                      <a:pt x="958" y="614"/>
                      <a:pt x="943" y="629"/>
                      <a:pt x="925" y="629"/>
                    </a:cubicBezTo>
                    <a:cubicBezTo>
                      <a:pt x="33" y="629"/>
                      <a:pt x="33" y="629"/>
                      <a:pt x="33" y="629"/>
                    </a:cubicBezTo>
                    <a:cubicBezTo>
                      <a:pt x="15" y="629"/>
                      <a:pt x="0" y="614"/>
                      <a:pt x="0" y="596"/>
                    </a:cubicBezTo>
                    <a:cubicBezTo>
                      <a:pt x="0" y="33"/>
                      <a:pt x="0" y="33"/>
                      <a:pt x="0" y="33"/>
                    </a:cubicBezTo>
                    <a:cubicBezTo>
                      <a:pt x="0" y="15"/>
                      <a:pt x="15" y="0"/>
                      <a:pt x="33" y="0"/>
                    </a:cubicBezTo>
                    <a:close/>
                  </a:path>
                </a:pathLst>
              </a:custGeom>
              <a:solidFill>
                <a:srgbClr val="8A8A8A"/>
              </a:solid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555"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54" name="Rectangle 6"/>
              <p:cNvSpPr>
                <a:spLocks noChangeArrowheads="1"/>
              </p:cNvSpPr>
              <p:nvPr/>
            </p:nvSpPr>
            <p:spPr bwMode="auto">
              <a:xfrm>
                <a:off x="720" y="1255"/>
                <a:ext cx="1365" cy="732"/>
              </a:xfrm>
              <a:prstGeom prst="rect">
                <a:avLst/>
              </a:prstGeom>
              <a:solidFill>
                <a:srgbClr val="F0F0F0"/>
              </a:solidFill>
              <a:ln w="9525">
                <a:noFill/>
                <a:miter lim="800000"/>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555"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55" name="Oval 7"/>
              <p:cNvSpPr>
                <a:spLocks noChangeArrowheads="1"/>
              </p:cNvSpPr>
              <p:nvPr/>
            </p:nvSpPr>
            <p:spPr bwMode="auto">
              <a:xfrm>
                <a:off x="1383" y="1185"/>
                <a:ext cx="39" cy="38"/>
              </a:xfrm>
              <a:prstGeom prst="ellipse">
                <a:avLst/>
              </a:prstGeom>
              <a:solidFill>
                <a:srgbClr val="F0F0F0">
                  <a:lumMod val="85000"/>
                </a:srgbClr>
              </a:solid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555"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56" name="Rectangle 8"/>
              <p:cNvSpPr>
                <a:spLocks noChangeArrowheads="1"/>
              </p:cNvSpPr>
              <p:nvPr/>
            </p:nvSpPr>
            <p:spPr bwMode="auto">
              <a:xfrm>
                <a:off x="1371" y="2034"/>
                <a:ext cx="63" cy="65"/>
              </a:xfrm>
              <a:prstGeom prst="ellipse">
                <a:avLst/>
              </a:prstGeom>
              <a:solidFill>
                <a:srgbClr val="F0F0F0">
                  <a:lumMod val="85000"/>
                </a:srgbClr>
              </a:solidFill>
              <a:ln w="9525">
                <a:noFill/>
                <a:miter lim="800000"/>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555"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57" name="Freeform 9"/>
              <p:cNvSpPr/>
              <p:nvPr/>
            </p:nvSpPr>
            <p:spPr bwMode="auto">
              <a:xfrm>
                <a:off x="376" y="2152"/>
                <a:ext cx="2053" cy="173"/>
              </a:xfrm>
              <a:custGeom>
                <a:avLst/>
                <a:gdLst/>
                <a:ahLst/>
                <a:cxnLst>
                  <a:cxn ang="0">
                    <a:pos x="264" y="0"/>
                  </a:cxn>
                  <a:cxn ang="0">
                    <a:pos x="1789" y="0"/>
                  </a:cxn>
                  <a:cxn ang="0">
                    <a:pos x="2053" y="173"/>
                  </a:cxn>
                  <a:cxn ang="0">
                    <a:pos x="0" y="173"/>
                  </a:cxn>
                  <a:cxn ang="0">
                    <a:pos x="264" y="0"/>
                  </a:cxn>
                </a:cxnLst>
                <a:rect l="0" t="0" r="r" b="b"/>
                <a:pathLst>
                  <a:path w="2053" h="173">
                    <a:moveTo>
                      <a:pt x="264" y="0"/>
                    </a:moveTo>
                    <a:lnTo>
                      <a:pt x="1789" y="0"/>
                    </a:lnTo>
                    <a:lnTo>
                      <a:pt x="2053" y="173"/>
                    </a:lnTo>
                    <a:lnTo>
                      <a:pt x="0" y="173"/>
                    </a:lnTo>
                    <a:lnTo>
                      <a:pt x="264" y="0"/>
                    </a:lnTo>
                    <a:close/>
                  </a:path>
                </a:pathLst>
              </a:custGeom>
              <a:solidFill>
                <a:srgbClr val="F0F0F0">
                  <a:lumMod val="50000"/>
                </a:srgbClr>
              </a:solid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555"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58" name="Freeform 10"/>
              <p:cNvSpPr/>
              <p:nvPr/>
            </p:nvSpPr>
            <p:spPr bwMode="auto">
              <a:xfrm>
                <a:off x="376" y="2325"/>
                <a:ext cx="2053" cy="97"/>
              </a:xfrm>
              <a:custGeom>
                <a:avLst/>
                <a:gdLst/>
                <a:ahLst/>
                <a:cxnLst>
                  <a:cxn ang="0">
                    <a:pos x="0" y="0"/>
                  </a:cxn>
                  <a:cxn ang="0">
                    <a:pos x="1290" y="0"/>
                  </a:cxn>
                  <a:cxn ang="0">
                    <a:pos x="1290" y="38"/>
                  </a:cxn>
                  <a:cxn ang="0">
                    <a:pos x="1266" y="61"/>
                  </a:cxn>
                  <a:cxn ang="0">
                    <a:pos x="24" y="61"/>
                  </a:cxn>
                  <a:cxn ang="0">
                    <a:pos x="0" y="38"/>
                  </a:cxn>
                  <a:cxn ang="0">
                    <a:pos x="0" y="0"/>
                  </a:cxn>
                </a:cxnLst>
                <a:rect l="0" t="0" r="r" b="b"/>
                <a:pathLst>
                  <a:path w="1290" h="61">
                    <a:moveTo>
                      <a:pt x="0" y="0"/>
                    </a:moveTo>
                    <a:cubicBezTo>
                      <a:pt x="1290" y="0"/>
                      <a:pt x="1290" y="0"/>
                      <a:pt x="1290" y="0"/>
                    </a:cubicBezTo>
                    <a:cubicBezTo>
                      <a:pt x="1290" y="38"/>
                      <a:pt x="1290" y="38"/>
                      <a:pt x="1290" y="38"/>
                    </a:cubicBezTo>
                    <a:cubicBezTo>
                      <a:pt x="1290" y="51"/>
                      <a:pt x="1280" y="61"/>
                      <a:pt x="1266" y="61"/>
                    </a:cubicBezTo>
                    <a:cubicBezTo>
                      <a:pt x="24" y="61"/>
                      <a:pt x="24" y="61"/>
                      <a:pt x="24" y="61"/>
                    </a:cubicBezTo>
                    <a:cubicBezTo>
                      <a:pt x="11" y="61"/>
                      <a:pt x="0" y="51"/>
                      <a:pt x="0" y="38"/>
                    </a:cubicBezTo>
                    <a:lnTo>
                      <a:pt x="0" y="0"/>
                    </a:lnTo>
                    <a:close/>
                  </a:path>
                </a:pathLst>
              </a:custGeom>
              <a:solidFill>
                <a:srgbClr val="F0F0F0">
                  <a:lumMod val="25000"/>
                </a:srgbClr>
              </a:solid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555"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59" name="Rectangle 11"/>
              <p:cNvSpPr>
                <a:spLocks noChangeArrowheads="1"/>
              </p:cNvSpPr>
              <p:nvPr/>
            </p:nvSpPr>
            <p:spPr bwMode="auto">
              <a:xfrm>
                <a:off x="1196" y="2376"/>
                <a:ext cx="413" cy="27"/>
              </a:xfrm>
              <a:prstGeom prst="roundRect">
                <a:avLst/>
              </a:prstGeom>
              <a:solidFill>
                <a:srgbClr val="707071"/>
              </a:solidFill>
              <a:ln w="9525">
                <a:noFill/>
                <a:miter lim="800000"/>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555"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60" name="Rectangle 12"/>
              <p:cNvSpPr>
                <a:spLocks noChangeArrowheads="1"/>
              </p:cNvSpPr>
              <p:nvPr/>
            </p:nvSpPr>
            <p:spPr bwMode="auto">
              <a:xfrm>
                <a:off x="376" y="2325"/>
                <a:ext cx="2053" cy="30"/>
              </a:xfrm>
              <a:prstGeom prst="rect">
                <a:avLst/>
              </a:prstGeom>
              <a:solidFill>
                <a:srgbClr val="F0F0F0">
                  <a:lumMod val="85000"/>
                </a:srgbClr>
              </a:solidFill>
              <a:ln w="9525">
                <a:noFill/>
                <a:miter lim="800000"/>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555" b="0" i="0" u="none" strike="noStrike" kern="0" cap="none" spc="0" normalizeH="0" baseline="0" noProof="0">
                  <a:ln>
                    <a:noFill/>
                  </a:ln>
                  <a:solidFill>
                    <a:srgbClr val="000000"/>
                  </a:solidFill>
                  <a:effectLst/>
                  <a:uLnTx/>
                  <a:uFillTx/>
                  <a:latin typeface="Calibri" panose="020F0502020204030204"/>
                  <a:ea typeface="+mn-ea"/>
                  <a:cs typeface="+mn-cs"/>
                </a:endParaRPr>
              </a:p>
            </p:txBody>
          </p:sp>
        </p:grpSp>
        <p:pic>
          <p:nvPicPr>
            <p:cNvPr id="51" name="图片 50"/>
            <p:cNvPicPr>
              <a:picLocks noChangeAspect="1"/>
            </p:cNvPicPr>
            <p:nvPr/>
          </p:nvPicPr>
          <p:blipFill>
            <a:blip r:embed="rId2"/>
            <a:stretch>
              <a:fillRect/>
            </a:stretch>
          </p:blipFill>
          <p:spPr>
            <a:xfrm>
              <a:off x="7633401" y="-2035186"/>
              <a:ext cx="3381020" cy="1815923"/>
            </a:xfrm>
            <a:prstGeom prst="rect">
              <a:avLst/>
            </a:prstGeom>
          </p:spPr>
        </p:pic>
      </p:grpSp>
      <p:grpSp>
        <p:nvGrpSpPr>
          <p:cNvPr id="61" name="组合 60"/>
          <p:cNvGrpSpPr>
            <a:grpSpLocks noChangeAspect="1"/>
          </p:cNvGrpSpPr>
          <p:nvPr/>
        </p:nvGrpSpPr>
        <p:grpSpPr>
          <a:xfrm>
            <a:off x="8778886" y="4327477"/>
            <a:ext cx="1463464" cy="961567"/>
            <a:chOff x="9617892" y="3311369"/>
            <a:chExt cx="3776999" cy="2481673"/>
          </a:xfrm>
        </p:grpSpPr>
        <p:sp>
          <p:nvSpPr>
            <p:cNvPr id="62" name="Freeform 5"/>
            <p:cNvSpPr/>
            <p:nvPr/>
          </p:nvSpPr>
          <p:spPr bwMode="auto">
            <a:xfrm>
              <a:off x="9617892" y="3311369"/>
              <a:ext cx="3776999" cy="2481673"/>
            </a:xfrm>
            <a:custGeom>
              <a:avLst/>
              <a:gdLst/>
              <a:ahLst/>
              <a:cxnLst>
                <a:cxn ang="0">
                  <a:pos x="33" y="0"/>
                </a:cxn>
                <a:cxn ang="0">
                  <a:pos x="925" y="0"/>
                </a:cxn>
                <a:cxn ang="0">
                  <a:pos x="958" y="33"/>
                </a:cxn>
                <a:cxn ang="0">
                  <a:pos x="958" y="596"/>
                </a:cxn>
                <a:cxn ang="0">
                  <a:pos x="925" y="629"/>
                </a:cxn>
                <a:cxn ang="0">
                  <a:pos x="33" y="629"/>
                </a:cxn>
                <a:cxn ang="0">
                  <a:pos x="0" y="596"/>
                </a:cxn>
                <a:cxn ang="0">
                  <a:pos x="0" y="33"/>
                </a:cxn>
                <a:cxn ang="0">
                  <a:pos x="33" y="0"/>
                </a:cxn>
              </a:cxnLst>
              <a:rect l="0" t="0" r="r" b="b"/>
              <a:pathLst>
                <a:path w="958" h="629">
                  <a:moveTo>
                    <a:pt x="33" y="0"/>
                  </a:moveTo>
                  <a:cubicBezTo>
                    <a:pt x="925" y="0"/>
                    <a:pt x="925" y="0"/>
                    <a:pt x="925" y="0"/>
                  </a:cubicBezTo>
                  <a:cubicBezTo>
                    <a:pt x="943" y="0"/>
                    <a:pt x="958" y="15"/>
                    <a:pt x="958" y="33"/>
                  </a:cubicBezTo>
                  <a:cubicBezTo>
                    <a:pt x="958" y="596"/>
                    <a:pt x="958" y="596"/>
                    <a:pt x="958" y="596"/>
                  </a:cubicBezTo>
                  <a:cubicBezTo>
                    <a:pt x="958" y="614"/>
                    <a:pt x="943" y="629"/>
                    <a:pt x="925" y="629"/>
                  </a:cubicBezTo>
                  <a:cubicBezTo>
                    <a:pt x="33" y="629"/>
                    <a:pt x="33" y="629"/>
                    <a:pt x="33" y="629"/>
                  </a:cubicBezTo>
                  <a:cubicBezTo>
                    <a:pt x="15" y="629"/>
                    <a:pt x="0" y="614"/>
                    <a:pt x="0" y="596"/>
                  </a:cubicBezTo>
                  <a:cubicBezTo>
                    <a:pt x="0" y="33"/>
                    <a:pt x="0" y="33"/>
                    <a:pt x="0" y="33"/>
                  </a:cubicBezTo>
                  <a:cubicBezTo>
                    <a:pt x="0" y="15"/>
                    <a:pt x="15" y="0"/>
                    <a:pt x="33" y="0"/>
                  </a:cubicBezTo>
                  <a:close/>
                </a:path>
              </a:pathLst>
            </a:custGeom>
            <a:solidFill>
              <a:srgbClr val="8A8A8A"/>
            </a:solid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555"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63" name="Rectangle 6"/>
            <p:cNvSpPr>
              <a:spLocks noChangeArrowheads="1"/>
            </p:cNvSpPr>
            <p:nvPr/>
          </p:nvSpPr>
          <p:spPr bwMode="auto">
            <a:xfrm>
              <a:off x="9816030" y="3571425"/>
              <a:ext cx="3380723" cy="1812959"/>
            </a:xfrm>
            <a:prstGeom prst="rect">
              <a:avLst/>
            </a:prstGeom>
            <a:solidFill>
              <a:srgbClr val="F0F0F0"/>
            </a:solidFill>
            <a:ln w="9525">
              <a:noFill/>
              <a:miter lim="800000"/>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555"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64" name="Oval 7"/>
            <p:cNvSpPr>
              <a:spLocks noChangeArrowheads="1"/>
            </p:cNvSpPr>
            <p:nvPr/>
          </p:nvSpPr>
          <p:spPr bwMode="auto">
            <a:xfrm>
              <a:off x="11458095" y="3398055"/>
              <a:ext cx="96592" cy="94115"/>
            </a:xfrm>
            <a:prstGeom prst="ellipse">
              <a:avLst/>
            </a:prstGeom>
            <a:solidFill>
              <a:srgbClr val="F0F0F0">
                <a:lumMod val="85000"/>
              </a:srgbClr>
            </a:solid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555"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65" name="Rectangle 8"/>
            <p:cNvSpPr>
              <a:spLocks noChangeArrowheads="1"/>
            </p:cNvSpPr>
            <p:nvPr/>
          </p:nvSpPr>
          <p:spPr bwMode="auto">
            <a:xfrm>
              <a:off x="11428375" y="5500789"/>
              <a:ext cx="156033" cy="160987"/>
            </a:xfrm>
            <a:prstGeom prst="ellipse">
              <a:avLst/>
            </a:prstGeom>
            <a:solidFill>
              <a:srgbClr val="F0F0F0">
                <a:lumMod val="85000"/>
              </a:srgbClr>
            </a:solidFill>
            <a:ln w="9525">
              <a:noFill/>
              <a:miter lim="800000"/>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555" b="0" i="0" u="none" strike="noStrike" kern="0" cap="none" spc="0" normalizeH="0" baseline="0" noProof="0">
                <a:ln>
                  <a:noFill/>
                </a:ln>
                <a:solidFill>
                  <a:srgbClr val="000000"/>
                </a:solidFill>
                <a:effectLst/>
                <a:uLnTx/>
                <a:uFillTx/>
                <a:latin typeface="Calibri" panose="020F0502020204030204"/>
                <a:ea typeface="+mn-ea"/>
                <a:cs typeface="+mn-cs"/>
              </a:endParaRPr>
            </a:p>
          </p:txBody>
        </p:sp>
        <p:pic>
          <p:nvPicPr>
            <p:cNvPr id="66" name="图片 65"/>
            <p:cNvPicPr>
              <a:picLocks noChangeAspect="1"/>
            </p:cNvPicPr>
            <p:nvPr/>
          </p:nvPicPr>
          <p:blipFill>
            <a:blip r:embed="rId2"/>
            <a:stretch>
              <a:fillRect/>
            </a:stretch>
          </p:blipFill>
          <p:spPr>
            <a:xfrm>
              <a:off x="9815733" y="3570864"/>
              <a:ext cx="3381020" cy="1815923"/>
            </a:xfrm>
            <a:prstGeom prst="rect">
              <a:avLst/>
            </a:prstGeom>
          </p:spPr>
        </p:pic>
      </p:grpSp>
      <p:grpSp>
        <p:nvGrpSpPr>
          <p:cNvPr id="67" name="组合 66"/>
          <p:cNvGrpSpPr>
            <a:grpSpLocks noChangeAspect="1"/>
          </p:cNvGrpSpPr>
          <p:nvPr/>
        </p:nvGrpSpPr>
        <p:grpSpPr>
          <a:xfrm>
            <a:off x="10386682" y="4268498"/>
            <a:ext cx="783986" cy="1656650"/>
            <a:chOff x="12598907" y="1427779"/>
            <a:chExt cx="2165060" cy="4575013"/>
          </a:xfrm>
        </p:grpSpPr>
        <p:grpSp>
          <p:nvGrpSpPr>
            <p:cNvPr id="68" name="Group 29"/>
            <p:cNvGrpSpPr/>
            <p:nvPr/>
          </p:nvGrpSpPr>
          <p:grpSpPr>
            <a:xfrm>
              <a:off x="12598907" y="1427779"/>
              <a:ext cx="2165060" cy="4575013"/>
              <a:chOff x="3189614" y="1562392"/>
              <a:chExt cx="1474916" cy="3116662"/>
            </a:xfrm>
            <a:effectLst/>
          </p:grpSpPr>
          <p:sp>
            <p:nvSpPr>
              <p:cNvPr id="70" name="Freeform 104"/>
              <p:cNvSpPr/>
              <p:nvPr/>
            </p:nvSpPr>
            <p:spPr>
              <a:xfrm>
                <a:off x="4293042" y="1562392"/>
                <a:ext cx="198758" cy="40154"/>
              </a:xfrm>
              <a:custGeom>
                <a:avLst/>
                <a:gdLst>
                  <a:gd name="connsiteX0" fmla="*/ 0 w 198758"/>
                  <a:gd name="connsiteY0" fmla="*/ 0 h 40154"/>
                  <a:gd name="connsiteX1" fmla="*/ 198758 w 198758"/>
                  <a:gd name="connsiteY1" fmla="*/ 0 h 40154"/>
                  <a:gd name="connsiteX2" fmla="*/ 198758 w 198758"/>
                  <a:gd name="connsiteY2" fmla="*/ 40154 h 40154"/>
                  <a:gd name="connsiteX3" fmla="*/ 0 w 198758"/>
                  <a:gd name="connsiteY3" fmla="*/ 40154 h 40154"/>
                  <a:gd name="connsiteX4" fmla="*/ 0 w 198758"/>
                  <a:gd name="connsiteY4" fmla="*/ 0 h 40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758" h="40154">
                    <a:moveTo>
                      <a:pt x="0" y="0"/>
                    </a:moveTo>
                    <a:lnTo>
                      <a:pt x="198758" y="0"/>
                    </a:lnTo>
                    <a:lnTo>
                      <a:pt x="198758" y="40154"/>
                    </a:lnTo>
                    <a:lnTo>
                      <a:pt x="0" y="40154"/>
                    </a:lnTo>
                    <a:lnTo>
                      <a:pt x="0" y="0"/>
                    </a:lnTo>
                    <a:close/>
                  </a:path>
                </a:pathLst>
              </a:custGeom>
              <a:solidFill>
                <a:srgbClr val="F0F0F0">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3555" b="0" i="0" u="none" strike="noStrike" kern="0" cap="none" spc="0" normalizeH="0" baseline="0" noProof="0" dirty="0">
                  <a:ln>
                    <a:noFill/>
                  </a:ln>
                  <a:solidFill>
                    <a:srgbClr val="F0F0F0"/>
                  </a:solidFill>
                  <a:effectLst/>
                  <a:uLnTx/>
                  <a:uFillTx/>
                  <a:latin typeface="Calibri" panose="020F0502020204030204"/>
                  <a:ea typeface="+mn-ea"/>
                  <a:cs typeface="+mn-cs"/>
                </a:endParaRPr>
              </a:p>
            </p:txBody>
          </p:sp>
          <p:sp>
            <p:nvSpPr>
              <p:cNvPr id="71" name="Freeform 86"/>
              <p:cNvSpPr/>
              <p:nvPr/>
            </p:nvSpPr>
            <p:spPr>
              <a:xfrm>
                <a:off x="3205386" y="1579715"/>
                <a:ext cx="1459144" cy="3099339"/>
              </a:xfrm>
              <a:custGeom>
                <a:avLst/>
                <a:gdLst>
                  <a:gd name="connsiteX0" fmla="*/ 0 w 1459144"/>
                  <a:gd name="connsiteY0" fmla="*/ 176060 h 3099339"/>
                  <a:gd name="connsiteX1" fmla="*/ 51567 w 1459144"/>
                  <a:gd name="connsiteY1" fmla="*/ 51567 h 3099339"/>
                  <a:gd name="connsiteX2" fmla="*/ 176060 w 1459144"/>
                  <a:gd name="connsiteY2" fmla="*/ 0 h 3099339"/>
                  <a:gd name="connsiteX3" fmla="*/ 1283084 w 1459144"/>
                  <a:gd name="connsiteY3" fmla="*/ 0 h 3099339"/>
                  <a:gd name="connsiteX4" fmla="*/ 1407577 w 1459144"/>
                  <a:gd name="connsiteY4" fmla="*/ 51567 h 3099339"/>
                  <a:gd name="connsiteX5" fmla="*/ 1459144 w 1459144"/>
                  <a:gd name="connsiteY5" fmla="*/ 176060 h 3099339"/>
                  <a:gd name="connsiteX6" fmla="*/ 1459144 w 1459144"/>
                  <a:gd name="connsiteY6" fmla="*/ 2923279 h 3099339"/>
                  <a:gd name="connsiteX7" fmla="*/ 1407577 w 1459144"/>
                  <a:gd name="connsiteY7" fmla="*/ 3047772 h 3099339"/>
                  <a:gd name="connsiteX8" fmla="*/ 1283084 w 1459144"/>
                  <a:gd name="connsiteY8" fmla="*/ 3099339 h 3099339"/>
                  <a:gd name="connsiteX9" fmla="*/ 176060 w 1459144"/>
                  <a:gd name="connsiteY9" fmla="*/ 3099339 h 3099339"/>
                  <a:gd name="connsiteX10" fmla="*/ 51567 w 1459144"/>
                  <a:gd name="connsiteY10" fmla="*/ 3047772 h 3099339"/>
                  <a:gd name="connsiteX11" fmla="*/ 0 w 1459144"/>
                  <a:gd name="connsiteY11" fmla="*/ 2923279 h 3099339"/>
                  <a:gd name="connsiteX12" fmla="*/ 0 w 1459144"/>
                  <a:gd name="connsiteY12" fmla="*/ 176060 h 309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9144" h="3099339">
                    <a:moveTo>
                      <a:pt x="0" y="176060"/>
                    </a:moveTo>
                    <a:cubicBezTo>
                      <a:pt x="0" y="129366"/>
                      <a:pt x="18549" y="84584"/>
                      <a:pt x="51567" y="51567"/>
                    </a:cubicBezTo>
                    <a:cubicBezTo>
                      <a:pt x="84585" y="18549"/>
                      <a:pt x="129366" y="0"/>
                      <a:pt x="176060" y="0"/>
                    </a:cubicBezTo>
                    <a:lnTo>
                      <a:pt x="1283084" y="0"/>
                    </a:lnTo>
                    <a:cubicBezTo>
                      <a:pt x="1329778" y="0"/>
                      <a:pt x="1374560" y="18549"/>
                      <a:pt x="1407577" y="51567"/>
                    </a:cubicBezTo>
                    <a:cubicBezTo>
                      <a:pt x="1440595" y="84585"/>
                      <a:pt x="1459144" y="129366"/>
                      <a:pt x="1459144" y="176060"/>
                    </a:cubicBezTo>
                    <a:lnTo>
                      <a:pt x="1459144" y="2923279"/>
                    </a:lnTo>
                    <a:cubicBezTo>
                      <a:pt x="1459144" y="2969973"/>
                      <a:pt x="1440595" y="3014755"/>
                      <a:pt x="1407577" y="3047772"/>
                    </a:cubicBezTo>
                    <a:cubicBezTo>
                      <a:pt x="1374559" y="3080790"/>
                      <a:pt x="1329778" y="3099339"/>
                      <a:pt x="1283084" y="3099339"/>
                    </a:cubicBezTo>
                    <a:lnTo>
                      <a:pt x="176060" y="3099339"/>
                    </a:lnTo>
                    <a:cubicBezTo>
                      <a:pt x="129366" y="3099339"/>
                      <a:pt x="84584" y="3080790"/>
                      <a:pt x="51567" y="3047772"/>
                    </a:cubicBezTo>
                    <a:cubicBezTo>
                      <a:pt x="18549" y="3014754"/>
                      <a:pt x="0" y="2969973"/>
                      <a:pt x="0" y="2923279"/>
                    </a:cubicBezTo>
                    <a:lnTo>
                      <a:pt x="0" y="176060"/>
                    </a:lnTo>
                    <a:close/>
                  </a:path>
                </a:pathLst>
              </a:custGeom>
              <a:solidFill>
                <a:srgbClr val="F0F0F0">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3555" b="0" i="0" u="none" strike="noStrike" kern="0" cap="none" spc="0" normalizeH="0" baseline="0" noProof="0" dirty="0">
                  <a:ln>
                    <a:noFill/>
                  </a:ln>
                  <a:solidFill>
                    <a:srgbClr val="F0F0F0"/>
                  </a:solidFill>
                  <a:effectLst/>
                  <a:uLnTx/>
                  <a:uFillTx/>
                  <a:latin typeface="Calibri" panose="020F0502020204030204"/>
                  <a:ea typeface="+mn-ea"/>
                  <a:cs typeface="+mn-cs"/>
                </a:endParaRPr>
              </a:p>
            </p:txBody>
          </p:sp>
          <p:grpSp>
            <p:nvGrpSpPr>
              <p:cNvPr id="72" name="Group 20"/>
              <p:cNvGrpSpPr/>
              <p:nvPr/>
            </p:nvGrpSpPr>
            <p:grpSpPr>
              <a:xfrm>
                <a:off x="3189614" y="1991493"/>
                <a:ext cx="23662" cy="645898"/>
                <a:chOff x="3392428" y="1951545"/>
                <a:chExt cx="27432" cy="735419"/>
              </a:xfrm>
            </p:grpSpPr>
            <p:sp>
              <p:nvSpPr>
                <p:cNvPr id="77" name="Rectangle 108"/>
                <p:cNvSpPr/>
                <p:nvPr/>
              </p:nvSpPr>
              <p:spPr>
                <a:xfrm>
                  <a:off x="3392428" y="1951545"/>
                  <a:ext cx="18288" cy="172821"/>
                </a:xfrm>
                <a:prstGeom prst="rect">
                  <a:avLst/>
                </a:prstGeom>
                <a:solidFill>
                  <a:srgbClr val="F0F0F0">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3555" b="0" i="0" u="none" strike="noStrike" kern="0" cap="none" spc="0" normalizeH="0" baseline="0" noProof="0" dirty="0">
                    <a:ln>
                      <a:noFill/>
                    </a:ln>
                    <a:solidFill>
                      <a:srgbClr val="F0F0F0"/>
                    </a:solidFill>
                    <a:effectLst/>
                    <a:uLnTx/>
                    <a:uFillTx/>
                    <a:latin typeface="Calibri" panose="020F0502020204030204"/>
                    <a:ea typeface="+mn-ea"/>
                    <a:cs typeface="+mn-cs"/>
                  </a:endParaRPr>
                </a:p>
              </p:txBody>
            </p:sp>
            <p:sp>
              <p:nvSpPr>
                <p:cNvPr id="78" name="Rectangle 117"/>
                <p:cNvSpPr/>
                <p:nvPr/>
              </p:nvSpPr>
              <p:spPr>
                <a:xfrm>
                  <a:off x="3401572" y="2289545"/>
                  <a:ext cx="18288" cy="118872"/>
                </a:xfrm>
                <a:prstGeom prst="rect">
                  <a:avLst/>
                </a:prstGeom>
                <a:solidFill>
                  <a:srgbClr val="F0F0F0">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3555" b="0" i="0" u="none" strike="noStrike" kern="0" cap="none" spc="0" normalizeH="0" baseline="0" noProof="0" dirty="0">
                    <a:ln>
                      <a:noFill/>
                    </a:ln>
                    <a:solidFill>
                      <a:srgbClr val="F0F0F0"/>
                    </a:solidFill>
                    <a:effectLst/>
                    <a:uLnTx/>
                    <a:uFillTx/>
                    <a:latin typeface="Calibri" panose="020F0502020204030204"/>
                    <a:ea typeface="+mn-ea"/>
                    <a:cs typeface="+mn-cs"/>
                  </a:endParaRPr>
                </a:p>
              </p:txBody>
            </p:sp>
            <p:sp>
              <p:nvSpPr>
                <p:cNvPr id="79" name="Rectangle 118"/>
                <p:cNvSpPr/>
                <p:nvPr/>
              </p:nvSpPr>
              <p:spPr>
                <a:xfrm>
                  <a:off x="3401572" y="2568092"/>
                  <a:ext cx="18288" cy="118872"/>
                </a:xfrm>
                <a:prstGeom prst="rect">
                  <a:avLst/>
                </a:prstGeom>
                <a:solidFill>
                  <a:srgbClr val="F0F0F0">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3555" b="0" i="0" u="none" strike="noStrike" kern="0" cap="none" spc="0" normalizeH="0" baseline="0" noProof="0" dirty="0">
                    <a:ln>
                      <a:noFill/>
                    </a:ln>
                    <a:solidFill>
                      <a:srgbClr val="F0F0F0"/>
                    </a:solidFill>
                    <a:effectLst/>
                    <a:uLnTx/>
                    <a:uFillTx/>
                    <a:latin typeface="Calibri" panose="020F0502020204030204"/>
                    <a:ea typeface="+mn-ea"/>
                    <a:cs typeface="+mn-cs"/>
                  </a:endParaRPr>
                </a:p>
              </p:txBody>
            </p:sp>
          </p:grpSp>
          <p:sp>
            <p:nvSpPr>
              <p:cNvPr id="73" name="Freeform 93"/>
              <p:cNvSpPr/>
              <p:nvPr/>
            </p:nvSpPr>
            <p:spPr>
              <a:xfrm>
                <a:off x="3806686" y="4332856"/>
                <a:ext cx="256543" cy="261216"/>
              </a:xfrm>
              <a:custGeom>
                <a:avLst/>
                <a:gdLst>
                  <a:gd name="connsiteX0" fmla="*/ 0 w 256543"/>
                  <a:gd name="connsiteY0" fmla="*/ 130608 h 261216"/>
                  <a:gd name="connsiteX1" fmla="*/ 36755 w 256543"/>
                  <a:gd name="connsiteY1" fmla="*/ 39091 h 261216"/>
                  <a:gd name="connsiteX2" fmla="*/ 128272 w 256543"/>
                  <a:gd name="connsiteY2" fmla="*/ 0 h 261216"/>
                  <a:gd name="connsiteX3" fmla="*/ 219789 w 256543"/>
                  <a:gd name="connsiteY3" fmla="*/ 39091 h 261216"/>
                  <a:gd name="connsiteX4" fmla="*/ 256544 w 256543"/>
                  <a:gd name="connsiteY4" fmla="*/ 130608 h 261216"/>
                  <a:gd name="connsiteX5" fmla="*/ 219789 w 256543"/>
                  <a:gd name="connsiteY5" fmla="*/ 222125 h 261216"/>
                  <a:gd name="connsiteX6" fmla="*/ 128272 w 256543"/>
                  <a:gd name="connsiteY6" fmla="*/ 261216 h 261216"/>
                  <a:gd name="connsiteX7" fmla="*/ 36755 w 256543"/>
                  <a:gd name="connsiteY7" fmla="*/ 222125 h 261216"/>
                  <a:gd name="connsiteX8" fmla="*/ 0 w 256543"/>
                  <a:gd name="connsiteY8" fmla="*/ 130608 h 26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543" h="261216">
                    <a:moveTo>
                      <a:pt x="0" y="130608"/>
                    </a:moveTo>
                    <a:cubicBezTo>
                      <a:pt x="0" y="96377"/>
                      <a:pt x="13199" y="63514"/>
                      <a:pt x="36755" y="39091"/>
                    </a:cubicBezTo>
                    <a:cubicBezTo>
                      <a:pt x="60874" y="14086"/>
                      <a:pt x="93851" y="0"/>
                      <a:pt x="128272" y="0"/>
                    </a:cubicBezTo>
                    <a:cubicBezTo>
                      <a:pt x="162693" y="0"/>
                      <a:pt x="195670" y="14086"/>
                      <a:pt x="219789" y="39091"/>
                    </a:cubicBezTo>
                    <a:cubicBezTo>
                      <a:pt x="243346" y="63514"/>
                      <a:pt x="256544" y="96377"/>
                      <a:pt x="256544" y="130608"/>
                    </a:cubicBezTo>
                    <a:cubicBezTo>
                      <a:pt x="256544" y="164839"/>
                      <a:pt x="243345" y="197702"/>
                      <a:pt x="219789" y="222125"/>
                    </a:cubicBezTo>
                    <a:cubicBezTo>
                      <a:pt x="195670" y="247130"/>
                      <a:pt x="162693" y="261216"/>
                      <a:pt x="128272" y="261216"/>
                    </a:cubicBezTo>
                    <a:cubicBezTo>
                      <a:pt x="93851" y="261216"/>
                      <a:pt x="60874" y="247130"/>
                      <a:pt x="36755" y="222125"/>
                    </a:cubicBezTo>
                    <a:cubicBezTo>
                      <a:pt x="13198" y="197702"/>
                      <a:pt x="0" y="164839"/>
                      <a:pt x="0" y="130608"/>
                    </a:cubicBezTo>
                    <a:close/>
                  </a:path>
                </a:pathLst>
              </a:custGeom>
              <a:noFill/>
              <a:ln w="19050" cap="flat" cmpd="sng" algn="ctr">
                <a:solidFill>
                  <a:srgbClr val="F0F0F0">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3555" b="0" i="0" u="none" strike="noStrike" kern="0" cap="none" spc="0" normalizeH="0" baseline="0" noProof="0" dirty="0">
                  <a:ln>
                    <a:noFill/>
                  </a:ln>
                  <a:solidFill>
                    <a:srgbClr val="F0F0F0"/>
                  </a:solidFill>
                  <a:effectLst/>
                  <a:uLnTx/>
                  <a:uFillTx/>
                  <a:latin typeface="Calibri" panose="020F0502020204030204"/>
                  <a:ea typeface="+mn-ea"/>
                  <a:cs typeface="+mn-cs"/>
                </a:endParaRPr>
              </a:p>
            </p:txBody>
          </p:sp>
          <p:sp>
            <p:nvSpPr>
              <p:cNvPr id="74" name="Freeform 96"/>
              <p:cNvSpPr/>
              <p:nvPr/>
            </p:nvSpPr>
            <p:spPr>
              <a:xfrm>
                <a:off x="3306742" y="1997538"/>
                <a:ext cx="1256433" cy="2276759"/>
              </a:xfrm>
              <a:custGeom>
                <a:avLst/>
                <a:gdLst>
                  <a:gd name="connsiteX0" fmla="*/ 0 w 1256433"/>
                  <a:gd name="connsiteY0" fmla="*/ 0 h 2276759"/>
                  <a:gd name="connsiteX1" fmla="*/ 1256433 w 1256433"/>
                  <a:gd name="connsiteY1" fmla="*/ 0 h 2276759"/>
                  <a:gd name="connsiteX2" fmla="*/ 1256433 w 1256433"/>
                  <a:gd name="connsiteY2" fmla="*/ 2276759 h 2276759"/>
                  <a:gd name="connsiteX3" fmla="*/ 0 w 1256433"/>
                  <a:gd name="connsiteY3" fmla="*/ 2276759 h 2276759"/>
                  <a:gd name="connsiteX4" fmla="*/ 0 w 1256433"/>
                  <a:gd name="connsiteY4" fmla="*/ 0 h 2276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3" h="2276759">
                    <a:moveTo>
                      <a:pt x="0" y="0"/>
                    </a:moveTo>
                    <a:lnTo>
                      <a:pt x="1256433" y="0"/>
                    </a:lnTo>
                    <a:lnTo>
                      <a:pt x="1256433" y="2276759"/>
                    </a:lnTo>
                    <a:lnTo>
                      <a:pt x="0" y="2276759"/>
                    </a:lnTo>
                    <a:lnTo>
                      <a:pt x="0" y="0"/>
                    </a:lnTo>
                    <a:close/>
                  </a:path>
                </a:pathLst>
              </a:custGeom>
              <a:solidFill>
                <a:srgbClr val="000000">
                  <a:lumMod val="75000"/>
                  <a:lumOff val="2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3555" b="0" i="0" u="none" strike="noStrike" kern="0" cap="none" spc="0" normalizeH="0" baseline="0" noProof="0" dirty="0">
                  <a:ln>
                    <a:noFill/>
                  </a:ln>
                  <a:solidFill>
                    <a:srgbClr val="F0F0F0"/>
                  </a:solidFill>
                  <a:effectLst/>
                  <a:uLnTx/>
                  <a:uFillTx/>
                  <a:latin typeface="Calibri" panose="020F0502020204030204"/>
                  <a:ea typeface="+mn-ea"/>
                  <a:cs typeface="+mn-cs"/>
                </a:endParaRPr>
              </a:p>
            </p:txBody>
          </p:sp>
          <p:sp>
            <p:nvSpPr>
              <p:cNvPr id="75" name="Freeform 99"/>
              <p:cNvSpPr/>
              <p:nvPr/>
            </p:nvSpPr>
            <p:spPr>
              <a:xfrm>
                <a:off x="3796931" y="1824436"/>
                <a:ext cx="276054" cy="32124"/>
              </a:xfrm>
              <a:custGeom>
                <a:avLst/>
                <a:gdLst>
                  <a:gd name="connsiteX0" fmla="*/ 0 w 276054"/>
                  <a:gd name="connsiteY0" fmla="*/ 16062 h 32124"/>
                  <a:gd name="connsiteX1" fmla="*/ 4704 w 276054"/>
                  <a:gd name="connsiteY1" fmla="*/ 4704 h 32124"/>
                  <a:gd name="connsiteX2" fmla="*/ 16062 w 276054"/>
                  <a:gd name="connsiteY2" fmla="*/ 0 h 32124"/>
                  <a:gd name="connsiteX3" fmla="*/ 259992 w 276054"/>
                  <a:gd name="connsiteY3" fmla="*/ 0 h 32124"/>
                  <a:gd name="connsiteX4" fmla="*/ 271350 w 276054"/>
                  <a:gd name="connsiteY4" fmla="*/ 4704 h 32124"/>
                  <a:gd name="connsiteX5" fmla="*/ 276054 w 276054"/>
                  <a:gd name="connsiteY5" fmla="*/ 16062 h 32124"/>
                  <a:gd name="connsiteX6" fmla="*/ 276054 w 276054"/>
                  <a:gd name="connsiteY6" fmla="*/ 16062 h 32124"/>
                  <a:gd name="connsiteX7" fmla="*/ 271350 w 276054"/>
                  <a:gd name="connsiteY7" fmla="*/ 27420 h 32124"/>
                  <a:gd name="connsiteX8" fmla="*/ 259992 w 276054"/>
                  <a:gd name="connsiteY8" fmla="*/ 32124 h 32124"/>
                  <a:gd name="connsiteX9" fmla="*/ 16062 w 276054"/>
                  <a:gd name="connsiteY9" fmla="*/ 32124 h 32124"/>
                  <a:gd name="connsiteX10" fmla="*/ 4704 w 276054"/>
                  <a:gd name="connsiteY10" fmla="*/ 27420 h 32124"/>
                  <a:gd name="connsiteX11" fmla="*/ 0 w 276054"/>
                  <a:gd name="connsiteY11" fmla="*/ 16062 h 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054" h="32124">
                    <a:moveTo>
                      <a:pt x="0" y="16062"/>
                    </a:moveTo>
                    <a:cubicBezTo>
                      <a:pt x="0" y="11802"/>
                      <a:pt x="1692" y="7717"/>
                      <a:pt x="4704" y="4704"/>
                    </a:cubicBezTo>
                    <a:cubicBezTo>
                      <a:pt x="7716" y="1692"/>
                      <a:pt x="11802" y="0"/>
                      <a:pt x="16062" y="0"/>
                    </a:cubicBezTo>
                    <a:lnTo>
                      <a:pt x="259992" y="0"/>
                    </a:lnTo>
                    <a:cubicBezTo>
                      <a:pt x="264252" y="0"/>
                      <a:pt x="268337" y="1692"/>
                      <a:pt x="271350" y="4704"/>
                    </a:cubicBezTo>
                    <a:cubicBezTo>
                      <a:pt x="274362" y="7716"/>
                      <a:pt x="276054" y="11802"/>
                      <a:pt x="276054" y="16062"/>
                    </a:cubicBezTo>
                    <a:lnTo>
                      <a:pt x="276054" y="16062"/>
                    </a:lnTo>
                    <a:cubicBezTo>
                      <a:pt x="276054" y="20322"/>
                      <a:pt x="274362" y="24407"/>
                      <a:pt x="271350" y="27420"/>
                    </a:cubicBezTo>
                    <a:cubicBezTo>
                      <a:pt x="268338" y="30432"/>
                      <a:pt x="264252" y="32124"/>
                      <a:pt x="259992" y="32124"/>
                    </a:cubicBezTo>
                    <a:lnTo>
                      <a:pt x="16062" y="32124"/>
                    </a:lnTo>
                    <a:cubicBezTo>
                      <a:pt x="11802" y="32124"/>
                      <a:pt x="7717" y="30432"/>
                      <a:pt x="4704" y="27420"/>
                    </a:cubicBezTo>
                    <a:cubicBezTo>
                      <a:pt x="1692" y="24408"/>
                      <a:pt x="0" y="20322"/>
                      <a:pt x="0" y="16062"/>
                    </a:cubicBezTo>
                    <a:close/>
                  </a:path>
                </a:pathLst>
              </a:custGeom>
              <a:solidFill>
                <a:srgbClr val="F0F0F0">
                  <a:lumMod val="85000"/>
                </a:srgbClr>
              </a:solidFill>
              <a:ln w="9525" cap="flat" cmpd="sng" algn="ctr">
                <a:solidFill>
                  <a:srgbClr val="F0F0F0">
                    <a:lumMod val="8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3555" b="0" i="0" u="none" strike="noStrike" kern="0" cap="none" spc="0" normalizeH="0" baseline="0" noProof="0" dirty="0">
                  <a:ln>
                    <a:noFill/>
                  </a:ln>
                  <a:solidFill>
                    <a:srgbClr val="F0F0F0"/>
                  </a:solidFill>
                  <a:effectLst/>
                  <a:uLnTx/>
                  <a:uFillTx/>
                  <a:latin typeface="Calibri" panose="020F0502020204030204"/>
                  <a:ea typeface="+mn-ea"/>
                  <a:cs typeface="+mn-cs"/>
                </a:endParaRPr>
              </a:p>
            </p:txBody>
          </p:sp>
          <p:sp>
            <p:nvSpPr>
              <p:cNvPr id="76" name="Freeform 103"/>
              <p:cNvSpPr/>
              <p:nvPr/>
            </p:nvSpPr>
            <p:spPr>
              <a:xfrm>
                <a:off x="3911556" y="1704426"/>
                <a:ext cx="46804" cy="47657"/>
              </a:xfrm>
              <a:custGeom>
                <a:avLst/>
                <a:gdLst>
                  <a:gd name="connsiteX0" fmla="*/ 0 w 46804"/>
                  <a:gd name="connsiteY0" fmla="*/ 23829 h 47657"/>
                  <a:gd name="connsiteX1" fmla="*/ 6705 w 46804"/>
                  <a:gd name="connsiteY1" fmla="*/ 7132 h 47657"/>
                  <a:gd name="connsiteX2" fmla="*/ 23402 w 46804"/>
                  <a:gd name="connsiteY2" fmla="*/ 0 h 47657"/>
                  <a:gd name="connsiteX3" fmla="*/ 40099 w 46804"/>
                  <a:gd name="connsiteY3" fmla="*/ 7132 h 47657"/>
                  <a:gd name="connsiteX4" fmla="*/ 46804 w 46804"/>
                  <a:gd name="connsiteY4" fmla="*/ 23829 h 47657"/>
                  <a:gd name="connsiteX5" fmla="*/ 40099 w 46804"/>
                  <a:gd name="connsiteY5" fmla="*/ 40526 h 47657"/>
                  <a:gd name="connsiteX6" fmla="*/ 23402 w 46804"/>
                  <a:gd name="connsiteY6" fmla="*/ 47658 h 47657"/>
                  <a:gd name="connsiteX7" fmla="*/ 6705 w 46804"/>
                  <a:gd name="connsiteY7" fmla="*/ 40526 h 47657"/>
                  <a:gd name="connsiteX8" fmla="*/ 0 w 46804"/>
                  <a:gd name="connsiteY8" fmla="*/ 23829 h 4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04" h="47657">
                    <a:moveTo>
                      <a:pt x="0" y="23829"/>
                    </a:moveTo>
                    <a:cubicBezTo>
                      <a:pt x="0" y="17584"/>
                      <a:pt x="2408" y="11588"/>
                      <a:pt x="6705" y="7132"/>
                    </a:cubicBezTo>
                    <a:cubicBezTo>
                      <a:pt x="11105" y="2570"/>
                      <a:pt x="17122" y="0"/>
                      <a:pt x="23402" y="0"/>
                    </a:cubicBezTo>
                    <a:cubicBezTo>
                      <a:pt x="29682" y="0"/>
                      <a:pt x="35698" y="2570"/>
                      <a:pt x="40099" y="7132"/>
                    </a:cubicBezTo>
                    <a:cubicBezTo>
                      <a:pt x="44397" y="11588"/>
                      <a:pt x="46804" y="17583"/>
                      <a:pt x="46804" y="23829"/>
                    </a:cubicBezTo>
                    <a:cubicBezTo>
                      <a:pt x="46804" y="30074"/>
                      <a:pt x="44396" y="36070"/>
                      <a:pt x="40099" y="40526"/>
                    </a:cubicBezTo>
                    <a:cubicBezTo>
                      <a:pt x="35699" y="45088"/>
                      <a:pt x="29682" y="47658"/>
                      <a:pt x="23402" y="47658"/>
                    </a:cubicBezTo>
                    <a:cubicBezTo>
                      <a:pt x="17122" y="47658"/>
                      <a:pt x="11106" y="45088"/>
                      <a:pt x="6705" y="40526"/>
                    </a:cubicBezTo>
                    <a:cubicBezTo>
                      <a:pt x="2407" y="36070"/>
                      <a:pt x="0" y="30075"/>
                      <a:pt x="0" y="23829"/>
                    </a:cubicBezTo>
                    <a:close/>
                  </a:path>
                </a:pathLst>
              </a:custGeom>
              <a:solidFill>
                <a:srgbClr val="F0F0F0">
                  <a:lumMod val="8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3555" b="0" i="0" u="none" strike="noStrike" kern="0" cap="none" spc="0" normalizeH="0" baseline="0" noProof="0" dirty="0">
                  <a:ln>
                    <a:noFill/>
                  </a:ln>
                  <a:solidFill>
                    <a:srgbClr val="F0F0F0"/>
                  </a:solidFill>
                  <a:effectLst/>
                  <a:uLnTx/>
                  <a:uFillTx/>
                  <a:latin typeface="Calibri" panose="020F0502020204030204"/>
                  <a:ea typeface="+mn-ea"/>
                  <a:cs typeface="+mn-cs"/>
                </a:endParaRPr>
              </a:p>
            </p:txBody>
          </p:sp>
        </p:grpSp>
        <p:pic>
          <p:nvPicPr>
            <p:cNvPr id="69" name="图片 6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68579" y="2057665"/>
              <a:ext cx="1867624" cy="3378403"/>
            </a:xfrm>
            <a:prstGeom prst="rect">
              <a:avLst/>
            </a:prstGeom>
          </p:spPr>
        </p:pic>
      </p:grpSp>
      <p:sp>
        <p:nvSpPr>
          <p:cNvPr id="2" name="文本框 1"/>
          <p:cNvSpPr txBox="1"/>
          <p:nvPr/>
        </p:nvSpPr>
        <p:spPr>
          <a:xfrm>
            <a:off x="193040" y="137160"/>
            <a:ext cx="4064000" cy="368300"/>
          </a:xfrm>
          <a:prstGeom prst="rect">
            <a:avLst/>
          </a:prstGeom>
          <a:noFill/>
        </p:spPr>
        <p:txBody>
          <a:bodyPr wrap="square" rtlCol="0">
            <a:spAutoFit/>
          </a:bodyPr>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12"/>
          <p:cNvSpPr txBox="1"/>
          <p:nvPr/>
        </p:nvSpPr>
        <p:spPr>
          <a:xfrm>
            <a:off x="7528529" y="1745428"/>
            <a:ext cx="3316614" cy="1064821"/>
          </a:xfrm>
          <a:prstGeom prst="rect">
            <a:avLst/>
          </a:prstGeom>
          <a:noFill/>
        </p:spPr>
        <p:txBody>
          <a:bodyPr wrap="square" lIns="86402" tIns="43201" rIns="86402" bIns="4320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0060B0"/>
                </a:solidFill>
                <a:effectLst/>
                <a:uLnTx/>
                <a:uFillTx/>
                <a:latin typeface="微软雅黑" panose="020B0503020204020204" pitchFamily="34" charset="-122"/>
                <a:ea typeface="微软雅黑" panose="020B0503020204020204" pitchFamily="34" charset="-122"/>
                <a:cs typeface="+mn-cs"/>
              </a:rPr>
              <a:t>Advanced Sensors</a:t>
            </a:r>
            <a:endParaRPr kumimoji="0" lang="en-US" altLang="zh-CN" sz="1600" b="1" i="0" u="none" strike="noStrike" kern="1200" cap="none" spc="0" normalizeH="0" baseline="0" noProof="0" dirty="0">
              <a:ln>
                <a:noFill/>
              </a:ln>
              <a:solidFill>
                <a:srgbClr val="0060B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利用现代化先进的传感器技术将传统需要人工巡检提取的数据进行全面采集</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5" name="文本框 113"/>
          <p:cNvSpPr txBox="1"/>
          <p:nvPr/>
        </p:nvSpPr>
        <p:spPr>
          <a:xfrm>
            <a:off x="7518533" y="3917266"/>
            <a:ext cx="3316615" cy="1064821"/>
          </a:xfrm>
          <a:prstGeom prst="rect">
            <a:avLst/>
          </a:prstGeom>
          <a:noFill/>
        </p:spPr>
        <p:txBody>
          <a:bodyPr wrap="square" lIns="86402" tIns="43201" rIns="86402" bIns="4320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0060B0"/>
                </a:solidFill>
                <a:effectLst/>
                <a:uLnTx/>
                <a:uFillTx/>
                <a:latin typeface="微软雅黑" panose="020B0503020204020204" pitchFamily="34" charset="-122"/>
                <a:ea typeface="微软雅黑" panose="020B0503020204020204" pitchFamily="34" charset="-122"/>
                <a:cs typeface="+mn-cs"/>
              </a:rPr>
              <a:t>Edge Computing</a:t>
            </a:r>
            <a:endParaRPr kumimoji="0" lang="en-US" altLang="zh-CN" sz="1600" b="1" i="0" u="none" strike="noStrike" kern="1200" cap="none" spc="0" normalizeH="0" baseline="0" noProof="0" dirty="0">
              <a:ln>
                <a:noFill/>
              </a:ln>
              <a:solidFill>
                <a:srgbClr val="0060B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将耗费资源的任务以</a:t>
            </a:r>
            <a:r>
              <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App</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的形式部署到站房边端，从而实现更为复杂监测任务</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6" name="文本框 114"/>
          <p:cNvSpPr txBox="1"/>
          <p:nvPr/>
        </p:nvSpPr>
        <p:spPr>
          <a:xfrm>
            <a:off x="1133813" y="1742781"/>
            <a:ext cx="3166773" cy="1101725"/>
          </a:xfrm>
          <a:prstGeom prst="rect">
            <a:avLst/>
          </a:prstGeom>
          <a:noFill/>
        </p:spPr>
        <p:txBody>
          <a:bodyPr wrap="square" lIns="86402" tIns="43201" rIns="86402" bIns="4320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600" b="1" i="0" u="none" strike="noStrike" kern="1200" cap="none" spc="0" normalizeH="0" baseline="0" noProof="0" dirty="0" err="1">
                <a:ln>
                  <a:noFill/>
                </a:ln>
                <a:solidFill>
                  <a:srgbClr val="0060B0"/>
                </a:solidFill>
                <a:effectLst/>
                <a:uLnTx/>
                <a:uFillTx/>
                <a:latin typeface="微软雅黑" panose="020B0503020204020204" pitchFamily="34" charset="-122"/>
                <a:ea typeface="微软雅黑" panose="020B0503020204020204" pitchFamily="34" charset="-122"/>
                <a:cs typeface="+mn-cs"/>
              </a:rPr>
              <a:t>IoT</a:t>
            </a:r>
            <a:r>
              <a:rPr kumimoji="0" lang="en-US" altLang="zh-CN" sz="1600" b="1" i="0" u="none" strike="noStrike" kern="1200" cap="none" spc="0" normalizeH="0" baseline="0" noProof="0" dirty="0">
                <a:ln>
                  <a:noFill/>
                </a:ln>
                <a:solidFill>
                  <a:srgbClr val="0060B0"/>
                </a:solidFill>
                <a:effectLst/>
                <a:uLnTx/>
                <a:uFillTx/>
                <a:latin typeface="微软雅黑" panose="020B0503020204020204" pitchFamily="34" charset="-122"/>
                <a:ea typeface="微软雅黑" panose="020B0503020204020204" pitchFamily="34" charset="-122"/>
                <a:cs typeface="+mn-cs"/>
              </a:rPr>
              <a:t> - Internet of Things</a:t>
            </a:r>
            <a:endParaRPr kumimoji="0" lang="en-US" altLang="zh-CN" sz="1600" b="1" i="0" u="none" strike="noStrike" kern="1200" cap="none" spc="0" normalizeH="0" baseline="0" noProof="0" dirty="0">
              <a:ln>
                <a:noFill/>
              </a:ln>
              <a:solidFill>
                <a:srgbClr val="0060B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万物皆联网，智能化的最终目标是所有的设备都能联网测控</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7" name="文本框 115"/>
          <p:cNvSpPr txBox="1"/>
          <p:nvPr/>
        </p:nvSpPr>
        <p:spPr>
          <a:xfrm>
            <a:off x="1166565" y="3917266"/>
            <a:ext cx="3136643" cy="1424940"/>
          </a:xfrm>
          <a:prstGeom prst="rect">
            <a:avLst/>
          </a:prstGeom>
          <a:noFill/>
        </p:spPr>
        <p:txBody>
          <a:bodyPr wrap="square" lIns="86402" tIns="43201" rIns="86402" bIns="4320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0060B0"/>
                </a:solidFill>
                <a:effectLst/>
                <a:uLnTx/>
                <a:uFillTx/>
                <a:latin typeface="微软雅黑" panose="020B0503020204020204" pitchFamily="34" charset="-122"/>
                <a:ea typeface="微软雅黑" panose="020B0503020204020204" pitchFamily="34" charset="-122"/>
                <a:cs typeface="+mn-cs"/>
              </a:rPr>
              <a:t>AI – Artificial Intelligent</a:t>
            </a:r>
            <a:endParaRPr kumimoji="0" lang="en-US" altLang="zh-CN" sz="1600" b="1" i="0" u="none" strike="noStrike" kern="1200" cap="none" spc="0" normalizeH="0" baseline="0" noProof="0" dirty="0">
              <a:ln>
                <a:noFill/>
              </a:ln>
              <a:solidFill>
                <a:srgbClr val="0060B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使用人工智能技术分析和提取目标特征数据，辅助验证传感器检测，并生成定量化报告</a:t>
            </a:r>
            <a:endParaRPr kumimoji="0" lang="en-US"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18" name="组合 17"/>
          <p:cNvGrpSpPr/>
          <p:nvPr/>
        </p:nvGrpSpPr>
        <p:grpSpPr>
          <a:xfrm>
            <a:off x="4393266" y="1990316"/>
            <a:ext cx="2998264" cy="2987989"/>
            <a:chOff x="4325581" y="2125202"/>
            <a:chExt cx="2998264" cy="2987989"/>
          </a:xfrm>
        </p:grpSpPr>
        <p:sp>
          <p:nvSpPr>
            <p:cNvPr id="19" name="饼形 9"/>
            <p:cNvSpPr/>
            <p:nvPr/>
          </p:nvSpPr>
          <p:spPr>
            <a:xfrm flipH="1" flipV="1">
              <a:off x="4325582" y="2125203"/>
              <a:ext cx="2897233" cy="2897233"/>
            </a:xfrm>
            <a:prstGeom prst="pie">
              <a:avLst>
                <a:gd name="adj1" fmla="val 0"/>
                <a:gd name="adj2" fmla="val 5409404"/>
              </a:avLst>
            </a:prstGeom>
            <a:solidFill>
              <a:srgbClr val="0060B0"/>
            </a:solidFill>
            <a:ln>
              <a:noFill/>
            </a:ln>
            <a:effectLst>
              <a:outerShdw blurRad="25400" dist="25400" dir="2700000" algn="tl"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20" name="饼形 9"/>
            <p:cNvSpPr/>
            <p:nvPr/>
          </p:nvSpPr>
          <p:spPr>
            <a:xfrm rot="5400000" flipH="1" flipV="1">
              <a:off x="4426612" y="2125202"/>
              <a:ext cx="2897233" cy="2897233"/>
            </a:xfrm>
            <a:prstGeom prst="pie">
              <a:avLst>
                <a:gd name="adj1" fmla="val 0"/>
                <a:gd name="adj2" fmla="val 5409404"/>
              </a:avLst>
            </a:prstGeom>
            <a:solidFill>
              <a:srgbClr val="0060B0"/>
            </a:solidFill>
            <a:ln>
              <a:noFill/>
            </a:ln>
            <a:effectLst>
              <a:outerShdw blurRad="25400" dist="25400" dir="2700000" algn="tl"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1" name="饼形 9"/>
            <p:cNvSpPr/>
            <p:nvPr/>
          </p:nvSpPr>
          <p:spPr>
            <a:xfrm rot="16200000" flipH="1" flipV="1">
              <a:off x="4325581" y="2215958"/>
              <a:ext cx="2897233" cy="2897233"/>
            </a:xfrm>
            <a:prstGeom prst="pie">
              <a:avLst>
                <a:gd name="adj1" fmla="val 0"/>
                <a:gd name="adj2" fmla="val 5409404"/>
              </a:avLst>
            </a:prstGeom>
            <a:solidFill>
              <a:srgbClr val="0060B0"/>
            </a:solidFill>
            <a:ln>
              <a:noFill/>
            </a:ln>
            <a:effectLst>
              <a:outerShdw blurRad="25400" dist="25400" dir="2700000" algn="tl"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2" name="饼形 9"/>
            <p:cNvSpPr/>
            <p:nvPr/>
          </p:nvSpPr>
          <p:spPr>
            <a:xfrm rot="10800000" flipH="1" flipV="1">
              <a:off x="4426612" y="2215956"/>
              <a:ext cx="2897233" cy="2897233"/>
            </a:xfrm>
            <a:prstGeom prst="pie">
              <a:avLst>
                <a:gd name="adj1" fmla="val 0"/>
                <a:gd name="adj2" fmla="val 5409404"/>
              </a:avLst>
            </a:prstGeom>
            <a:solidFill>
              <a:srgbClr val="0060B0"/>
            </a:solidFill>
            <a:ln>
              <a:noFill/>
            </a:ln>
            <a:effectLst>
              <a:outerShdw blurRad="25400" dist="25400" dir="2700000" algn="tl"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3" name="椭圆 22"/>
            <p:cNvSpPr/>
            <p:nvPr/>
          </p:nvSpPr>
          <p:spPr>
            <a:xfrm>
              <a:off x="5312371" y="3112627"/>
              <a:ext cx="1024255" cy="9975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srgbClr val="0060B0"/>
                  </a:solidFill>
                  <a:effectLst/>
                  <a:uLnTx/>
                  <a:uFillTx/>
                  <a:latin typeface="微软雅黑" panose="020B0503020204020204" pitchFamily="34" charset="-122"/>
                  <a:ea typeface="微软雅黑" panose="020B0503020204020204" pitchFamily="34" charset="-122"/>
                  <a:cs typeface="+mn-cs"/>
                </a:rPr>
                <a:t>关键</a:t>
              </a:r>
              <a:endParaRPr kumimoji="0" lang="zh-CN" altLang="en-US" sz="1400" b="1" i="0" u="none" strike="noStrike" kern="1200" cap="none" spc="0" normalizeH="0" baseline="0" noProof="0" dirty="0">
                <a:ln>
                  <a:noFill/>
                </a:ln>
                <a:solidFill>
                  <a:srgbClr val="0060B0"/>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srgbClr val="0060B0"/>
                  </a:solidFill>
                  <a:effectLst/>
                  <a:uLnTx/>
                  <a:uFillTx/>
                  <a:latin typeface="微软雅黑" panose="020B0503020204020204" pitchFamily="34" charset="-122"/>
                  <a:ea typeface="微软雅黑" panose="020B0503020204020204" pitchFamily="34" charset="-122"/>
                  <a:cs typeface="+mn-cs"/>
                </a:rPr>
                <a:t>技术</a:t>
              </a:r>
              <a:endParaRPr kumimoji="0" lang="zh-CN" altLang="en-US" sz="1400" b="1" i="0" u="none" strike="noStrike" kern="1200" cap="none" spc="0" normalizeH="0" baseline="0" noProof="0" dirty="0">
                <a:ln>
                  <a:noFill/>
                </a:ln>
                <a:solidFill>
                  <a:srgbClr val="0060B0"/>
                </a:solidFill>
                <a:effectLst/>
                <a:uLnTx/>
                <a:uFillTx/>
                <a:latin typeface="微软雅黑" panose="020B0503020204020204" pitchFamily="34" charset="-122"/>
                <a:ea typeface="微软雅黑" panose="020B0503020204020204" pitchFamily="34" charset="-122"/>
                <a:cs typeface="+mn-cs"/>
              </a:endParaRPr>
            </a:p>
          </p:txBody>
        </p:sp>
      </p:grpSp>
      <p:sp>
        <p:nvSpPr>
          <p:cNvPr id="25" name="文本框 24"/>
          <p:cNvSpPr txBox="1"/>
          <p:nvPr/>
        </p:nvSpPr>
        <p:spPr>
          <a:xfrm>
            <a:off x="6000990" y="2578686"/>
            <a:ext cx="101714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现代传感</a:t>
            </a:r>
            <a:endPar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技术</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6" name="文本框 25"/>
          <p:cNvSpPr txBox="1"/>
          <p:nvPr/>
        </p:nvSpPr>
        <p:spPr>
          <a:xfrm>
            <a:off x="4641849" y="3964912"/>
            <a:ext cx="101714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AI</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智能</a:t>
            </a:r>
            <a:endPar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技术</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7" name="文本框 26"/>
          <p:cNvSpPr txBox="1"/>
          <p:nvPr/>
        </p:nvSpPr>
        <p:spPr>
          <a:xfrm>
            <a:off x="5954709" y="3974743"/>
            <a:ext cx="101714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边缘计算技术</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8" name="文本框 27"/>
          <p:cNvSpPr txBox="1"/>
          <p:nvPr/>
        </p:nvSpPr>
        <p:spPr>
          <a:xfrm>
            <a:off x="4636049" y="2550979"/>
            <a:ext cx="101714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物联网</a:t>
            </a:r>
            <a:endPar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技术</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矩形: 圆角 10"/>
          <p:cNvSpPr/>
          <p:nvPr>
            <p:custDataLst>
              <p:tags r:id="rId1"/>
            </p:custDataLst>
          </p:nvPr>
        </p:nvSpPr>
        <p:spPr>
          <a:xfrm>
            <a:off x="445369" y="306769"/>
            <a:ext cx="2290797" cy="503058"/>
          </a:xfrm>
          <a:prstGeom prst="roundRect">
            <a:avLst/>
          </a:prstGeom>
          <a:solidFill>
            <a:srgbClr val="73B4DE"/>
          </a:solidFill>
          <a:ln w="12700" cap="flat" cmpd="sng" algn="ctr">
            <a:solidFill>
              <a:srgbClr val="73B4DE">
                <a:shade val="50000"/>
              </a:srgbClr>
            </a:solidFill>
            <a:prstDash val="solid"/>
            <a:miter lim="800000"/>
          </a:ln>
          <a:effectLst/>
        </p:spPr>
        <p:txBody>
          <a:bodyPr rtlCol="0" anchor="ctr"/>
          <a:p>
            <a:pPr lvl="0" algn="ctr">
              <a:defRPr/>
            </a:pPr>
            <a:r>
              <a:rPr lang="zh-CN" altLang="en-US" kern="0" dirty="0">
                <a:solidFill>
                  <a:srgbClr val="FF0000"/>
                </a:solidFill>
                <a:latin typeface="微软雅黑" panose="020B0503020204020204" pitchFamily="34" charset="-122"/>
                <a:ea typeface="微软雅黑" panose="020B0503020204020204" pitchFamily="34" charset="-122"/>
              </a:rPr>
              <a:t>一、线上平台服务</a:t>
            </a:r>
            <a:endParaRPr lang="zh-CN" altLang="en-US" kern="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4307138" y="54106"/>
            <a:ext cx="431156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痛点及解决思路</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矩形: 圆角 10"/>
          <p:cNvSpPr/>
          <p:nvPr/>
        </p:nvSpPr>
        <p:spPr>
          <a:xfrm>
            <a:off x="445369" y="306769"/>
            <a:ext cx="2290797" cy="503058"/>
          </a:xfrm>
          <a:prstGeom prst="roundRect">
            <a:avLst/>
          </a:prstGeom>
          <a:solidFill>
            <a:srgbClr val="73B4DE"/>
          </a:solidFill>
          <a:ln w="12700" cap="flat" cmpd="sng" algn="ctr">
            <a:solidFill>
              <a:srgbClr val="73B4DE">
                <a:shade val="50000"/>
              </a:srgbClr>
            </a:solidFill>
            <a:prstDash val="solid"/>
            <a:miter lim="800000"/>
          </a:ln>
          <a:effectLst/>
        </p:spPr>
        <p:txBody>
          <a:bodyPr rtlCol="0" anchor="ctr"/>
          <a:lstStyle/>
          <a:p>
            <a:pPr lvl="0" algn="ctr">
              <a:defRPr/>
            </a:pPr>
            <a:r>
              <a:rPr lang="zh-CN" altLang="en-US" kern="0" dirty="0">
                <a:solidFill>
                  <a:srgbClr val="FF0000"/>
                </a:solidFill>
                <a:latin typeface="微软雅黑" panose="020B0503020204020204" pitchFamily="34" charset="-122"/>
                <a:ea typeface="微软雅黑" panose="020B0503020204020204" pitchFamily="34" charset="-122"/>
              </a:rPr>
              <a:t>一、线上平台服务</a:t>
            </a:r>
            <a:endParaRPr lang="zh-CN" altLang="en-US" kern="0" dirty="0">
              <a:solidFill>
                <a:srgbClr val="FF0000"/>
              </a:solidFill>
              <a:latin typeface="微软雅黑" panose="020B0503020204020204" pitchFamily="34" charset="-122"/>
              <a:ea typeface="微软雅黑" panose="020B0503020204020204" pitchFamily="34" charset="-122"/>
            </a:endParaRPr>
          </a:p>
        </p:txBody>
      </p:sp>
      <p:sp>
        <p:nvSpPr>
          <p:cNvPr id="105" name="矩形 85"/>
          <p:cNvSpPr>
            <a:spLocks noChangeArrowheads="1"/>
          </p:cNvSpPr>
          <p:nvPr/>
        </p:nvSpPr>
        <p:spPr bwMode="auto">
          <a:xfrm>
            <a:off x="307564" y="866196"/>
            <a:ext cx="11418122" cy="442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115188" tIns="57593" rIns="115188" bIns="57593">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charset="0"/>
              </a:defRPr>
            </a:lvl9pPr>
          </a:lstStyle>
          <a:p>
            <a:pPr marL="0" marR="0" lvl="0" indent="0" algn="just" defTabSz="1219200" rtl="0" eaLnBrk="0" fontAlgn="auto" latinLnBrk="0" hangingPunct="0">
              <a:lnSpc>
                <a:spcPct val="150000"/>
              </a:lnSpc>
              <a:spcBef>
                <a:spcPct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方正兰亭黑_GBK" panose="02000000000000000000" pitchFamily="2" charset="-122"/>
              </a:rPr>
              <a:t>基于</a:t>
            </a:r>
            <a:r>
              <a:rPr kumimoji="0" lang="zh-CN" altLang="en-US" sz="16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sym typeface="方正兰亭黑_GBK" panose="02000000000000000000" pitchFamily="2" charset="-122"/>
              </a:rPr>
              <a:t>微服务</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方正兰亭黑_GBK" panose="02000000000000000000" pitchFamily="2" charset="-122"/>
              </a:rPr>
              <a:t>架构的设计理念，采用</a:t>
            </a:r>
            <a:r>
              <a:rPr kumimoji="0" lang="zh-CN" altLang="en-US" sz="16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sym typeface="方正兰亭黑_GBK" panose="02000000000000000000" pitchFamily="2" charset="-122"/>
              </a:rPr>
              <a:t>数据中台</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方正兰亭黑_GBK" panose="02000000000000000000" pitchFamily="2" charset="-122"/>
              </a:rPr>
              <a:t>的框架体系，应用可独立部署上线，可结合应用需求任意选择搭配。</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方正兰亭黑_GBK" panose="02000000000000000000" pitchFamily="2" charset="-122"/>
            </a:endParaRPr>
          </a:p>
        </p:txBody>
      </p:sp>
      <p:grpSp>
        <p:nvGrpSpPr>
          <p:cNvPr id="5" name="组合 4"/>
          <p:cNvGrpSpPr/>
          <p:nvPr/>
        </p:nvGrpSpPr>
        <p:grpSpPr>
          <a:xfrm>
            <a:off x="445135" y="1492885"/>
            <a:ext cx="10547350" cy="4792582"/>
            <a:chOff x="1198769" y="1406541"/>
            <a:chExt cx="10023605" cy="4537931"/>
          </a:xfrm>
        </p:grpSpPr>
        <p:sp>
          <p:nvSpPr>
            <p:cNvPr id="6" name="Freeform 5"/>
            <p:cNvSpPr/>
            <p:nvPr/>
          </p:nvSpPr>
          <p:spPr bwMode="auto">
            <a:xfrm>
              <a:off x="5347907" y="3671362"/>
              <a:ext cx="1488446" cy="1487721"/>
            </a:xfrm>
            <a:custGeom>
              <a:avLst/>
              <a:gdLst>
                <a:gd name="T0" fmla="*/ 915988 w 243"/>
                <a:gd name="T1" fmla="*/ 791595 h 243"/>
                <a:gd name="T2" fmla="*/ 459879 w 243"/>
                <a:gd name="T3" fmla="*/ 915988 h 243"/>
                <a:gd name="T4" fmla="*/ 0 w 243"/>
                <a:gd name="T5" fmla="*/ 791595 h 243"/>
                <a:gd name="T6" fmla="*/ 0 w 243"/>
                <a:gd name="T7" fmla="*/ 791595 h 243"/>
                <a:gd name="T8" fmla="*/ 456109 w 243"/>
                <a:gd name="T9" fmla="*/ 0 h 243"/>
                <a:gd name="T10" fmla="*/ 459879 w 243"/>
                <a:gd name="T11" fmla="*/ 0 h 243"/>
                <a:gd name="T12" fmla="*/ 915988 w 243"/>
                <a:gd name="T13" fmla="*/ 791595 h 243"/>
                <a:gd name="T14" fmla="*/ 0 60000 65536"/>
                <a:gd name="T15" fmla="*/ 0 60000 65536"/>
                <a:gd name="T16" fmla="*/ 0 60000 65536"/>
                <a:gd name="T17" fmla="*/ 0 60000 65536"/>
                <a:gd name="T18" fmla="*/ 0 60000 65536"/>
                <a:gd name="T19" fmla="*/ 0 60000 65536"/>
                <a:gd name="T20" fmla="*/ 0 60000 65536"/>
                <a:gd name="T21" fmla="*/ 0 w 243"/>
                <a:gd name="T22" fmla="*/ 0 h 243"/>
                <a:gd name="T23" fmla="*/ 243 w 243"/>
                <a:gd name="T24" fmla="*/ 243 h 2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3" h="243">
                  <a:moveTo>
                    <a:pt x="243" y="210"/>
                  </a:moveTo>
                  <a:cubicBezTo>
                    <a:pt x="207" y="231"/>
                    <a:pt x="166" y="243"/>
                    <a:pt x="122" y="243"/>
                  </a:cubicBezTo>
                  <a:cubicBezTo>
                    <a:pt x="77" y="243"/>
                    <a:pt x="36" y="231"/>
                    <a:pt x="0" y="210"/>
                  </a:cubicBezTo>
                  <a:cubicBezTo>
                    <a:pt x="0" y="210"/>
                    <a:pt x="0" y="210"/>
                    <a:pt x="0" y="210"/>
                  </a:cubicBezTo>
                  <a:cubicBezTo>
                    <a:pt x="121" y="0"/>
                    <a:pt x="121" y="0"/>
                    <a:pt x="121" y="0"/>
                  </a:cubicBezTo>
                  <a:cubicBezTo>
                    <a:pt x="122" y="0"/>
                    <a:pt x="122" y="0"/>
                    <a:pt x="122" y="0"/>
                  </a:cubicBezTo>
                  <a:lnTo>
                    <a:pt x="243" y="210"/>
                  </a:lnTo>
                  <a:close/>
                </a:path>
              </a:pathLst>
            </a:custGeom>
            <a:solidFill>
              <a:srgbClr val="012E57">
                <a:lumMod val="50000"/>
                <a:lumOff val="50000"/>
              </a:srgbClr>
            </a:solidFill>
            <a:ln>
              <a:solidFill>
                <a:sysClr val="window" lastClr="FFFFFF"/>
              </a:solidFill>
            </a:ln>
          </p:spPr>
          <p:txBody>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20" b="0" i="0" u="none" strike="noStrike" kern="0" cap="none" spc="0" normalizeH="0" baseline="0" noProof="0">
                <a:ln>
                  <a:noFill/>
                </a:ln>
                <a:solidFill>
                  <a:prstClr val="black"/>
                </a:solidFill>
                <a:effectLst/>
                <a:uLnTx/>
                <a:uFillTx/>
                <a:latin typeface="Open Sans" panose="020B0606030504020204" pitchFamily="34" charset="0"/>
                <a:ea typeface="冬青黑体简体中文 W3" charset="-122"/>
                <a:cs typeface="+mn-cs"/>
              </a:endParaRPr>
            </a:p>
          </p:txBody>
        </p:sp>
        <p:sp>
          <p:nvSpPr>
            <p:cNvPr id="7" name="Freeform 6"/>
            <p:cNvSpPr/>
            <p:nvPr/>
          </p:nvSpPr>
          <p:spPr bwMode="auto">
            <a:xfrm>
              <a:off x="4599814" y="3671362"/>
              <a:ext cx="1488446" cy="1286608"/>
            </a:xfrm>
            <a:custGeom>
              <a:avLst/>
              <a:gdLst>
                <a:gd name="T0" fmla="*/ 459879 w 243"/>
                <a:gd name="T1" fmla="*/ 792163 h 210"/>
                <a:gd name="T2" fmla="*/ 459879 w 243"/>
                <a:gd name="T3" fmla="*/ 792163 h 210"/>
                <a:gd name="T4" fmla="*/ 0 w 243"/>
                <a:gd name="T5" fmla="*/ 0 h 210"/>
                <a:gd name="T6" fmla="*/ 915988 w 243"/>
                <a:gd name="T7" fmla="*/ 0 h 210"/>
                <a:gd name="T8" fmla="*/ 915988 w 243"/>
                <a:gd name="T9" fmla="*/ 0 h 210"/>
                <a:gd name="T10" fmla="*/ 459879 w 243"/>
                <a:gd name="T11" fmla="*/ 792163 h 210"/>
                <a:gd name="T12" fmla="*/ 0 60000 65536"/>
                <a:gd name="T13" fmla="*/ 0 60000 65536"/>
                <a:gd name="T14" fmla="*/ 0 60000 65536"/>
                <a:gd name="T15" fmla="*/ 0 60000 65536"/>
                <a:gd name="T16" fmla="*/ 0 60000 65536"/>
                <a:gd name="T17" fmla="*/ 0 60000 65536"/>
                <a:gd name="T18" fmla="*/ 0 w 243"/>
                <a:gd name="T19" fmla="*/ 0 h 210"/>
                <a:gd name="T20" fmla="*/ 243 w 243"/>
                <a:gd name="T21" fmla="*/ 210 h 210"/>
              </a:gdLst>
              <a:ahLst/>
              <a:cxnLst>
                <a:cxn ang="T12">
                  <a:pos x="T0" y="T1"/>
                </a:cxn>
                <a:cxn ang="T13">
                  <a:pos x="T2" y="T3"/>
                </a:cxn>
                <a:cxn ang="T14">
                  <a:pos x="T4" y="T5"/>
                </a:cxn>
                <a:cxn ang="T15">
                  <a:pos x="T6" y="T7"/>
                </a:cxn>
                <a:cxn ang="T16">
                  <a:pos x="T8" y="T9"/>
                </a:cxn>
                <a:cxn ang="T17">
                  <a:pos x="T10" y="T11"/>
                </a:cxn>
              </a:cxnLst>
              <a:rect l="T18" t="T19" r="T20" b="T21"/>
              <a:pathLst>
                <a:path w="243" h="210">
                  <a:moveTo>
                    <a:pt x="122" y="210"/>
                  </a:moveTo>
                  <a:cubicBezTo>
                    <a:pt x="122" y="210"/>
                    <a:pt x="122" y="210"/>
                    <a:pt x="122" y="210"/>
                  </a:cubicBezTo>
                  <a:cubicBezTo>
                    <a:pt x="49" y="168"/>
                    <a:pt x="0" y="90"/>
                    <a:pt x="0" y="0"/>
                  </a:cubicBezTo>
                  <a:cubicBezTo>
                    <a:pt x="243" y="0"/>
                    <a:pt x="243" y="0"/>
                    <a:pt x="243" y="0"/>
                  </a:cubicBezTo>
                  <a:cubicBezTo>
                    <a:pt x="243" y="0"/>
                    <a:pt x="243" y="0"/>
                    <a:pt x="243" y="0"/>
                  </a:cubicBezTo>
                  <a:lnTo>
                    <a:pt x="122" y="210"/>
                  </a:lnTo>
                  <a:close/>
                </a:path>
              </a:pathLst>
            </a:custGeom>
            <a:solidFill>
              <a:srgbClr val="92D050"/>
            </a:solidFill>
            <a:ln w="9525">
              <a:solidFill>
                <a:sysClr val="window" lastClr="FFFFFF"/>
              </a:solidFill>
              <a:miter lim="800000"/>
            </a:ln>
          </p:spPr>
          <p:txBody>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20" b="0" i="0" u="none" strike="noStrike" kern="0" cap="none" spc="0" normalizeH="0" baseline="0" noProof="0" dirty="0">
                <a:ln>
                  <a:noFill/>
                </a:ln>
                <a:solidFill>
                  <a:prstClr val="black"/>
                </a:solidFill>
                <a:effectLst/>
                <a:uLnTx/>
                <a:uFillTx/>
                <a:latin typeface="Open Sans" panose="020B0606030504020204" pitchFamily="34" charset="0"/>
                <a:ea typeface="冬青黑体简体中文 W3" charset="-122"/>
                <a:cs typeface="+mn-cs"/>
              </a:endParaRPr>
            </a:p>
          </p:txBody>
        </p:sp>
        <p:sp>
          <p:nvSpPr>
            <p:cNvPr id="8" name="Freeform 7"/>
            <p:cNvSpPr/>
            <p:nvPr/>
          </p:nvSpPr>
          <p:spPr bwMode="auto">
            <a:xfrm>
              <a:off x="6096000" y="3671362"/>
              <a:ext cx="1488446" cy="1286608"/>
            </a:xfrm>
            <a:custGeom>
              <a:avLst/>
              <a:gdLst>
                <a:gd name="T0" fmla="*/ 456109 w 243"/>
                <a:gd name="T1" fmla="*/ 792163 h 210"/>
                <a:gd name="T2" fmla="*/ 0 w 243"/>
                <a:gd name="T3" fmla="*/ 0 h 210"/>
                <a:gd name="T4" fmla="*/ 912219 w 243"/>
                <a:gd name="T5" fmla="*/ 0 h 210"/>
                <a:gd name="T6" fmla="*/ 915988 w 243"/>
                <a:gd name="T7" fmla="*/ 0 h 210"/>
                <a:gd name="T8" fmla="*/ 456109 w 243"/>
                <a:gd name="T9" fmla="*/ 792163 h 210"/>
                <a:gd name="T10" fmla="*/ 0 60000 65536"/>
                <a:gd name="T11" fmla="*/ 0 60000 65536"/>
                <a:gd name="T12" fmla="*/ 0 60000 65536"/>
                <a:gd name="T13" fmla="*/ 0 60000 65536"/>
                <a:gd name="T14" fmla="*/ 0 60000 65536"/>
                <a:gd name="T15" fmla="*/ 0 w 243"/>
                <a:gd name="T16" fmla="*/ 0 h 210"/>
                <a:gd name="T17" fmla="*/ 243 w 243"/>
                <a:gd name="T18" fmla="*/ 210 h 210"/>
              </a:gdLst>
              <a:ahLst/>
              <a:cxnLst>
                <a:cxn ang="T10">
                  <a:pos x="T0" y="T1"/>
                </a:cxn>
                <a:cxn ang="T11">
                  <a:pos x="T2" y="T3"/>
                </a:cxn>
                <a:cxn ang="T12">
                  <a:pos x="T4" y="T5"/>
                </a:cxn>
                <a:cxn ang="T13">
                  <a:pos x="T6" y="T7"/>
                </a:cxn>
                <a:cxn ang="T14">
                  <a:pos x="T8" y="T9"/>
                </a:cxn>
              </a:cxnLst>
              <a:rect l="T15" t="T16" r="T17" b="T18"/>
              <a:pathLst>
                <a:path w="243" h="210">
                  <a:moveTo>
                    <a:pt x="121" y="210"/>
                  </a:moveTo>
                  <a:cubicBezTo>
                    <a:pt x="0" y="0"/>
                    <a:pt x="0" y="0"/>
                    <a:pt x="0" y="0"/>
                  </a:cubicBezTo>
                  <a:cubicBezTo>
                    <a:pt x="242" y="0"/>
                    <a:pt x="242" y="0"/>
                    <a:pt x="242" y="0"/>
                  </a:cubicBezTo>
                  <a:cubicBezTo>
                    <a:pt x="243" y="0"/>
                    <a:pt x="243" y="0"/>
                    <a:pt x="243" y="0"/>
                  </a:cubicBezTo>
                  <a:cubicBezTo>
                    <a:pt x="243" y="90"/>
                    <a:pt x="194" y="168"/>
                    <a:pt x="121" y="210"/>
                  </a:cubicBezTo>
                  <a:close/>
                </a:path>
              </a:pathLst>
            </a:custGeom>
            <a:solidFill>
              <a:srgbClr val="92D050"/>
            </a:solidFill>
            <a:ln>
              <a:solidFill>
                <a:sysClr val="window" lastClr="FFFFFF"/>
              </a:solidFill>
            </a:ln>
          </p:spPr>
          <p:txBody>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20" b="0" i="0" u="none" strike="noStrike" kern="0" cap="none" spc="0" normalizeH="0" baseline="0" noProof="0">
                <a:ln>
                  <a:noFill/>
                </a:ln>
                <a:solidFill>
                  <a:prstClr val="black"/>
                </a:solidFill>
                <a:effectLst/>
                <a:uLnTx/>
                <a:uFillTx/>
                <a:latin typeface="Open Sans" panose="020B0606030504020204" pitchFamily="34" charset="0"/>
                <a:ea typeface="冬青黑体简体中文 W3" charset="-122"/>
                <a:cs typeface="+mn-cs"/>
              </a:endParaRPr>
            </a:p>
          </p:txBody>
        </p:sp>
        <p:sp>
          <p:nvSpPr>
            <p:cNvPr id="2" name="Freeform 8"/>
            <p:cNvSpPr/>
            <p:nvPr/>
          </p:nvSpPr>
          <p:spPr bwMode="auto">
            <a:xfrm>
              <a:off x="4599814" y="2377019"/>
              <a:ext cx="1496186" cy="1294343"/>
            </a:xfrm>
            <a:custGeom>
              <a:avLst/>
              <a:gdLst>
                <a:gd name="T0" fmla="*/ 916976 w 244"/>
                <a:gd name="T1" fmla="*/ 796925 h 211"/>
                <a:gd name="T2" fmla="*/ 0 w 244"/>
                <a:gd name="T3" fmla="*/ 796925 h 211"/>
                <a:gd name="T4" fmla="*/ 0 w 244"/>
                <a:gd name="T5" fmla="*/ 793148 h 211"/>
                <a:gd name="T6" fmla="*/ 460375 w 244"/>
                <a:gd name="T7" fmla="*/ 0 h 211"/>
                <a:gd name="T8" fmla="*/ 460375 w 244"/>
                <a:gd name="T9" fmla="*/ 0 h 211"/>
                <a:gd name="T10" fmla="*/ 920750 w 244"/>
                <a:gd name="T11" fmla="*/ 793148 h 211"/>
                <a:gd name="T12" fmla="*/ 916976 w 244"/>
                <a:gd name="T13" fmla="*/ 796925 h 211"/>
                <a:gd name="T14" fmla="*/ 0 60000 65536"/>
                <a:gd name="T15" fmla="*/ 0 60000 65536"/>
                <a:gd name="T16" fmla="*/ 0 60000 65536"/>
                <a:gd name="T17" fmla="*/ 0 60000 65536"/>
                <a:gd name="T18" fmla="*/ 0 60000 65536"/>
                <a:gd name="T19" fmla="*/ 0 60000 65536"/>
                <a:gd name="T20" fmla="*/ 0 60000 65536"/>
                <a:gd name="T21" fmla="*/ 0 w 244"/>
                <a:gd name="T22" fmla="*/ 0 h 211"/>
                <a:gd name="T23" fmla="*/ 244 w 244"/>
                <a:gd name="T24" fmla="*/ 211 h 2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4" h="211">
                  <a:moveTo>
                    <a:pt x="243" y="211"/>
                  </a:moveTo>
                  <a:cubicBezTo>
                    <a:pt x="0" y="211"/>
                    <a:pt x="0" y="211"/>
                    <a:pt x="0" y="211"/>
                  </a:cubicBezTo>
                  <a:cubicBezTo>
                    <a:pt x="0" y="210"/>
                    <a:pt x="0" y="210"/>
                    <a:pt x="0" y="210"/>
                  </a:cubicBezTo>
                  <a:cubicBezTo>
                    <a:pt x="0" y="120"/>
                    <a:pt x="49" y="42"/>
                    <a:pt x="122" y="0"/>
                  </a:cubicBezTo>
                  <a:cubicBezTo>
                    <a:pt x="122" y="0"/>
                    <a:pt x="122" y="0"/>
                    <a:pt x="122" y="0"/>
                  </a:cubicBezTo>
                  <a:cubicBezTo>
                    <a:pt x="244" y="210"/>
                    <a:pt x="244" y="210"/>
                    <a:pt x="244" y="210"/>
                  </a:cubicBezTo>
                  <a:cubicBezTo>
                    <a:pt x="243" y="211"/>
                    <a:pt x="243" y="211"/>
                    <a:pt x="243" y="211"/>
                  </a:cubicBezTo>
                  <a:close/>
                </a:path>
              </a:pathLst>
            </a:custGeom>
            <a:solidFill>
              <a:srgbClr val="012E57">
                <a:lumMod val="50000"/>
                <a:lumOff val="50000"/>
              </a:srgbClr>
            </a:solidFill>
            <a:ln>
              <a:solidFill>
                <a:sysClr val="window" lastClr="FFFFFF"/>
              </a:solidFill>
            </a:ln>
          </p:spPr>
          <p:txBody>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20" b="0" i="0" u="none" strike="noStrike" kern="0" cap="none" spc="0" normalizeH="0" baseline="0" noProof="0">
                <a:ln>
                  <a:noFill/>
                </a:ln>
                <a:solidFill>
                  <a:prstClr val="black"/>
                </a:solidFill>
                <a:effectLst/>
                <a:uLnTx/>
                <a:uFillTx/>
                <a:latin typeface="Open Sans" panose="020B0606030504020204" pitchFamily="34" charset="0"/>
                <a:ea typeface="冬青黑体简体中文 W3" charset="-122"/>
                <a:cs typeface="+mn-cs"/>
              </a:endParaRPr>
            </a:p>
          </p:txBody>
        </p:sp>
        <p:sp>
          <p:nvSpPr>
            <p:cNvPr id="10" name="Freeform 9"/>
            <p:cNvSpPr/>
            <p:nvPr/>
          </p:nvSpPr>
          <p:spPr bwMode="auto">
            <a:xfrm>
              <a:off x="6096000" y="2377019"/>
              <a:ext cx="1488446" cy="1294343"/>
            </a:xfrm>
            <a:custGeom>
              <a:avLst/>
              <a:gdLst>
                <a:gd name="T0" fmla="*/ 912219 w 243"/>
                <a:gd name="T1" fmla="*/ 796925 h 211"/>
                <a:gd name="T2" fmla="*/ 0 w 243"/>
                <a:gd name="T3" fmla="*/ 796925 h 211"/>
                <a:gd name="T4" fmla="*/ 0 w 243"/>
                <a:gd name="T5" fmla="*/ 793148 h 211"/>
                <a:gd name="T6" fmla="*/ 456109 w 243"/>
                <a:gd name="T7" fmla="*/ 0 h 211"/>
                <a:gd name="T8" fmla="*/ 456109 w 243"/>
                <a:gd name="T9" fmla="*/ 0 h 211"/>
                <a:gd name="T10" fmla="*/ 915988 w 243"/>
                <a:gd name="T11" fmla="*/ 793148 h 211"/>
                <a:gd name="T12" fmla="*/ 915988 w 243"/>
                <a:gd name="T13" fmla="*/ 796925 h 211"/>
                <a:gd name="T14" fmla="*/ 912219 w 243"/>
                <a:gd name="T15" fmla="*/ 796925 h 211"/>
                <a:gd name="T16" fmla="*/ 0 60000 65536"/>
                <a:gd name="T17" fmla="*/ 0 60000 65536"/>
                <a:gd name="T18" fmla="*/ 0 60000 65536"/>
                <a:gd name="T19" fmla="*/ 0 60000 65536"/>
                <a:gd name="T20" fmla="*/ 0 60000 65536"/>
                <a:gd name="T21" fmla="*/ 0 60000 65536"/>
                <a:gd name="T22" fmla="*/ 0 60000 65536"/>
                <a:gd name="T23" fmla="*/ 0 60000 65536"/>
                <a:gd name="T24" fmla="*/ 0 w 243"/>
                <a:gd name="T25" fmla="*/ 0 h 211"/>
                <a:gd name="T26" fmla="*/ 243 w 243"/>
                <a:gd name="T27" fmla="*/ 211 h 2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3" h="211">
                  <a:moveTo>
                    <a:pt x="242" y="211"/>
                  </a:moveTo>
                  <a:cubicBezTo>
                    <a:pt x="0" y="211"/>
                    <a:pt x="0" y="211"/>
                    <a:pt x="0" y="211"/>
                  </a:cubicBezTo>
                  <a:cubicBezTo>
                    <a:pt x="0" y="210"/>
                    <a:pt x="0" y="210"/>
                    <a:pt x="0" y="210"/>
                  </a:cubicBezTo>
                  <a:cubicBezTo>
                    <a:pt x="121" y="0"/>
                    <a:pt x="121" y="0"/>
                    <a:pt x="121" y="0"/>
                  </a:cubicBezTo>
                  <a:cubicBezTo>
                    <a:pt x="121" y="0"/>
                    <a:pt x="121" y="0"/>
                    <a:pt x="121" y="0"/>
                  </a:cubicBezTo>
                  <a:cubicBezTo>
                    <a:pt x="194" y="42"/>
                    <a:pt x="243" y="120"/>
                    <a:pt x="243" y="210"/>
                  </a:cubicBezTo>
                  <a:cubicBezTo>
                    <a:pt x="243" y="210"/>
                    <a:pt x="243" y="210"/>
                    <a:pt x="243" y="211"/>
                  </a:cubicBezTo>
                  <a:lnTo>
                    <a:pt x="242" y="211"/>
                  </a:lnTo>
                  <a:close/>
                </a:path>
              </a:pathLst>
            </a:custGeom>
            <a:solidFill>
              <a:srgbClr val="012E57">
                <a:lumMod val="50000"/>
                <a:lumOff val="50000"/>
              </a:srgbClr>
            </a:solidFill>
            <a:ln w="9525">
              <a:solidFill>
                <a:sysClr val="window" lastClr="FFFFFF"/>
              </a:solidFill>
              <a:miter lim="800000"/>
            </a:ln>
          </p:spPr>
          <p:txBody>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20" b="0" i="0" u="none" strike="noStrike" kern="0" cap="none" spc="0" normalizeH="0" baseline="0" noProof="0">
                <a:ln>
                  <a:noFill/>
                </a:ln>
                <a:solidFill>
                  <a:prstClr val="black"/>
                </a:solidFill>
                <a:effectLst/>
                <a:uLnTx/>
                <a:uFillTx/>
                <a:latin typeface="Open Sans" panose="020B0606030504020204" pitchFamily="34" charset="0"/>
                <a:ea typeface="冬青黑体简体中文 W3" charset="-122"/>
                <a:cs typeface="+mn-cs"/>
              </a:endParaRPr>
            </a:p>
          </p:txBody>
        </p:sp>
        <p:sp>
          <p:nvSpPr>
            <p:cNvPr id="3" name="Freeform 10"/>
            <p:cNvSpPr/>
            <p:nvPr/>
          </p:nvSpPr>
          <p:spPr bwMode="auto">
            <a:xfrm>
              <a:off x="5347907" y="2175906"/>
              <a:ext cx="1488446" cy="1487721"/>
            </a:xfrm>
            <a:custGeom>
              <a:avLst/>
              <a:gdLst>
                <a:gd name="T0" fmla="*/ 459879 w 243"/>
                <a:gd name="T1" fmla="*/ 915988 h 243"/>
                <a:gd name="T2" fmla="*/ 0 w 243"/>
                <a:gd name="T3" fmla="*/ 124393 h 243"/>
                <a:gd name="T4" fmla="*/ 0 w 243"/>
                <a:gd name="T5" fmla="*/ 124393 h 243"/>
                <a:gd name="T6" fmla="*/ 459879 w 243"/>
                <a:gd name="T7" fmla="*/ 0 h 243"/>
                <a:gd name="T8" fmla="*/ 915988 w 243"/>
                <a:gd name="T9" fmla="*/ 124393 h 243"/>
                <a:gd name="T10" fmla="*/ 915988 w 243"/>
                <a:gd name="T11" fmla="*/ 124393 h 243"/>
                <a:gd name="T12" fmla="*/ 459879 w 243"/>
                <a:gd name="T13" fmla="*/ 915988 h 243"/>
                <a:gd name="T14" fmla="*/ 0 60000 65536"/>
                <a:gd name="T15" fmla="*/ 0 60000 65536"/>
                <a:gd name="T16" fmla="*/ 0 60000 65536"/>
                <a:gd name="T17" fmla="*/ 0 60000 65536"/>
                <a:gd name="T18" fmla="*/ 0 60000 65536"/>
                <a:gd name="T19" fmla="*/ 0 60000 65536"/>
                <a:gd name="T20" fmla="*/ 0 60000 65536"/>
                <a:gd name="T21" fmla="*/ 0 w 243"/>
                <a:gd name="T22" fmla="*/ 0 h 243"/>
                <a:gd name="T23" fmla="*/ 243 w 243"/>
                <a:gd name="T24" fmla="*/ 243 h 2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3" h="243">
                  <a:moveTo>
                    <a:pt x="122" y="243"/>
                  </a:moveTo>
                  <a:cubicBezTo>
                    <a:pt x="0" y="33"/>
                    <a:pt x="0" y="33"/>
                    <a:pt x="0" y="33"/>
                  </a:cubicBezTo>
                  <a:cubicBezTo>
                    <a:pt x="0" y="33"/>
                    <a:pt x="0" y="33"/>
                    <a:pt x="0" y="33"/>
                  </a:cubicBezTo>
                  <a:cubicBezTo>
                    <a:pt x="36" y="12"/>
                    <a:pt x="77" y="0"/>
                    <a:pt x="122" y="0"/>
                  </a:cubicBezTo>
                  <a:cubicBezTo>
                    <a:pt x="166" y="0"/>
                    <a:pt x="207" y="12"/>
                    <a:pt x="243" y="33"/>
                  </a:cubicBezTo>
                  <a:cubicBezTo>
                    <a:pt x="243" y="33"/>
                    <a:pt x="243" y="33"/>
                    <a:pt x="243" y="33"/>
                  </a:cubicBezTo>
                  <a:lnTo>
                    <a:pt x="122" y="243"/>
                  </a:lnTo>
                  <a:close/>
                </a:path>
              </a:pathLst>
            </a:custGeom>
            <a:solidFill>
              <a:srgbClr val="92D050"/>
            </a:solidFill>
            <a:ln>
              <a:solidFill>
                <a:sysClr val="window" lastClr="FFFFFF"/>
              </a:solidFill>
            </a:ln>
          </p:spPr>
          <p:txBody>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20" b="0" i="0" u="none" strike="noStrike" kern="0" cap="none" spc="0" normalizeH="0" baseline="0" noProof="0">
                <a:ln>
                  <a:noFill/>
                </a:ln>
                <a:solidFill>
                  <a:prstClr val="black"/>
                </a:solidFill>
                <a:effectLst/>
                <a:uLnTx/>
                <a:uFillTx/>
                <a:latin typeface="Open Sans" panose="020B0606030504020204" pitchFamily="34" charset="0"/>
                <a:ea typeface="冬青黑体简体中文 W3" charset="-122"/>
                <a:cs typeface="+mn-cs"/>
              </a:endParaRPr>
            </a:p>
          </p:txBody>
        </p:sp>
        <p:sp>
          <p:nvSpPr>
            <p:cNvPr id="12" name="Freeform 11"/>
            <p:cNvSpPr/>
            <p:nvPr/>
          </p:nvSpPr>
          <p:spPr bwMode="auto">
            <a:xfrm>
              <a:off x="5304052" y="2972624"/>
              <a:ext cx="1576154" cy="1371694"/>
            </a:xfrm>
            <a:custGeom>
              <a:avLst/>
              <a:gdLst>
                <a:gd name="T0" fmla="*/ 241300 w 611"/>
                <a:gd name="T1" fmla="*/ 844550 h 532"/>
                <a:gd name="T2" fmla="*/ 0 w 611"/>
                <a:gd name="T3" fmla="*/ 422275 h 532"/>
                <a:gd name="T4" fmla="*/ 241300 w 611"/>
                <a:gd name="T5" fmla="*/ 0 h 532"/>
                <a:gd name="T6" fmla="*/ 728663 w 611"/>
                <a:gd name="T7" fmla="*/ 0 h 532"/>
                <a:gd name="T8" fmla="*/ 969963 w 611"/>
                <a:gd name="T9" fmla="*/ 422275 h 532"/>
                <a:gd name="T10" fmla="*/ 728663 w 611"/>
                <a:gd name="T11" fmla="*/ 844550 h 532"/>
                <a:gd name="T12" fmla="*/ 241300 w 611"/>
                <a:gd name="T13" fmla="*/ 844550 h 532"/>
                <a:gd name="T14" fmla="*/ 0 60000 65536"/>
                <a:gd name="T15" fmla="*/ 0 60000 65536"/>
                <a:gd name="T16" fmla="*/ 0 60000 65536"/>
                <a:gd name="T17" fmla="*/ 0 60000 65536"/>
                <a:gd name="T18" fmla="*/ 0 60000 65536"/>
                <a:gd name="T19" fmla="*/ 0 60000 65536"/>
                <a:gd name="T20" fmla="*/ 0 60000 65536"/>
                <a:gd name="T21" fmla="*/ 0 w 611"/>
                <a:gd name="T22" fmla="*/ 0 h 532"/>
                <a:gd name="T23" fmla="*/ 611 w 611"/>
                <a:gd name="T24" fmla="*/ 532 h 5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1" h="532">
                  <a:moveTo>
                    <a:pt x="152" y="532"/>
                  </a:moveTo>
                  <a:lnTo>
                    <a:pt x="0" y="266"/>
                  </a:lnTo>
                  <a:lnTo>
                    <a:pt x="152" y="0"/>
                  </a:lnTo>
                  <a:lnTo>
                    <a:pt x="459" y="0"/>
                  </a:lnTo>
                  <a:lnTo>
                    <a:pt x="611" y="266"/>
                  </a:lnTo>
                  <a:lnTo>
                    <a:pt x="459" y="532"/>
                  </a:lnTo>
                  <a:lnTo>
                    <a:pt x="152" y="532"/>
                  </a:lnTo>
                  <a:close/>
                </a:path>
              </a:pathLst>
            </a:cu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系统</a:t>
              </a:r>
              <a:endParaRPr kumimoji="0" lang="zh-CN"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zh-CN"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应用</a:t>
              </a:r>
              <a:endParaRPr kumimoji="0" lang="zh-CN"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3" name="文本框 63"/>
            <p:cNvSpPr txBox="1">
              <a:spLocks noChangeArrowheads="1"/>
            </p:cNvSpPr>
            <p:nvPr/>
          </p:nvSpPr>
          <p:spPr bwMode="auto">
            <a:xfrm>
              <a:off x="5676668" y="2334521"/>
              <a:ext cx="787268" cy="460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565" b="1" i="0" u="none" strike="noStrike" kern="0" cap="none" spc="0" normalizeH="0" baseline="0" noProof="0" dirty="0">
                  <a:ln>
                    <a:noFill/>
                  </a:ln>
                  <a:solidFill>
                    <a:prstClr val="white"/>
                  </a:solidFill>
                  <a:effectLst/>
                  <a:uLnTx/>
                  <a:uFillTx/>
                  <a:latin typeface="Open Sans" panose="020B0606030504020204" pitchFamily="34" charset="0"/>
                  <a:ea typeface="冬青黑体简体中文 W3" charset="-122"/>
                  <a:cs typeface="+mn-cs"/>
                </a:rPr>
                <a:t>1</a:t>
              </a:r>
              <a:endParaRPr kumimoji="0" lang="zh-CN" altLang="en-US" sz="2565" b="1" i="0" u="none" strike="noStrike" kern="0" cap="none" spc="0" normalizeH="0" baseline="0" noProof="0" dirty="0">
                <a:ln>
                  <a:noFill/>
                </a:ln>
                <a:solidFill>
                  <a:prstClr val="white"/>
                </a:solidFill>
                <a:effectLst/>
                <a:uLnTx/>
                <a:uFillTx/>
                <a:latin typeface="Open Sans" panose="020B0606030504020204" pitchFamily="34" charset="0"/>
                <a:ea typeface="冬青黑体简体中文 W3" charset="-122"/>
                <a:cs typeface="+mn-cs"/>
              </a:endParaRPr>
            </a:p>
          </p:txBody>
        </p:sp>
        <p:sp>
          <p:nvSpPr>
            <p:cNvPr id="14" name="文本框 64"/>
            <p:cNvSpPr txBox="1">
              <a:spLocks noChangeArrowheads="1"/>
            </p:cNvSpPr>
            <p:nvPr/>
          </p:nvSpPr>
          <p:spPr bwMode="auto">
            <a:xfrm>
              <a:off x="5691220" y="4566811"/>
              <a:ext cx="787268" cy="460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565" b="1" i="0" u="none" strike="noStrike" kern="0" cap="none" spc="0" normalizeH="0" baseline="0" noProof="0">
                  <a:ln>
                    <a:noFill/>
                  </a:ln>
                  <a:solidFill>
                    <a:prstClr val="white"/>
                  </a:solidFill>
                  <a:effectLst/>
                  <a:uLnTx/>
                  <a:uFillTx/>
                  <a:latin typeface="Open Sans" panose="020B0606030504020204" pitchFamily="34" charset="0"/>
                  <a:ea typeface="冬青黑体简体中文 W3" charset="-122"/>
                  <a:cs typeface="+mn-cs"/>
                </a:rPr>
                <a:t>4</a:t>
              </a:r>
              <a:endParaRPr kumimoji="0" lang="zh-CN" altLang="en-US" sz="2565" b="1" i="0" u="none" strike="noStrike" kern="0" cap="none" spc="0" normalizeH="0" baseline="0" noProof="0">
                <a:ln>
                  <a:noFill/>
                </a:ln>
                <a:solidFill>
                  <a:prstClr val="white"/>
                </a:solidFill>
                <a:effectLst/>
                <a:uLnTx/>
                <a:uFillTx/>
                <a:latin typeface="Open Sans" panose="020B0606030504020204" pitchFamily="34" charset="0"/>
                <a:ea typeface="冬青黑体简体中文 W3" charset="-122"/>
                <a:cs typeface="+mn-cs"/>
              </a:endParaRPr>
            </a:p>
          </p:txBody>
        </p:sp>
        <p:sp>
          <p:nvSpPr>
            <p:cNvPr id="15" name="文本框 65"/>
            <p:cNvSpPr txBox="1">
              <a:spLocks noChangeArrowheads="1"/>
            </p:cNvSpPr>
            <p:nvPr/>
          </p:nvSpPr>
          <p:spPr bwMode="auto">
            <a:xfrm>
              <a:off x="4774439" y="3984728"/>
              <a:ext cx="787268" cy="460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565" b="1" i="0" u="none" strike="noStrike" kern="0" cap="none" spc="0" normalizeH="0" baseline="0" noProof="0">
                  <a:ln>
                    <a:noFill/>
                  </a:ln>
                  <a:solidFill>
                    <a:prstClr val="white"/>
                  </a:solidFill>
                  <a:effectLst/>
                  <a:uLnTx/>
                  <a:uFillTx/>
                  <a:latin typeface="Open Sans" panose="020B0606030504020204" pitchFamily="34" charset="0"/>
                  <a:ea typeface="冬青黑体简体中文 W3" charset="-122"/>
                  <a:cs typeface="+mn-cs"/>
                </a:rPr>
                <a:t>3</a:t>
              </a:r>
              <a:endParaRPr kumimoji="0" lang="zh-CN" altLang="en-US" sz="2565" b="1" i="0" u="none" strike="noStrike" kern="0" cap="none" spc="0" normalizeH="0" baseline="0" noProof="0">
                <a:ln>
                  <a:noFill/>
                </a:ln>
                <a:solidFill>
                  <a:prstClr val="white"/>
                </a:solidFill>
                <a:effectLst/>
                <a:uLnTx/>
                <a:uFillTx/>
                <a:latin typeface="Open Sans" panose="020B0606030504020204" pitchFamily="34" charset="0"/>
                <a:ea typeface="冬青黑体简体中文 W3" charset="-122"/>
                <a:cs typeface="+mn-cs"/>
              </a:endParaRPr>
            </a:p>
          </p:txBody>
        </p:sp>
        <p:sp>
          <p:nvSpPr>
            <p:cNvPr id="16" name="文本框 66"/>
            <p:cNvSpPr txBox="1">
              <a:spLocks noChangeArrowheads="1"/>
            </p:cNvSpPr>
            <p:nvPr/>
          </p:nvSpPr>
          <p:spPr bwMode="auto">
            <a:xfrm>
              <a:off x="4752610" y="2890411"/>
              <a:ext cx="787269" cy="460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565" b="1" i="0" u="none" strike="noStrike" kern="0" cap="none" spc="0" normalizeH="0" baseline="0" noProof="0">
                  <a:ln>
                    <a:noFill/>
                  </a:ln>
                  <a:solidFill>
                    <a:prstClr val="white"/>
                  </a:solidFill>
                  <a:effectLst/>
                  <a:uLnTx/>
                  <a:uFillTx/>
                  <a:latin typeface="Open Sans" panose="020B0606030504020204" pitchFamily="34" charset="0"/>
                  <a:ea typeface="冬青黑体简体中文 W3" charset="-122"/>
                  <a:cs typeface="+mn-cs"/>
                </a:rPr>
                <a:t>2</a:t>
              </a:r>
              <a:endParaRPr kumimoji="0" lang="zh-CN" altLang="en-US" sz="2565" b="1" i="0" u="none" strike="noStrike" kern="0" cap="none" spc="0" normalizeH="0" baseline="0" noProof="0">
                <a:ln>
                  <a:noFill/>
                </a:ln>
                <a:solidFill>
                  <a:prstClr val="white"/>
                </a:solidFill>
                <a:effectLst/>
                <a:uLnTx/>
                <a:uFillTx/>
                <a:latin typeface="Open Sans" panose="020B0606030504020204" pitchFamily="34" charset="0"/>
                <a:ea typeface="冬青黑体简体中文 W3" charset="-122"/>
                <a:cs typeface="+mn-cs"/>
              </a:endParaRPr>
            </a:p>
          </p:txBody>
        </p:sp>
        <p:sp>
          <p:nvSpPr>
            <p:cNvPr id="17" name="文本框 67"/>
            <p:cNvSpPr txBox="1">
              <a:spLocks noChangeArrowheads="1"/>
            </p:cNvSpPr>
            <p:nvPr/>
          </p:nvSpPr>
          <p:spPr bwMode="auto">
            <a:xfrm>
              <a:off x="6686584" y="3965811"/>
              <a:ext cx="787268" cy="460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565" b="1" i="0" u="none" strike="noStrike" kern="0" cap="none" spc="0" normalizeH="0" baseline="0" noProof="0">
                  <a:ln>
                    <a:noFill/>
                  </a:ln>
                  <a:solidFill>
                    <a:prstClr val="white"/>
                  </a:solidFill>
                  <a:effectLst/>
                  <a:uLnTx/>
                  <a:uFillTx/>
                  <a:latin typeface="Open Sans" panose="020B0606030504020204" pitchFamily="34" charset="0"/>
                  <a:ea typeface="冬青黑体简体中文 W3" charset="-122"/>
                  <a:cs typeface="+mn-cs"/>
                </a:rPr>
                <a:t>5</a:t>
              </a:r>
              <a:endParaRPr kumimoji="0" lang="zh-CN" altLang="en-US" sz="2565" b="1" i="0" u="none" strike="noStrike" kern="0" cap="none" spc="0" normalizeH="0" baseline="0" noProof="0">
                <a:ln>
                  <a:noFill/>
                </a:ln>
                <a:solidFill>
                  <a:prstClr val="white"/>
                </a:solidFill>
                <a:effectLst/>
                <a:uLnTx/>
                <a:uFillTx/>
                <a:latin typeface="Open Sans" panose="020B0606030504020204" pitchFamily="34" charset="0"/>
                <a:ea typeface="冬青黑体简体中文 W3" charset="-122"/>
                <a:cs typeface="+mn-cs"/>
              </a:endParaRPr>
            </a:p>
          </p:txBody>
        </p:sp>
        <p:sp>
          <p:nvSpPr>
            <p:cNvPr id="18" name="文本框 77"/>
            <p:cNvSpPr txBox="1">
              <a:spLocks noChangeArrowheads="1"/>
            </p:cNvSpPr>
            <p:nvPr/>
          </p:nvSpPr>
          <p:spPr bwMode="auto">
            <a:xfrm>
              <a:off x="6712777" y="2871494"/>
              <a:ext cx="787268" cy="460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565" b="1" i="0" u="none" strike="noStrike" kern="0" cap="none" spc="0" normalizeH="0" baseline="0" noProof="0">
                  <a:ln>
                    <a:noFill/>
                  </a:ln>
                  <a:solidFill>
                    <a:prstClr val="white"/>
                  </a:solidFill>
                  <a:effectLst/>
                  <a:uLnTx/>
                  <a:uFillTx/>
                  <a:latin typeface="Open Sans" panose="020B0606030504020204" pitchFamily="34" charset="0"/>
                  <a:ea typeface="冬青黑体简体中文 W3" charset="-122"/>
                  <a:cs typeface="+mn-cs"/>
                </a:rPr>
                <a:t>6</a:t>
              </a:r>
              <a:endParaRPr kumimoji="0" lang="zh-CN" altLang="en-US" sz="2565" b="1" i="0" u="none" strike="noStrike" kern="0" cap="none" spc="0" normalizeH="0" baseline="0" noProof="0">
                <a:ln>
                  <a:noFill/>
                </a:ln>
                <a:solidFill>
                  <a:prstClr val="white"/>
                </a:solidFill>
                <a:effectLst/>
                <a:uLnTx/>
                <a:uFillTx/>
                <a:latin typeface="Open Sans" panose="020B0606030504020204" pitchFamily="34" charset="0"/>
                <a:ea typeface="冬青黑体简体中文 W3" charset="-122"/>
                <a:cs typeface="+mn-cs"/>
              </a:endParaRPr>
            </a:p>
          </p:txBody>
        </p:sp>
        <p:grpSp>
          <p:nvGrpSpPr>
            <p:cNvPr id="19" name="组合 18"/>
            <p:cNvGrpSpPr/>
            <p:nvPr/>
          </p:nvGrpSpPr>
          <p:grpSpPr>
            <a:xfrm>
              <a:off x="6712777" y="5012477"/>
              <a:ext cx="3502199" cy="931995"/>
              <a:chOff x="8023953" y="2324128"/>
              <a:chExt cx="3502199" cy="931995"/>
            </a:xfrm>
          </p:grpSpPr>
          <p:grpSp>
            <p:nvGrpSpPr>
              <p:cNvPr id="45" name="组合 20"/>
              <p:cNvGrpSpPr/>
              <p:nvPr/>
            </p:nvGrpSpPr>
            <p:grpSpPr bwMode="auto">
              <a:xfrm>
                <a:off x="8124763" y="2324128"/>
                <a:ext cx="3401389" cy="354142"/>
                <a:chOff x="383197" y="1506639"/>
                <a:chExt cx="3908841" cy="386368"/>
              </a:xfrm>
            </p:grpSpPr>
            <p:sp>
              <p:nvSpPr>
                <p:cNvPr id="47" name="文本框 22"/>
                <p:cNvSpPr txBox="1">
                  <a:spLocks noChangeArrowheads="1"/>
                </p:cNvSpPr>
                <p:nvPr/>
              </p:nvSpPr>
              <p:spPr bwMode="auto">
                <a:xfrm>
                  <a:off x="472206" y="1506639"/>
                  <a:ext cx="3819832" cy="386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835"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电能质量的实时分析与评估</a:t>
                  </a:r>
                  <a:endParaRPr kumimoji="0" lang="zh-CN" altLang="en-US" sz="1835"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cxnSp>
              <p:nvCxnSpPr>
                <p:cNvPr id="48" name="直接连接符 47"/>
                <p:cNvCxnSpPr/>
                <p:nvPr/>
              </p:nvCxnSpPr>
              <p:spPr>
                <a:xfrm>
                  <a:off x="383197" y="1561676"/>
                  <a:ext cx="0" cy="284186"/>
                </a:xfrm>
                <a:prstGeom prst="line">
                  <a:avLst/>
                </a:prstGeom>
                <a:noFill/>
                <a:ln w="38100" cap="flat" cmpd="sng" algn="ctr">
                  <a:solidFill>
                    <a:srgbClr val="C00000"/>
                  </a:solidFill>
                  <a:prstDash val="solid"/>
                  <a:miter lim="800000"/>
                </a:ln>
                <a:effectLst/>
              </p:spPr>
            </p:cxnSp>
          </p:grpSp>
          <p:sp>
            <p:nvSpPr>
              <p:cNvPr id="46" name="矩形 21"/>
              <p:cNvSpPr>
                <a:spLocks noChangeArrowheads="1"/>
              </p:cNvSpPr>
              <p:nvPr/>
            </p:nvSpPr>
            <p:spPr bwMode="auto">
              <a:xfrm>
                <a:off x="8023953" y="2681920"/>
                <a:ext cx="3502199" cy="574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just" defTabSz="914400" rtl="0" eaLnBrk="0" fontAlgn="base" latinLnBrk="0" hangingPunct="0">
                  <a:lnSpc>
                    <a:spcPct val="130000"/>
                  </a:lnSpc>
                  <a:spcBef>
                    <a:spcPct val="0"/>
                  </a:spcBef>
                  <a:spcAft>
                    <a:spcPct val="0"/>
                  </a:spcAft>
                  <a:buClrTx/>
                  <a:buSzTx/>
                  <a:buFontTx/>
                  <a:buNone/>
                  <a:defRPr/>
                </a:pPr>
                <a:r>
                  <a:rPr kumimoji="0" lang="zh-CN" altLang="en-US" sz="1285"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异常问题的精准分析，有效辅助运维人员进行设备定向改造，提升工作效率。</a:t>
                </a:r>
                <a:endParaRPr kumimoji="0" lang="en-US" altLang="zh-CN" sz="1285"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4" name="组合 3"/>
            <p:cNvGrpSpPr/>
            <p:nvPr/>
          </p:nvGrpSpPr>
          <p:grpSpPr>
            <a:xfrm>
              <a:off x="7592186" y="3670617"/>
              <a:ext cx="3502199" cy="931994"/>
              <a:chOff x="8023953" y="3444012"/>
              <a:chExt cx="3502199" cy="931994"/>
            </a:xfrm>
          </p:grpSpPr>
          <p:grpSp>
            <p:nvGrpSpPr>
              <p:cNvPr id="41" name="组合 20"/>
              <p:cNvGrpSpPr/>
              <p:nvPr/>
            </p:nvGrpSpPr>
            <p:grpSpPr bwMode="auto">
              <a:xfrm>
                <a:off x="8124763" y="3444012"/>
                <a:ext cx="3401389" cy="354142"/>
                <a:chOff x="383197" y="1506639"/>
                <a:chExt cx="3908841" cy="386369"/>
              </a:xfrm>
            </p:grpSpPr>
            <p:sp>
              <p:nvSpPr>
                <p:cNvPr id="43" name="文本框 22"/>
                <p:cNvSpPr txBox="1">
                  <a:spLocks noChangeArrowheads="1"/>
                </p:cNvSpPr>
                <p:nvPr/>
              </p:nvSpPr>
              <p:spPr bwMode="auto">
                <a:xfrm>
                  <a:off x="472206" y="1506639"/>
                  <a:ext cx="3819832" cy="386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835"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多业务流程的智能运维管控</a:t>
                  </a:r>
                  <a:endParaRPr kumimoji="0" lang="zh-CN" altLang="en-US" sz="1835"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cxnSp>
              <p:nvCxnSpPr>
                <p:cNvPr id="44" name="直接连接符 43"/>
                <p:cNvCxnSpPr/>
                <p:nvPr/>
              </p:nvCxnSpPr>
              <p:spPr>
                <a:xfrm>
                  <a:off x="383197" y="1561676"/>
                  <a:ext cx="0" cy="284186"/>
                </a:xfrm>
                <a:prstGeom prst="line">
                  <a:avLst/>
                </a:prstGeom>
                <a:noFill/>
                <a:ln w="38100" cap="flat" cmpd="sng" algn="ctr">
                  <a:solidFill>
                    <a:srgbClr val="C00000"/>
                  </a:solidFill>
                  <a:prstDash val="solid"/>
                  <a:miter lim="800000"/>
                </a:ln>
                <a:effectLst/>
              </p:spPr>
            </p:cxnSp>
          </p:grpSp>
          <p:sp>
            <p:nvSpPr>
              <p:cNvPr id="42" name="矩形 21"/>
              <p:cNvSpPr>
                <a:spLocks noChangeArrowheads="1"/>
              </p:cNvSpPr>
              <p:nvPr/>
            </p:nvSpPr>
            <p:spPr bwMode="auto">
              <a:xfrm>
                <a:off x="8023953" y="3801803"/>
                <a:ext cx="3502199" cy="574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just" defTabSz="914400" rtl="0" eaLnBrk="0" fontAlgn="base" latinLnBrk="0" hangingPunct="0">
                  <a:lnSpc>
                    <a:spcPct val="130000"/>
                  </a:lnSpc>
                  <a:spcBef>
                    <a:spcPct val="0"/>
                  </a:spcBef>
                  <a:spcAft>
                    <a:spcPct val="0"/>
                  </a:spcAft>
                  <a:buClrTx/>
                  <a:buSzTx/>
                  <a:buFontTx/>
                  <a:buNone/>
                  <a:defRPr/>
                </a:pPr>
                <a:r>
                  <a:rPr kumimoji="0" lang="zh-CN" altLang="en-US" sz="1285"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巡检、检修、缺陷、报修等多种运维流程，辅助工单管理和人员管理，实现精益化运维。</a:t>
                </a:r>
                <a:endParaRPr kumimoji="0" lang="en-US" altLang="zh-CN" sz="1285"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20" name="组合 19"/>
            <p:cNvGrpSpPr/>
            <p:nvPr/>
          </p:nvGrpSpPr>
          <p:grpSpPr>
            <a:xfrm>
              <a:off x="7375977" y="2006851"/>
              <a:ext cx="3846397" cy="931994"/>
              <a:chOff x="8023952" y="4786228"/>
              <a:chExt cx="3846397" cy="931994"/>
            </a:xfrm>
          </p:grpSpPr>
          <p:grpSp>
            <p:nvGrpSpPr>
              <p:cNvPr id="21" name="组合 20"/>
              <p:cNvGrpSpPr/>
              <p:nvPr/>
            </p:nvGrpSpPr>
            <p:grpSpPr bwMode="auto">
              <a:xfrm>
                <a:off x="8124763" y="4786228"/>
                <a:ext cx="3745586" cy="354142"/>
                <a:chOff x="383197" y="1506639"/>
                <a:chExt cx="4304389" cy="386368"/>
              </a:xfrm>
            </p:grpSpPr>
            <p:sp>
              <p:nvSpPr>
                <p:cNvPr id="39" name="文本框 22"/>
                <p:cNvSpPr txBox="1">
                  <a:spLocks noChangeArrowheads="1"/>
                </p:cNvSpPr>
                <p:nvPr/>
              </p:nvSpPr>
              <p:spPr bwMode="auto">
                <a:xfrm>
                  <a:off x="472206" y="1506639"/>
                  <a:ext cx="4215380" cy="386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835"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全生命周期的设备身份管理体系</a:t>
                  </a:r>
                  <a:endParaRPr kumimoji="0" lang="zh-CN" altLang="en-US" sz="1835"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cxnSp>
              <p:nvCxnSpPr>
                <p:cNvPr id="40" name="直接连接符 39"/>
                <p:cNvCxnSpPr/>
                <p:nvPr/>
              </p:nvCxnSpPr>
              <p:spPr>
                <a:xfrm>
                  <a:off x="383197" y="1561676"/>
                  <a:ext cx="0" cy="284186"/>
                </a:xfrm>
                <a:prstGeom prst="line">
                  <a:avLst/>
                </a:prstGeom>
                <a:noFill/>
                <a:ln w="38100" cap="flat" cmpd="sng" algn="ctr">
                  <a:solidFill>
                    <a:srgbClr val="C00000"/>
                  </a:solidFill>
                  <a:prstDash val="solid"/>
                  <a:miter lim="800000"/>
                </a:ln>
                <a:effectLst/>
              </p:spPr>
            </p:cxnSp>
          </p:grpSp>
          <p:sp>
            <p:nvSpPr>
              <p:cNvPr id="26" name="矩形 21"/>
              <p:cNvSpPr>
                <a:spLocks noChangeArrowheads="1"/>
              </p:cNvSpPr>
              <p:nvPr/>
            </p:nvSpPr>
            <p:spPr bwMode="auto">
              <a:xfrm>
                <a:off x="8023952" y="5144019"/>
                <a:ext cx="3502199" cy="574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just" defTabSz="914400" rtl="0" eaLnBrk="0" fontAlgn="base" latinLnBrk="0" hangingPunct="0">
                  <a:lnSpc>
                    <a:spcPct val="130000"/>
                  </a:lnSpc>
                  <a:spcBef>
                    <a:spcPct val="0"/>
                  </a:spcBef>
                  <a:spcAft>
                    <a:spcPct val="0"/>
                  </a:spcAft>
                  <a:buClrTx/>
                  <a:buSzTx/>
                  <a:buFontTx/>
                  <a:buNone/>
                  <a:defRPr/>
                </a:pPr>
                <a:r>
                  <a:rPr kumimoji="0" lang="zh-CN" altLang="en-US" sz="1285"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实现设备信息、实时数据、故障信息、运维管理、故障报修的快速处理应用。</a:t>
                </a:r>
                <a:endParaRPr kumimoji="0" lang="en-US" altLang="zh-CN" sz="1285"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49" name="组合 19"/>
            <p:cNvGrpSpPr/>
            <p:nvPr/>
          </p:nvGrpSpPr>
          <p:grpSpPr bwMode="auto">
            <a:xfrm>
              <a:off x="3361855" y="1406541"/>
              <a:ext cx="3502800" cy="931994"/>
              <a:chOff x="6894243" y="1859165"/>
              <a:chExt cx="4078342" cy="1016802"/>
            </a:xfrm>
          </p:grpSpPr>
          <p:grpSp>
            <p:nvGrpSpPr>
              <p:cNvPr id="50" name="组合 20"/>
              <p:cNvGrpSpPr/>
              <p:nvPr/>
            </p:nvGrpSpPr>
            <p:grpSpPr bwMode="auto">
              <a:xfrm>
                <a:off x="7010093" y="1859165"/>
                <a:ext cx="3908841" cy="386368"/>
                <a:chOff x="383197" y="1506639"/>
                <a:chExt cx="3908841" cy="386368"/>
              </a:xfrm>
            </p:grpSpPr>
            <p:sp>
              <p:nvSpPr>
                <p:cNvPr id="51" name="文本框 22"/>
                <p:cNvSpPr txBox="1">
                  <a:spLocks noChangeArrowheads="1"/>
                </p:cNvSpPr>
                <p:nvPr/>
              </p:nvSpPr>
              <p:spPr bwMode="auto">
                <a:xfrm>
                  <a:off x="472206" y="1506639"/>
                  <a:ext cx="3819832" cy="386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835"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关键设备的实时监测</a:t>
                  </a:r>
                  <a:endParaRPr kumimoji="0" lang="zh-CN" altLang="en-US" sz="1835"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cxnSp>
              <p:nvCxnSpPr>
                <p:cNvPr id="52" name="直接连接符 51"/>
                <p:cNvCxnSpPr/>
                <p:nvPr/>
              </p:nvCxnSpPr>
              <p:spPr>
                <a:xfrm>
                  <a:off x="383197" y="1561676"/>
                  <a:ext cx="0" cy="284186"/>
                </a:xfrm>
                <a:prstGeom prst="line">
                  <a:avLst/>
                </a:prstGeom>
                <a:noFill/>
                <a:ln w="38100" cap="flat" cmpd="sng" algn="ctr">
                  <a:solidFill>
                    <a:srgbClr val="C00000"/>
                  </a:solidFill>
                  <a:prstDash val="solid"/>
                  <a:miter lim="800000"/>
                </a:ln>
                <a:effectLst/>
              </p:spPr>
            </p:cxnSp>
          </p:grpSp>
          <p:sp>
            <p:nvSpPr>
              <p:cNvPr id="53" name="矩形 21"/>
              <p:cNvSpPr>
                <a:spLocks noChangeArrowheads="1"/>
              </p:cNvSpPr>
              <p:nvPr/>
            </p:nvSpPr>
            <p:spPr bwMode="auto">
              <a:xfrm>
                <a:off x="6894243" y="2249513"/>
                <a:ext cx="4078342" cy="6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just" defTabSz="914400" rtl="0" eaLnBrk="0" fontAlgn="base" latinLnBrk="0" hangingPunct="0">
                  <a:lnSpc>
                    <a:spcPct val="130000"/>
                  </a:lnSpc>
                  <a:spcBef>
                    <a:spcPct val="0"/>
                  </a:spcBef>
                  <a:spcAft>
                    <a:spcPct val="0"/>
                  </a:spcAft>
                  <a:buClrTx/>
                  <a:buSzTx/>
                  <a:buFontTx/>
                  <a:buNone/>
                  <a:defRPr/>
                </a:pPr>
                <a:r>
                  <a:rPr kumimoji="0" lang="en-US" altLang="zh-CN" sz="128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24</a:t>
                </a:r>
                <a:r>
                  <a:rPr kumimoji="0" lang="zh-CN" altLang="en-US" sz="128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小时实时在线监测、预警，实现设备异常的主动告警，避免事故的发生。</a:t>
                </a:r>
                <a:endParaRPr kumimoji="0" lang="en-US" altLang="zh-CN" sz="128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54" name="组合 19"/>
            <p:cNvGrpSpPr/>
            <p:nvPr/>
          </p:nvGrpSpPr>
          <p:grpSpPr bwMode="auto">
            <a:xfrm>
              <a:off x="1198769" y="2690197"/>
              <a:ext cx="3502800" cy="931993"/>
              <a:chOff x="6894242" y="1859165"/>
              <a:chExt cx="4078342" cy="1016801"/>
            </a:xfrm>
          </p:grpSpPr>
          <p:grpSp>
            <p:nvGrpSpPr>
              <p:cNvPr id="55" name="组合 20"/>
              <p:cNvGrpSpPr/>
              <p:nvPr/>
            </p:nvGrpSpPr>
            <p:grpSpPr bwMode="auto">
              <a:xfrm>
                <a:off x="7010093" y="1859165"/>
                <a:ext cx="3908841" cy="386368"/>
                <a:chOff x="383197" y="1506639"/>
                <a:chExt cx="3908841" cy="386368"/>
              </a:xfrm>
            </p:grpSpPr>
            <p:sp>
              <p:nvSpPr>
                <p:cNvPr id="56" name="文本框 22"/>
                <p:cNvSpPr txBox="1">
                  <a:spLocks noChangeArrowheads="1"/>
                </p:cNvSpPr>
                <p:nvPr/>
              </p:nvSpPr>
              <p:spPr bwMode="auto">
                <a:xfrm>
                  <a:off x="472206" y="1506639"/>
                  <a:ext cx="3819832" cy="386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835"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多维度的数据分析与挖掘</a:t>
                  </a:r>
                  <a:endParaRPr kumimoji="0" lang="zh-CN" altLang="en-US" sz="1835"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cxnSp>
              <p:nvCxnSpPr>
                <p:cNvPr id="57" name="直接连接符 56"/>
                <p:cNvCxnSpPr/>
                <p:nvPr/>
              </p:nvCxnSpPr>
              <p:spPr>
                <a:xfrm>
                  <a:off x="383197" y="1561676"/>
                  <a:ext cx="0" cy="284186"/>
                </a:xfrm>
                <a:prstGeom prst="line">
                  <a:avLst/>
                </a:prstGeom>
                <a:noFill/>
                <a:ln w="38100" cap="flat" cmpd="sng" algn="ctr">
                  <a:solidFill>
                    <a:srgbClr val="C00000"/>
                  </a:solidFill>
                  <a:prstDash val="solid"/>
                  <a:miter lim="800000"/>
                </a:ln>
                <a:effectLst/>
              </p:spPr>
            </p:cxnSp>
          </p:grpSp>
          <p:sp>
            <p:nvSpPr>
              <p:cNvPr id="58" name="矩形 21"/>
              <p:cNvSpPr>
                <a:spLocks noChangeArrowheads="1"/>
              </p:cNvSpPr>
              <p:nvPr/>
            </p:nvSpPr>
            <p:spPr bwMode="auto">
              <a:xfrm>
                <a:off x="6894242" y="2249512"/>
                <a:ext cx="4078342" cy="6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just" defTabSz="914400" rtl="0" eaLnBrk="0" fontAlgn="base" latinLnBrk="0" hangingPunct="0">
                  <a:lnSpc>
                    <a:spcPct val="130000"/>
                  </a:lnSpc>
                  <a:spcBef>
                    <a:spcPct val="0"/>
                  </a:spcBef>
                  <a:spcAft>
                    <a:spcPct val="0"/>
                  </a:spcAft>
                  <a:buClrTx/>
                  <a:buSzTx/>
                  <a:buFontTx/>
                  <a:buNone/>
                  <a:defRPr/>
                </a:pPr>
                <a:r>
                  <a:rPr kumimoji="0" lang="zh-CN" altLang="en-US" sz="1285"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精准深入的数据分析，提升设备健康度和使用年限，减少停电时间和设备投入。</a:t>
                </a:r>
                <a:endParaRPr kumimoji="0" lang="en-US" altLang="zh-CN" sz="1285"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59" name="组合 19"/>
            <p:cNvGrpSpPr/>
            <p:nvPr/>
          </p:nvGrpSpPr>
          <p:grpSpPr bwMode="auto">
            <a:xfrm>
              <a:off x="1786404" y="4472106"/>
              <a:ext cx="3502800" cy="1176104"/>
              <a:chOff x="6894242" y="1859165"/>
              <a:chExt cx="4078342" cy="1283126"/>
            </a:xfrm>
          </p:grpSpPr>
          <p:grpSp>
            <p:nvGrpSpPr>
              <p:cNvPr id="60" name="组合 20"/>
              <p:cNvGrpSpPr/>
              <p:nvPr/>
            </p:nvGrpSpPr>
            <p:grpSpPr bwMode="auto">
              <a:xfrm>
                <a:off x="7010093" y="1859165"/>
                <a:ext cx="3908841" cy="386368"/>
                <a:chOff x="383197" y="1506639"/>
                <a:chExt cx="3908841" cy="386368"/>
              </a:xfrm>
            </p:grpSpPr>
            <p:sp>
              <p:nvSpPr>
                <p:cNvPr id="61" name="文本框 22"/>
                <p:cNvSpPr txBox="1">
                  <a:spLocks noChangeArrowheads="1"/>
                </p:cNvSpPr>
                <p:nvPr/>
              </p:nvSpPr>
              <p:spPr bwMode="auto">
                <a:xfrm>
                  <a:off x="472206" y="1506639"/>
                  <a:ext cx="3819832" cy="386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835"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全方位机器巡检无人值守</a:t>
                  </a:r>
                  <a:endParaRPr kumimoji="0" lang="zh-CN" altLang="en-US" sz="1835"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cxnSp>
              <p:nvCxnSpPr>
                <p:cNvPr id="62" name="直接连接符 61"/>
                <p:cNvCxnSpPr/>
                <p:nvPr/>
              </p:nvCxnSpPr>
              <p:spPr>
                <a:xfrm>
                  <a:off x="383197" y="1561676"/>
                  <a:ext cx="0" cy="284186"/>
                </a:xfrm>
                <a:prstGeom prst="line">
                  <a:avLst/>
                </a:prstGeom>
                <a:noFill/>
                <a:ln w="38100" cap="flat" cmpd="sng" algn="ctr">
                  <a:solidFill>
                    <a:srgbClr val="C00000"/>
                  </a:solidFill>
                  <a:prstDash val="solid"/>
                  <a:miter lim="800000"/>
                </a:ln>
                <a:effectLst/>
              </p:spPr>
            </p:cxnSp>
          </p:grpSp>
          <p:sp>
            <p:nvSpPr>
              <p:cNvPr id="63" name="矩形 21"/>
              <p:cNvSpPr>
                <a:spLocks noChangeArrowheads="1"/>
              </p:cNvSpPr>
              <p:nvPr/>
            </p:nvSpPr>
            <p:spPr bwMode="auto">
              <a:xfrm>
                <a:off x="6894242" y="2249513"/>
                <a:ext cx="4078342" cy="892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just" defTabSz="914400" rtl="0" eaLnBrk="0" fontAlgn="base" latinLnBrk="0" hangingPunct="0">
                  <a:lnSpc>
                    <a:spcPct val="130000"/>
                  </a:lnSpc>
                  <a:spcBef>
                    <a:spcPct val="0"/>
                  </a:spcBef>
                  <a:spcAft>
                    <a:spcPct val="0"/>
                  </a:spcAft>
                  <a:buClrTx/>
                  <a:buSzTx/>
                  <a:buFontTx/>
                  <a:buNone/>
                  <a:defRPr/>
                </a:pPr>
                <a:r>
                  <a:rPr kumimoji="0" lang="zh-CN" altLang="en-US" sz="1285"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通过智能机器人</a:t>
                </a:r>
                <a:r>
                  <a:rPr lang="zh-CN" altLang="en-US" sz="1285" kern="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mn-ea"/>
                  </a:rPr>
                  <a:t>实现变电站室内设备全方位、全自主智能巡检和监控，大大提高了检测的范围、效率和智能化水平，实现无人值守</a:t>
                </a:r>
                <a:r>
                  <a:rPr kumimoji="0" lang="zh-CN" altLang="en-US" sz="1285"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endParaRPr kumimoji="0" lang="zh-CN" altLang="en-US" sz="1285"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4307138" y="54106"/>
            <a:ext cx="431156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痛点及解决思路</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矩形: 圆角 10"/>
          <p:cNvSpPr/>
          <p:nvPr/>
        </p:nvSpPr>
        <p:spPr>
          <a:xfrm>
            <a:off x="445369" y="306769"/>
            <a:ext cx="2290797" cy="503058"/>
          </a:xfrm>
          <a:prstGeom prst="roundRect">
            <a:avLst/>
          </a:prstGeom>
          <a:solidFill>
            <a:srgbClr val="73B4DE"/>
          </a:solidFill>
          <a:ln w="12700" cap="flat" cmpd="sng" algn="ctr">
            <a:solidFill>
              <a:srgbClr val="73B4DE">
                <a:shade val="50000"/>
              </a:srgbClr>
            </a:solidFill>
            <a:prstDash val="solid"/>
            <a:miter lim="800000"/>
          </a:ln>
          <a:effectLst/>
        </p:spPr>
        <p:txBody>
          <a:bodyPr rtlCol="0" anchor="ctr"/>
          <a:lstStyle/>
          <a:p>
            <a:pPr lvl="0" algn="ctr">
              <a:defRPr/>
            </a:pPr>
            <a:r>
              <a:rPr lang="zh-CN" altLang="en-US" kern="0" dirty="0">
                <a:solidFill>
                  <a:srgbClr val="FF0000"/>
                </a:solidFill>
                <a:latin typeface="微软雅黑" panose="020B0503020204020204" pitchFamily="34" charset="-122"/>
                <a:ea typeface="微软雅黑" panose="020B0503020204020204" pitchFamily="34" charset="-122"/>
              </a:rPr>
              <a:t>一、线上平台服务</a:t>
            </a:r>
            <a:endParaRPr lang="zh-CN" altLang="en-US" kern="0" dirty="0">
              <a:solidFill>
                <a:srgbClr val="FF0000"/>
              </a:solidFill>
              <a:latin typeface="微软雅黑" panose="020B0503020204020204" pitchFamily="34" charset="-122"/>
              <a:ea typeface="微软雅黑" panose="020B0503020204020204" pitchFamily="34" charset="-122"/>
            </a:endParaRPr>
          </a:p>
        </p:txBody>
      </p:sp>
      <p:sp>
        <p:nvSpPr>
          <p:cNvPr id="34" name="圆角矩形 8"/>
          <p:cNvSpPr/>
          <p:nvPr/>
        </p:nvSpPr>
        <p:spPr>
          <a:xfrm>
            <a:off x="1011270" y="1407305"/>
            <a:ext cx="4457700" cy="1026161"/>
          </a:xfrm>
          <a:prstGeom prst="roundRect">
            <a:avLst>
              <a:gd name="adj" fmla="val 4436"/>
            </a:avLst>
          </a:prstGeom>
          <a:noFill/>
          <a:ln w="12700" cap="flat" cmpd="sng" algn="ctr">
            <a:solidFill>
              <a:srgbClr val="ED7D31"/>
            </a:solid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endParaRPr>
          </a:p>
        </p:txBody>
      </p:sp>
      <p:sp>
        <p:nvSpPr>
          <p:cNvPr id="35" name="圆角矩形 9"/>
          <p:cNvSpPr/>
          <p:nvPr/>
        </p:nvSpPr>
        <p:spPr>
          <a:xfrm>
            <a:off x="1011270" y="4268044"/>
            <a:ext cx="4457700" cy="1320800"/>
          </a:xfrm>
          <a:prstGeom prst="roundRect">
            <a:avLst>
              <a:gd name="adj" fmla="val 4432"/>
            </a:avLst>
          </a:prstGeom>
          <a:noFill/>
          <a:ln w="12700" cap="flat" cmpd="sng" algn="ctr">
            <a:solidFill>
              <a:srgbClr val="ED7D31"/>
            </a:solid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endParaRPr>
          </a:p>
        </p:txBody>
      </p:sp>
      <p:sp>
        <p:nvSpPr>
          <p:cNvPr id="36" name="矩形 35"/>
          <p:cNvSpPr/>
          <p:nvPr/>
        </p:nvSpPr>
        <p:spPr>
          <a:xfrm>
            <a:off x="1011270" y="1540655"/>
            <a:ext cx="4375785" cy="700576"/>
          </a:xfrm>
          <a:prstGeom prst="rect">
            <a:avLst/>
          </a:prstGeom>
        </p:spPr>
        <p:txBody>
          <a:bodyPr wrap="square">
            <a:spAutoFit/>
          </a:bodyPr>
          <a:lstStyle/>
          <a:p>
            <a:pPr marL="511175" marR="0" lvl="0" indent="-246380" algn="l" defTabSz="914400" rtl="0" eaLnBrk="1" fontAlgn="auto" latinLnBrk="0" hangingPunct="1">
              <a:lnSpc>
                <a:spcPct val="150000"/>
              </a:lnSpc>
              <a:spcBef>
                <a:spcPts val="0"/>
              </a:spcBef>
              <a:spcAft>
                <a:spcPts val="0"/>
              </a:spcAft>
              <a:buClrTx/>
              <a:buSzTx/>
              <a:buFont typeface="Wingdings" panose="05000000000000000000" pitchFamily="2" charset="2"/>
              <a:buChar char="v"/>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等线" panose="02010600030101010101" charset="-122"/>
              </a:rPr>
              <a:t>基于大数据的站点信息数据监测，包括在线率、报警排名、报警统计、实时报警、报警趋势等。</a:t>
            </a:r>
            <a:endPar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等线" panose="02010600030101010101" charset="-122"/>
            </a:endParaRPr>
          </a:p>
        </p:txBody>
      </p:sp>
      <p:sp>
        <p:nvSpPr>
          <p:cNvPr id="37" name="圆角矩形 11"/>
          <p:cNvSpPr/>
          <p:nvPr/>
        </p:nvSpPr>
        <p:spPr bwMode="auto">
          <a:xfrm>
            <a:off x="1190727" y="1265204"/>
            <a:ext cx="1047115" cy="290830"/>
          </a:xfrm>
          <a:prstGeom prst="roundRect">
            <a:avLst>
              <a:gd name="adj" fmla="val 11764"/>
            </a:avLst>
          </a:prstGeom>
          <a:solidFill>
            <a:srgbClr val="ED7D31"/>
          </a:solidFill>
          <a:ln w="12700">
            <a:noFill/>
            <a:miter lim="800000"/>
          </a:ln>
          <a:effectLst>
            <a:outerShdw blurRad="50800" dist="12700" dir="2700000" algn="tl" rotWithShape="0">
              <a:srgbClr val="404040">
                <a:alpha val="39998"/>
              </a:srgbClr>
            </a:outerShdw>
          </a:effectLst>
        </p:spPr>
        <p:txBody>
          <a:bodyPr lIns="53189" tIns="26594" rIns="53189" bIns="26594" rtlCol="0" anchor="ctr" anchorCtr="0">
            <a:noAutofit/>
          </a:bodyPr>
          <a:lstStyle/>
          <a:p>
            <a:pPr marL="0" marR="0" lvl="0" indent="0" algn="l" defTabSz="53213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大数据看板</a:t>
            </a:r>
            <a:endPar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endParaRPr>
          </a:p>
        </p:txBody>
      </p:sp>
      <p:sp>
        <p:nvSpPr>
          <p:cNvPr id="38" name="矩形 37"/>
          <p:cNvSpPr/>
          <p:nvPr/>
        </p:nvSpPr>
        <p:spPr>
          <a:xfrm>
            <a:off x="1011270" y="4417904"/>
            <a:ext cx="4331335" cy="1060450"/>
          </a:xfrm>
          <a:prstGeom prst="rect">
            <a:avLst/>
          </a:prstGeom>
        </p:spPr>
        <p:txBody>
          <a:bodyPr wrap="square">
            <a:spAutoFit/>
          </a:bodyPr>
          <a:lstStyle/>
          <a:p>
            <a:pPr marL="511175" marR="0" lvl="0" indent="-246380" algn="l" defTabSz="914400" rtl="0" eaLnBrk="1" fontAlgn="base" latinLnBrk="0" hangingPunct="1">
              <a:lnSpc>
                <a:spcPct val="150000"/>
              </a:lnSpc>
              <a:spcBef>
                <a:spcPts val="0"/>
              </a:spcBef>
              <a:spcAft>
                <a:spcPts val="0"/>
              </a:spcAft>
              <a:buClrTx/>
              <a:buSzTx/>
              <a:buFont typeface="Wingdings" panose="05000000000000000000" pitchFamily="2" charset="2"/>
              <a:buChar char="v"/>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等线" panose="02010600030101010101" charset="-122"/>
              </a:rPr>
              <a:t>提供多源数据整合、报表统计、数据可视化等功能，帮助用户挖掘数据的潜在价值，为管理者制定决策提供数据支撑。</a:t>
            </a:r>
            <a:endPar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等线" panose="02010600030101010101" charset="-122"/>
            </a:endParaRPr>
          </a:p>
        </p:txBody>
      </p:sp>
      <p:sp>
        <p:nvSpPr>
          <p:cNvPr id="39" name="圆角矩形 13"/>
          <p:cNvSpPr/>
          <p:nvPr/>
        </p:nvSpPr>
        <p:spPr bwMode="auto">
          <a:xfrm>
            <a:off x="1202405" y="4125804"/>
            <a:ext cx="1161415" cy="284480"/>
          </a:xfrm>
          <a:prstGeom prst="roundRect">
            <a:avLst>
              <a:gd name="adj" fmla="val 11764"/>
            </a:avLst>
          </a:prstGeom>
          <a:solidFill>
            <a:srgbClr val="ED7D31"/>
          </a:solidFill>
          <a:ln w="12700">
            <a:noFill/>
            <a:miter lim="800000"/>
          </a:ln>
          <a:effectLst>
            <a:outerShdw blurRad="50800" dist="12700" dir="2700000" algn="tl" rotWithShape="0">
              <a:srgbClr val="404040">
                <a:alpha val="39998"/>
              </a:srgbClr>
            </a:outerShdw>
          </a:effectLst>
        </p:spPr>
        <p:txBody>
          <a:bodyPr lIns="53189" tIns="26594" rIns="53189" bIns="26594" rtlCol="0" anchor="ctr" anchorCtr="0">
            <a:noAutofit/>
          </a:bodyPr>
          <a:lstStyle/>
          <a:p>
            <a:pPr marL="0" marR="0" lvl="0" indent="0" algn="l" defTabSz="53213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数据可视化</a:t>
            </a:r>
            <a:endPar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endParaRPr>
          </a:p>
        </p:txBody>
      </p:sp>
      <p:sp>
        <p:nvSpPr>
          <p:cNvPr id="40" name="圆角矩形 14"/>
          <p:cNvSpPr/>
          <p:nvPr/>
        </p:nvSpPr>
        <p:spPr>
          <a:xfrm>
            <a:off x="1011270" y="2792502"/>
            <a:ext cx="4457700" cy="1026160"/>
          </a:xfrm>
          <a:prstGeom prst="roundRect">
            <a:avLst>
              <a:gd name="adj" fmla="val 5462"/>
            </a:avLst>
          </a:prstGeom>
          <a:noFill/>
          <a:ln w="12700" cap="flat" cmpd="sng" algn="ctr">
            <a:solidFill>
              <a:srgbClr val="ED7D31"/>
            </a:solid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endParaRPr>
          </a:p>
        </p:txBody>
      </p:sp>
      <p:sp>
        <p:nvSpPr>
          <p:cNvPr id="41" name="矩形 40"/>
          <p:cNvSpPr/>
          <p:nvPr/>
        </p:nvSpPr>
        <p:spPr>
          <a:xfrm>
            <a:off x="1011270" y="2976652"/>
            <a:ext cx="4331335" cy="700576"/>
          </a:xfrm>
          <a:prstGeom prst="rect">
            <a:avLst/>
          </a:prstGeom>
        </p:spPr>
        <p:txBody>
          <a:bodyPr wrap="square">
            <a:spAutoFit/>
          </a:bodyPr>
          <a:lstStyle/>
          <a:p>
            <a:pPr marL="511175" marR="0" lvl="0" indent="-246380" algn="l" defTabSz="914400" rtl="0" eaLnBrk="1" fontAlgn="auto" latinLnBrk="0" hangingPunct="1">
              <a:lnSpc>
                <a:spcPct val="150000"/>
              </a:lnSpc>
              <a:spcBef>
                <a:spcPts val="0"/>
              </a:spcBef>
              <a:spcAft>
                <a:spcPts val="0"/>
              </a:spcAft>
              <a:buClrTx/>
              <a:buSzTx/>
              <a:buFont typeface="Wingdings" panose="05000000000000000000" pitchFamily="2" charset="2"/>
              <a:buChar char="v"/>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等线" panose="02010600030101010101" charset="-122"/>
              </a:rPr>
              <a:t>利用</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等线" panose="02010600030101010101" charset="-122"/>
              </a:rPr>
              <a:t>GIS</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等线" panose="02010600030101010101" charset="-122"/>
              </a:rPr>
              <a:t>地图，精确定位站房地理位置，显示站房运行的重要数据（状态、详情、告警等）。</a:t>
            </a:r>
            <a:endPar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等线" panose="02010600030101010101" charset="-122"/>
            </a:endParaRPr>
          </a:p>
        </p:txBody>
      </p:sp>
      <p:sp>
        <p:nvSpPr>
          <p:cNvPr id="42" name="圆角矩形 16"/>
          <p:cNvSpPr/>
          <p:nvPr/>
        </p:nvSpPr>
        <p:spPr bwMode="auto">
          <a:xfrm>
            <a:off x="1190725" y="2675304"/>
            <a:ext cx="1292415" cy="290830"/>
          </a:xfrm>
          <a:prstGeom prst="roundRect">
            <a:avLst>
              <a:gd name="adj" fmla="val 11764"/>
            </a:avLst>
          </a:prstGeom>
          <a:solidFill>
            <a:srgbClr val="ED7D31"/>
          </a:solidFill>
          <a:ln w="12700">
            <a:noFill/>
            <a:miter lim="800000"/>
          </a:ln>
          <a:effectLst>
            <a:outerShdw blurRad="50800" dist="12700" dir="2700000" algn="tl" rotWithShape="0">
              <a:srgbClr val="404040">
                <a:alpha val="39998"/>
              </a:srgbClr>
            </a:outerShdw>
          </a:effectLst>
        </p:spPr>
        <p:txBody>
          <a:bodyPr lIns="53189" tIns="26594" rIns="53189" bIns="26594" rtlCol="0" anchor="ctr" anchorCtr="0">
            <a:noAutofit/>
          </a:bodyPr>
          <a:lstStyle/>
          <a:p>
            <a:pPr marL="0" marR="0" lvl="0" indent="0" algn="l" defTabSz="53213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地图定位站点</a:t>
            </a:r>
            <a:endPar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endParaRPr>
          </a:p>
        </p:txBody>
      </p:sp>
      <p:pic>
        <p:nvPicPr>
          <p:cNvPr id="2" name="图片 1"/>
          <p:cNvPicPr>
            <a:picLocks noChangeAspect="1"/>
          </p:cNvPicPr>
          <p:nvPr/>
        </p:nvPicPr>
        <p:blipFill>
          <a:blip r:embed="rId1"/>
          <a:stretch>
            <a:fillRect/>
          </a:stretch>
        </p:blipFill>
        <p:spPr>
          <a:xfrm>
            <a:off x="6044565" y="809625"/>
            <a:ext cx="5048250" cy="50482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4307138" y="54106"/>
            <a:ext cx="431156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痛点及解决思路</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矩形: 圆角 10"/>
          <p:cNvSpPr/>
          <p:nvPr/>
        </p:nvSpPr>
        <p:spPr>
          <a:xfrm>
            <a:off x="445369" y="306769"/>
            <a:ext cx="2290797" cy="503058"/>
          </a:xfrm>
          <a:prstGeom prst="roundRect">
            <a:avLst/>
          </a:prstGeom>
          <a:solidFill>
            <a:srgbClr val="73B4DE"/>
          </a:solidFill>
          <a:ln w="12700" cap="flat" cmpd="sng" algn="ctr">
            <a:solidFill>
              <a:srgbClr val="73B4DE">
                <a:shade val="50000"/>
              </a:srgbClr>
            </a:solidFill>
            <a:prstDash val="solid"/>
            <a:miter lim="800000"/>
          </a:ln>
          <a:effectLst/>
        </p:spPr>
        <p:txBody>
          <a:bodyPr rtlCol="0" anchor="ctr"/>
          <a:lstStyle/>
          <a:p>
            <a:pPr lvl="0" algn="ctr">
              <a:defRPr/>
            </a:pPr>
            <a:r>
              <a:rPr lang="zh-CN" altLang="en-US" kern="0" dirty="0">
                <a:solidFill>
                  <a:srgbClr val="FF0000"/>
                </a:solidFill>
                <a:latin typeface="微软雅黑" panose="020B0503020204020204" pitchFamily="34" charset="-122"/>
                <a:ea typeface="微软雅黑" panose="020B0503020204020204" pitchFamily="34" charset="-122"/>
              </a:rPr>
              <a:t>一、线上平台服务</a:t>
            </a:r>
            <a:endParaRPr lang="zh-CN" altLang="en-US" kern="0" dirty="0">
              <a:solidFill>
                <a:srgbClr val="FF0000"/>
              </a:solidFill>
              <a:latin typeface="微软雅黑" panose="020B0503020204020204" pitchFamily="34" charset="-122"/>
              <a:ea typeface="微软雅黑" panose="020B0503020204020204" pitchFamily="34" charset="-122"/>
            </a:endParaRPr>
          </a:p>
        </p:txBody>
      </p:sp>
      <p:sp>
        <p:nvSpPr>
          <p:cNvPr id="19" name="圆角矩形 8"/>
          <p:cNvSpPr/>
          <p:nvPr/>
        </p:nvSpPr>
        <p:spPr>
          <a:xfrm>
            <a:off x="6965261" y="1231017"/>
            <a:ext cx="3758565" cy="916940"/>
          </a:xfrm>
          <a:prstGeom prst="roundRect">
            <a:avLst>
              <a:gd name="adj" fmla="val 4436"/>
            </a:avLst>
          </a:prstGeom>
          <a:noFill/>
          <a:ln w="12700" cap="flat" cmpd="sng" algn="ctr">
            <a:solidFill>
              <a:srgbClr val="ED7D31"/>
            </a:solid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endParaRPr>
          </a:p>
        </p:txBody>
      </p:sp>
      <p:sp>
        <p:nvSpPr>
          <p:cNvPr id="20" name="圆角矩形 9"/>
          <p:cNvSpPr/>
          <p:nvPr/>
        </p:nvSpPr>
        <p:spPr>
          <a:xfrm>
            <a:off x="6965261" y="3952627"/>
            <a:ext cx="3758565" cy="908050"/>
          </a:xfrm>
          <a:prstGeom prst="roundRect">
            <a:avLst>
              <a:gd name="adj" fmla="val 4432"/>
            </a:avLst>
          </a:prstGeom>
          <a:noFill/>
          <a:ln w="12700" cap="flat" cmpd="sng" algn="ctr">
            <a:solidFill>
              <a:srgbClr val="ED7D31"/>
            </a:solid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endParaRPr>
          </a:p>
        </p:txBody>
      </p:sp>
      <p:sp>
        <p:nvSpPr>
          <p:cNvPr id="21" name="矩形 20"/>
          <p:cNvSpPr/>
          <p:nvPr/>
        </p:nvSpPr>
        <p:spPr>
          <a:xfrm>
            <a:off x="6965261" y="1363732"/>
            <a:ext cx="3759200" cy="700576"/>
          </a:xfrm>
          <a:prstGeom prst="rect">
            <a:avLst/>
          </a:prstGeom>
        </p:spPr>
        <p:txBody>
          <a:bodyPr wrap="square">
            <a:spAutoFit/>
          </a:bodyPr>
          <a:lstStyle/>
          <a:p>
            <a:pPr marL="511175" marR="0" lvl="0" indent="-246380" algn="l" defTabSz="914400" rtl="0" eaLnBrk="1" fontAlgn="auto" latinLnBrk="0" hangingPunct="1">
              <a:lnSpc>
                <a:spcPct val="150000"/>
              </a:lnSpc>
              <a:spcBef>
                <a:spcPts val="0"/>
              </a:spcBef>
              <a:spcAft>
                <a:spcPts val="0"/>
              </a:spcAft>
              <a:buClrTx/>
              <a:buSzTx/>
              <a:buFont typeface="Wingdings" panose="05000000000000000000" pitchFamily="2" charset="2"/>
              <a:buChar char="v"/>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等线" panose="02010600030101010101" charset="-122"/>
              </a:rPr>
              <a:t>通过列表和地图两种方式，可以全面直观地了解被监测设备的运行情况。</a:t>
            </a:r>
            <a:endPar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等线" panose="02010600030101010101" charset="-122"/>
            </a:endParaRPr>
          </a:p>
        </p:txBody>
      </p:sp>
      <p:sp>
        <p:nvSpPr>
          <p:cNvPr id="22" name="圆角矩形 11"/>
          <p:cNvSpPr/>
          <p:nvPr/>
        </p:nvSpPr>
        <p:spPr bwMode="auto">
          <a:xfrm>
            <a:off x="7144972" y="1088522"/>
            <a:ext cx="1047115" cy="290830"/>
          </a:xfrm>
          <a:prstGeom prst="roundRect">
            <a:avLst>
              <a:gd name="adj" fmla="val 11764"/>
            </a:avLst>
          </a:prstGeom>
          <a:solidFill>
            <a:srgbClr val="ED7D31"/>
          </a:solidFill>
          <a:ln w="12700">
            <a:noFill/>
            <a:miter lim="800000"/>
          </a:ln>
          <a:effectLst>
            <a:outerShdw blurRad="50800" dist="12700" dir="2700000" algn="tl" rotWithShape="0">
              <a:srgbClr val="404040">
                <a:alpha val="39998"/>
              </a:srgbClr>
            </a:outerShdw>
          </a:effectLst>
        </p:spPr>
        <p:txBody>
          <a:bodyPr lIns="53189" tIns="26594" rIns="53189" bIns="26594" rtlCol="0" anchor="ctr" anchorCtr="0">
            <a:noAutofit/>
          </a:bodyPr>
          <a:lstStyle/>
          <a:p>
            <a:pPr marL="0" marR="0" lvl="0" indent="0" algn="l" defTabSz="53213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展示多元化</a:t>
            </a:r>
            <a:endPar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endParaRPr>
          </a:p>
        </p:txBody>
      </p:sp>
      <p:sp>
        <p:nvSpPr>
          <p:cNvPr id="23" name="矩形 22"/>
          <p:cNvSpPr/>
          <p:nvPr/>
        </p:nvSpPr>
        <p:spPr>
          <a:xfrm>
            <a:off x="6965261" y="4094867"/>
            <a:ext cx="3758565" cy="700576"/>
          </a:xfrm>
          <a:prstGeom prst="rect">
            <a:avLst/>
          </a:prstGeom>
        </p:spPr>
        <p:txBody>
          <a:bodyPr wrap="square">
            <a:spAutoFit/>
          </a:bodyPr>
          <a:lstStyle/>
          <a:p>
            <a:pPr marL="511175" marR="0" lvl="0" indent="-246380" algn="l" defTabSz="914400" rtl="0" eaLnBrk="1" fontAlgn="base" latinLnBrk="0" hangingPunct="1">
              <a:lnSpc>
                <a:spcPct val="150000"/>
              </a:lnSpc>
              <a:spcBef>
                <a:spcPts val="0"/>
              </a:spcBef>
              <a:spcAft>
                <a:spcPts val="0"/>
              </a:spcAft>
              <a:buClrTx/>
              <a:buSzTx/>
              <a:buFont typeface="Wingdings" panose="05000000000000000000" pitchFamily="2" charset="2"/>
              <a:buChar char="v"/>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等线" panose="02010600030101010101" charset="-122"/>
              </a:rPr>
              <a:t>通过图形仿真可视化，将站房内的整体结构、设备分布情况进行立体化呈现。</a:t>
            </a:r>
            <a:endPar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等线" panose="02010600030101010101" charset="-122"/>
            </a:endParaRPr>
          </a:p>
        </p:txBody>
      </p:sp>
      <p:sp>
        <p:nvSpPr>
          <p:cNvPr id="24" name="圆角矩形 13"/>
          <p:cNvSpPr/>
          <p:nvPr/>
        </p:nvSpPr>
        <p:spPr bwMode="auto">
          <a:xfrm>
            <a:off x="7144969" y="3810459"/>
            <a:ext cx="1311910" cy="284480"/>
          </a:xfrm>
          <a:prstGeom prst="roundRect">
            <a:avLst>
              <a:gd name="adj" fmla="val 11764"/>
            </a:avLst>
          </a:prstGeom>
          <a:solidFill>
            <a:srgbClr val="ED7D31"/>
          </a:solidFill>
          <a:ln w="12700">
            <a:noFill/>
            <a:miter lim="800000"/>
          </a:ln>
          <a:effectLst>
            <a:outerShdw blurRad="50800" dist="12700" dir="2700000" algn="tl" rotWithShape="0">
              <a:srgbClr val="404040">
                <a:alpha val="39998"/>
              </a:srgbClr>
            </a:outerShdw>
          </a:effectLst>
        </p:spPr>
        <p:txBody>
          <a:bodyPr lIns="53189" tIns="26594" rIns="53189" bIns="26594" rtlCol="0" anchor="ctr" anchorCtr="0">
            <a:noAutofit/>
          </a:bodyPr>
          <a:lstStyle/>
          <a:p>
            <a:pPr marL="0" marR="0" lvl="0" indent="0" algn="l" defTabSz="53213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图形仿真技术</a:t>
            </a:r>
            <a:endPar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endParaRPr>
          </a:p>
        </p:txBody>
      </p:sp>
      <p:sp>
        <p:nvSpPr>
          <p:cNvPr id="25" name="圆角矩形 14"/>
          <p:cNvSpPr/>
          <p:nvPr/>
        </p:nvSpPr>
        <p:spPr>
          <a:xfrm>
            <a:off x="6965261" y="2718187"/>
            <a:ext cx="3758565" cy="688975"/>
          </a:xfrm>
          <a:prstGeom prst="roundRect">
            <a:avLst>
              <a:gd name="adj" fmla="val 5462"/>
            </a:avLst>
          </a:prstGeom>
          <a:noFill/>
          <a:ln w="12700" cap="flat" cmpd="sng" algn="ctr">
            <a:solidFill>
              <a:srgbClr val="ED7D31"/>
            </a:solid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endParaRPr>
          </a:p>
        </p:txBody>
      </p:sp>
      <p:sp>
        <p:nvSpPr>
          <p:cNvPr id="26" name="矩形 25"/>
          <p:cNvSpPr/>
          <p:nvPr/>
        </p:nvSpPr>
        <p:spPr>
          <a:xfrm>
            <a:off x="6965261" y="2895987"/>
            <a:ext cx="3759200" cy="377411"/>
          </a:xfrm>
          <a:prstGeom prst="rect">
            <a:avLst/>
          </a:prstGeom>
        </p:spPr>
        <p:txBody>
          <a:bodyPr wrap="square">
            <a:spAutoFit/>
          </a:bodyPr>
          <a:lstStyle/>
          <a:p>
            <a:pPr marL="511175" marR="0" lvl="0" indent="-246380" algn="l" defTabSz="914400" rtl="0" eaLnBrk="1" fontAlgn="auto" latinLnBrk="0" hangingPunct="1">
              <a:lnSpc>
                <a:spcPct val="150000"/>
              </a:lnSpc>
              <a:spcBef>
                <a:spcPts val="0"/>
              </a:spcBef>
              <a:spcAft>
                <a:spcPts val="0"/>
              </a:spcAft>
              <a:buClrTx/>
              <a:buSzTx/>
              <a:buFont typeface="Wingdings" panose="05000000000000000000" pitchFamily="2" charset="2"/>
              <a:buChar char="v"/>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等线" panose="02010600030101010101" charset="-122"/>
              </a:rPr>
              <a:t>支持各类环境监测设备数据接入。</a:t>
            </a:r>
            <a:endPar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等线" panose="02010600030101010101" charset="-122"/>
            </a:endParaRPr>
          </a:p>
        </p:txBody>
      </p:sp>
      <p:sp>
        <p:nvSpPr>
          <p:cNvPr id="27" name="圆角矩形 16"/>
          <p:cNvSpPr/>
          <p:nvPr/>
        </p:nvSpPr>
        <p:spPr bwMode="auto">
          <a:xfrm>
            <a:off x="7144971" y="2600595"/>
            <a:ext cx="1391532" cy="290830"/>
          </a:xfrm>
          <a:prstGeom prst="roundRect">
            <a:avLst>
              <a:gd name="adj" fmla="val 11764"/>
            </a:avLst>
          </a:prstGeom>
          <a:solidFill>
            <a:srgbClr val="ED7D31"/>
          </a:solidFill>
          <a:ln w="12700">
            <a:noFill/>
            <a:miter lim="800000"/>
          </a:ln>
          <a:effectLst>
            <a:outerShdw blurRad="50800" dist="12700" dir="2700000" algn="tl" rotWithShape="0">
              <a:srgbClr val="404040">
                <a:alpha val="39998"/>
              </a:srgbClr>
            </a:outerShdw>
          </a:effectLst>
        </p:spPr>
        <p:txBody>
          <a:bodyPr lIns="53189" tIns="26594" rIns="53189" bIns="26594" rtlCol="0" anchor="ctr" anchorCtr="0">
            <a:noAutofit/>
          </a:bodyPr>
          <a:lstStyle/>
          <a:p>
            <a:pPr marL="0" marR="0" lvl="0" indent="0" algn="l" defTabSz="53213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设备支持多样性</a:t>
            </a:r>
            <a:endPar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endParaRPr>
          </a:p>
        </p:txBody>
      </p:sp>
      <p:pic>
        <p:nvPicPr>
          <p:cNvPr id="2" name="图片 1"/>
          <p:cNvPicPr>
            <a:picLocks noChangeAspect="1"/>
          </p:cNvPicPr>
          <p:nvPr/>
        </p:nvPicPr>
        <p:blipFill>
          <a:blip r:embed="rId1"/>
          <a:stretch>
            <a:fillRect/>
          </a:stretch>
        </p:blipFill>
        <p:spPr>
          <a:xfrm>
            <a:off x="1035050" y="1042670"/>
            <a:ext cx="5060950" cy="50469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445369" y="306769"/>
            <a:ext cx="2290797" cy="503058"/>
          </a:xfrm>
          <a:prstGeom prst="roundRect">
            <a:avLst/>
          </a:prstGeom>
          <a:solidFill>
            <a:srgbClr val="73B4DE"/>
          </a:solidFill>
          <a:ln w="12700" cap="flat" cmpd="sng" algn="ctr">
            <a:solidFill>
              <a:srgbClr val="73B4DE">
                <a:shade val="50000"/>
              </a:srgbClr>
            </a:solidFill>
            <a:prstDash val="solid"/>
            <a:miter lim="800000"/>
          </a:ln>
          <a:effectLst/>
        </p:spPr>
        <p:txBody>
          <a:bodyPr rtlCol="0" anchor="ctr"/>
          <a:lstStyle/>
          <a:p>
            <a:pPr lvl="0" algn="ctr">
              <a:defRPr/>
            </a:pPr>
            <a:r>
              <a:rPr lang="zh-CN" altLang="en-US" kern="0" dirty="0">
                <a:solidFill>
                  <a:srgbClr val="FF0000"/>
                </a:solidFill>
                <a:latin typeface="微软雅黑" panose="020B0503020204020204" pitchFamily="34" charset="-122"/>
                <a:ea typeface="微软雅黑" panose="020B0503020204020204" pitchFamily="34" charset="-122"/>
              </a:rPr>
              <a:t>一、线上平台服务</a:t>
            </a:r>
            <a:endParaRPr lang="zh-CN" altLang="en-US" kern="0" dirty="0">
              <a:solidFill>
                <a:srgbClr val="FF0000"/>
              </a:solidFill>
              <a:latin typeface="微软雅黑" panose="020B0503020204020204" pitchFamily="34" charset="-122"/>
              <a:ea typeface="微软雅黑" panose="020B0503020204020204" pitchFamily="34" charset="-122"/>
            </a:endParaRPr>
          </a:p>
        </p:txBody>
      </p:sp>
      <p:sp>
        <p:nvSpPr>
          <p:cNvPr id="8" name="圆角矩形 8"/>
          <p:cNvSpPr/>
          <p:nvPr/>
        </p:nvSpPr>
        <p:spPr>
          <a:xfrm>
            <a:off x="7427595" y="3823335"/>
            <a:ext cx="4080510" cy="1879151"/>
          </a:xfrm>
          <a:prstGeom prst="roundRect">
            <a:avLst>
              <a:gd name="adj" fmla="val 4436"/>
            </a:avLst>
          </a:prstGeom>
          <a:noFill/>
          <a:ln w="12700" cap="flat" cmpd="sng" algn="ctr">
            <a:solidFill>
              <a:srgbClr val="ED7D31"/>
            </a:solid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endParaRPr>
          </a:p>
        </p:txBody>
      </p:sp>
      <p:sp>
        <p:nvSpPr>
          <p:cNvPr id="10" name="矩形 9"/>
          <p:cNvSpPr/>
          <p:nvPr/>
        </p:nvSpPr>
        <p:spPr>
          <a:xfrm>
            <a:off x="7403465" y="3964305"/>
            <a:ext cx="3986530" cy="1670073"/>
          </a:xfrm>
          <a:prstGeom prst="rect">
            <a:avLst/>
          </a:prstGeom>
        </p:spPr>
        <p:txBody>
          <a:bodyPr wrap="square">
            <a:spAutoFit/>
          </a:bodyPr>
          <a:lstStyle/>
          <a:p>
            <a:pPr marL="511175" marR="0" lvl="0" indent="-246380" algn="l" defTabSz="914400" rtl="0" eaLnBrk="1" fontAlgn="auto" latinLnBrk="0" hangingPunct="1">
              <a:lnSpc>
                <a:spcPct val="150000"/>
              </a:lnSpc>
              <a:spcBef>
                <a:spcPts val="0"/>
              </a:spcBef>
              <a:spcAft>
                <a:spcPts val="0"/>
              </a:spcAft>
              <a:buClrTx/>
              <a:buSzTx/>
              <a:buFont typeface="Wingdings" panose="05000000000000000000" pitchFamily="2" charset="2"/>
              <a:buChar char="v"/>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等线" panose="02010600030101010101" charset="-122"/>
              </a:rPr>
              <a:t>各种报警可联动摄像机推送图片，可通过视频监控远程实时查看配电房内一切可视信息，并进行录像存储，与此同时，各种报警可联动摄像机推送图片，并且可通过回放查看报警时间段的视频监控。</a:t>
            </a:r>
            <a:endPar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等线" panose="02010600030101010101" charset="-122"/>
            </a:endParaRPr>
          </a:p>
        </p:txBody>
      </p:sp>
      <p:sp>
        <p:nvSpPr>
          <p:cNvPr id="12" name="圆角矩形 13"/>
          <p:cNvSpPr/>
          <p:nvPr/>
        </p:nvSpPr>
        <p:spPr bwMode="auto">
          <a:xfrm>
            <a:off x="7569266" y="3673330"/>
            <a:ext cx="1293440" cy="290830"/>
          </a:xfrm>
          <a:prstGeom prst="roundRect">
            <a:avLst>
              <a:gd name="adj" fmla="val 11764"/>
            </a:avLst>
          </a:prstGeom>
          <a:solidFill>
            <a:srgbClr val="ED7D31"/>
          </a:solidFill>
          <a:ln w="12700">
            <a:noFill/>
            <a:miter lim="800000"/>
          </a:ln>
          <a:effectLst>
            <a:outerShdw blurRad="50800" dist="12700" dir="2700000" algn="tl" rotWithShape="0">
              <a:srgbClr val="404040">
                <a:alpha val="39998"/>
              </a:srgbClr>
            </a:outerShdw>
          </a:effectLst>
        </p:spPr>
        <p:txBody>
          <a:bodyPr lIns="53189" tIns="26594" rIns="53189" bIns="26594" rtlCol="0" anchor="ctr" anchorCtr="0">
            <a:noAutofit/>
          </a:bodyPr>
          <a:lstStyle/>
          <a:p>
            <a:pPr marL="0" marR="0" lvl="0" indent="0" algn="ctr" defTabSz="53213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视频监控</a:t>
            </a:r>
            <a:endPar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endParaRPr>
          </a:p>
        </p:txBody>
      </p:sp>
      <p:sp>
        <p:nvSpPr>
          <p:cNvPr id="4" name="圆角矩形 9"/>
          <p:cNvSpPr/>
          <p:nvPr/>
        </p:nvSpPr>
        <p:spPr>
          <a:xfrm>
            <a:off x="7332980" y="1444625"/>
            <a:ext cx="4072255" cy="1928495"/>
          </a:xfrm>
          <a:prstGeom prst="roundRect">
            <a:avLst>
              <a:gd name="adj" fmla="val 4432"/>
            </a:avLst>
          </a:prstGeom>
          <a:noFill/>
          <a:ln w="12700" cap="flat" cmpd="sng" algn="ctr">
            <a:solidFill>
              <a:srgbClr val="ED7D31"/>
            </a:solidFill>
            <a:prstDash val="solid"/>
            <a:miter lim="800000"/>
          </a:ln>
          <a:effectLst/>
        </p:spPr>
        <p:txBody>
          <a:bodyPr vertOverflow="overflow" horzOverflow="overflow" vert="horz" wrap="square"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endParaRPr>
          </a:p>
        </p:txBody>
      </p:sp>
      <p:sp>
        <p:nvSpPr>
          <p:cNvPr id="5" name="矩形 4"/>
          <p:cNvSpPr/>
          <p:nvPr/>
        </p:nvSpPr>
        <p:spPr>
          <a:xfrm>
            <a:off x="7332980" y="1602740"/>
            <a:ext cx="4111625" cy="1706880"/>
          </a:xfrm>
          <a:prstGeom prst="rect">
            <a:avLst/>
          </a:prstGeom>
        </p:spPr>
        <p:txBody>
          <a:bodyPr wrap="square">
            <a:spAutoFit/>
          </a:bodyPr>
          <a:p>
            <a:pPr marL="511175" marR="0" lvl="0" indent="-246380" algn="just" defTabSz="914400" rtl="0" eaLnBrk="1" fontAlgn="base" latinLnBrk="0" hangingPunct="1">
              <a:lnSpc>
                <a:spcPct val="150000"/>
              </a:lnSpc>
              <a:spcBef>
                <a:spcPts val="0"/>
              </a:spcBef>
              <a:spcAft>
                <a:spcPts val="0"/>
              </a:spcAft>
              <a:buClrTx/>
              <a:buSzTx/>
              <a:buFont typeface="Wingdings" panose="05000000000000000000" pitchFamily="2" charset="2"/>
              <a:buChar char="v"/>
              <a:defRPr/>
            </a:pPr>
            <a:r>
              <a:rPr lang="zh-CN" altLang="en-US" sz="1400" dirty="0" smtClean="0">
                <a:solidFill>
                  <a:schemeClr val="tx1"/>
                </a:solidFill>
                <a:latin typeface="微软雅黑" panose="020B0503020204020204" pitchFamily="34" charset="-122"/>
                <a:ea typeface="微软雅黑" panose="020B0503020204020204" pitchFamily="34" charset="-122"/>
                <a:sym typeface="+mn-ea"/>
              </a:rPr>
              <a:t>智能巡检机器人通过搭载视频设备和传感器，沿轨道对电力设备进行巡检，能够实现变电站室内设备全方位、全自主智能巡检和监控，支持一键、定时巡检，大大提高了检测的范围、效率和智能化水平。</a:t>
            </a:r>
            <a:endParaRPr kumimoji="0" lang="zh-CN" altLang="en-US" sz="14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等线" panose="02010600030101010101" charset="-122"/>
            </a:endParaRPr>
          </a:p>
        </p:txBody>
      </p:sp>
      <p:sp>
        <p:nvSpPr>
          <p:cNvPr id="7" name="圆角矩形 13"/>
          <p:cNvSpPr/>
          <p:nvPr/>
        </p:nvSpPr>
        <p:spPr bwMode="auto">
          <a:xfrm>
            <a:off x="7569266" y="1267315"/>
            <a:ext cx="1293440" cy="290830"/>
          </a:xfrm>
          <a:prstGeom prst="roundRect">
            <a:avLst>
              <a:gd name="adj" fmla="val 11764"/>
            </a:avLst>
          </a:prstGeom>
          <a:solidFill>
            <a:srgbClr val="ED7D31"/>
          </a:solidFill>
          <a:ln w="12700">
            <a:noFill/>
            <a:miter lim="800000"/>
          </a:ln>
          <a:effectLst>
            <a:outerShdw blurRad="50800" dist="12700" dir="2700000" algn="tl" rotWithShape="0">
              <a:srgbClr val="404040">
                <a:alpha val="39998"/>
              </a:srgbClr>
            </a:outerShdw>
          </a:effectLst>
        </p:spPr>
        <p:txBody>
          <a:bodyPr lIns="53189" tIns="26594" rIns="53189" bIns="26594" rtlCol="0" anchor="ctr" anchorCtr="0">
            <a:noAutofit/>
          </a:bodyPr>
          <a:p>
            <a:pPr marL="0" marR="0" lvl="0" indent="0" algn="ctr" defTabSz="53213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智能巡检</a:t>
            </a:r>
            <a:endPar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endParaRPr>
          </a:p>
        </p:txBody>
      </p:sp>
      <p:pic>
        <p:nvPicPr>
          <p:cNvPr id="6" name="图片 5"/>
          <p:cNvPicPr>
            <a:picLocks noChangeAspect="1"/>
          </p:cNvPicPr>
          <p:nvPr/>
        </p:nvPicPr>
        <p:blipFill>
          <a:blip r:embed="rId1"/>
          <a:stretch>
            <a:fillRect/>
          </a:stretch>
        </p:blipFill>
        <p:spPr>
          <a:xfrm>
            <a:off x="1072515" y="987425"/>
            <a:ext cx="5289550" cy="53340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4307138" y="54106"/>
            <a:ext cx="431156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痛点及解决思路</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矩形: 圆角 10"/>
          <p:cNvSpPr/>
          <p:nvPr/>
        </p:nvSpPr>
        <p:spPr>
          <a:xfrm>
            <a:off x="445369" y="306769"/>
            <a:ext cx="2290797" cy="503058"/>
          </a:xfrm>
          <a:prstGeom prst="roundRect">
            <a:avLst/>
          </a:prstGeom>
          <a:solidFill>
            <a:srgbClr val="73B4DE"/>
          </a:solidFill>
          <a:ln w="12700" cap="flat" cmpd="sng" algn="ctr">
            <a:solidFill>
              <a:srgbClr val="73B4DE">
                <a:shade val="50000"/>
              </a:srgbClr>
            </a:solidFill>
            <a:prstDash val="solid"/>
            <a:miter lim="800000"/>
          </a:ln>
          <a:effectLst/>
        </p:spPr>
        <p:txBody>
          <a:bodyPr rtlCol="0" anchor="ctr"/>
          <a:lstStyle/>
          <a:p>
            <a:pPr lvl="0" algn="ctr">
              <a:defRPr/>
            </a:pPr>
            <a:r>
              <a:rPr lang="zh-CN" altLang="en-US" kern="0" dirty="0">
                <a:solidFill>
                  <a:srgbClr val="FF0000"/>
                </a:solidFill>
                <a:latin typeface="微软雅黑" panose="020B0503020204020204" pitchFamily="34" charset="-122"/>
                <a:ea typeface="微软雅黑" panose="020B0503020204020204" pitchFamily="34" charset="-122"/>
              </a:rPr>
              <a:t>一、线上平台服务</a:t>
            </a:r>
            <a:endParaRPr lang="zh-CN" altLang="en-US" kern="0" dirty="0">
              <a:solidFill>
                <a:srgbClr val="FF0000"/>
              </a:solidFill>
              <a:latin typeface="微软雅黑" panose="020B0503020204020204" pitchFamily="34" charset="-122"/>
              <a:ea typeface="微软雅黑" panose="020B0503020204020204" pitchFamily="34" charset="-122"/>
            </a:endParaRPr>
          </a:p>
        </p:txBody>
      </p:sp>
      <p:sp>
        <p:nvSpPr>
          <p:cNvPr id="16" name="圆角矩形 8"/>
          <p:cNvSpPr/>
          <p:nvPr/>
        </p:nvSpPr>
        <p:spPr>
          <a:xfrm>
            <a:off x="1008217" y="1563113"/>
            <a:ext cx="3464560" cy="666750"/>
          </a:xfrm>
          <a:prstGeom prst="roundRect">
            <a:avLst>
              <a:gd name="adj" fmla="val 4436"/>
            </a:avLst>
          </a:prstGeom>
          <a:noFill/>
          <a:ln w="12700" cap="flat" cmpd="sng" algn="ctr">
            <a:solidFill>
              <a:srgbClr val="ED7D31"/>
            </a:solid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endParaRPr>
          </a:p>
        </p:txBody>
      </p:sp>
      <p:sp>
        <p:nvSpPr>
          <p:cNvPr id="17" name="矩形 16"/>
          <p:cNvSpPr/>
          <p:nvPr/>
        </p:nvSpPr>
        <p:spPr>
          <a:xfrm>
            <a:off x="1008216" y="1696463"/>
            <a:ext cx="3464559" cy="377411"/>
          </a:xfrm>
          <a:prstGeom prst="rect">
            <a:avLst/>
          </a:prstGeom>
        </p:spPr>
        <p:txBody>
          <a:bodyPr wrap="square">
            <a:spAutoFit/>
          </a:bodyPr>
          <a:lstStyle/>
          <a:p>
            <a:pPr marL="511175" marR="0" lvl="0" indent="-246380" algn="l" defTabSz="914400" rtl="0" eaLnBrk="1" fontAlgn="auto" latinLnBrk="0" hangingPunct="1">
              <a:lnSpc>
                <a:spcPct val="150000"/>
              </a:lnSpc>
              <a:spcBef>
                <a:spcPts val="0"/>
              </a:spcBef>
              <a:spcAft>
                <a:spcPts val="0"/>
              </a:spcAft>
              <a:buClrTx/>
              <a:buSzTx/>
              <a:buFont typeface="Wingdings" panose="05000000000000000000" pitchFamily="2" charset="2"/>
              <a:buChar char="v"/>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等线" panose="02010600030101010101" charset="-122"/>
              </a:rPr>
              <a:t>水浸、烟感、红外等遥信变位告警。</a:t>
            </a:r>
            <a:endPar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等线" panose="02010600030101010101" charset="-122"/>
            </a:endParaRPr>
          </a:p>
        </p:txBody>
      </p:sp>
      <p:sp>
        <p:nvSpPr>
          <p:cNvPr id="18" name="圆角矩形 11"/>
          <p:cNvSpPr/>
          <p:nvPr/>
        </p:nvSpPr>
        <p:spPr bwMode="auto">
          <a:xfrm>
            <a:off x="1187663" y="1421012"/>
            <a:ext cx="1395224" cy="290830"/>
          </a:xfrm>
          <a:prstGeom prst="roundRect">
            <a:avLst>
              <a:gd name="adj" fmla="val 11764"/>
            </a:avLst>
          </a:prstGeom>
          <a:solidFill>
            <a:srgbClr val="ED7D31"/>
          </a:solidFill>
          <a:ln w="12700">
            <a:noFill/>
            <a:miter lim="800000"/>
          </a:ln>
          <a:effectLst>
            <a:outerShdw blurRad="50800" dist="12700" dir="2700000" algn="tl" rotWithShape="0">
              <a:srgbClr val="404040">
                <a:alpha val="39998"/>
              </a:srgbClr>
            </a:outerShdw>
          </a:effectLst>
        </p:spPr>
        <p:txBody>
          <a:bodyPr lIns="53189" tIns="26594" rIns="53189" bIns="26594" rtlCol="0" anchor="ctr" anchorCtr="0">
            <a:noAutofit/>
          </a:bodyPr>
          <a:lstStyle/>
          <a:p>
            <a:pPr marL="0" marR="0" lvl="0" indent="0" algn="l" defTabSz="53213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遥信变位告警</a:t>
            </a:r>
            <a:endPar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endParaRPr>
          </a:p>
        </p:txBody>
      </p:sp>
      <p:sp>
        <p:nvSpPr>
          <p:cNvPr id="19" name="圆角矩形 14"/>
          <p:cNvSpPr/>
          <p:nvPr/>
        </p:nvSpPr>
        <p:spPr>
          <a:xfrm>
            <a:off x="1008217" y="2749386"/>
            <a:ext cx="3464560" cy="683895"/>
          </a:xfrm>
          <a:prstGeom prst="roundRect">
            <a:avLst>
              <a:gd name="adj" fmla="val 5462"/>
            </a:avLst>
          </a:prstGeom>
          <a:noFill/>
          <a:ln w="12700" cap="flat" cmpd="sng" algn="ctr">
            <a:solidFill>
              <a:srgbClr val="ED7D31"/>
            </a:solid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endParaRPr>
          </a:p>
        </p:txBody>
      </p:sp>
      <p:sp>
        <p:nvSpPr>
          <p:cNvPr id="20" name="矩形 19"/>
          <p:cNvSpPr/>
          <p:nvPr/>
        </p:nvSpPr>
        <p:spPr>
          <a:xfrm>
            <a:off x="1008217" y="2929091"/>
            <a:ext cx="3281680" cy="377411"/>
          </a:xfrm>
          <a:prstGeom prst="rect">
            <a:avLst/>
          </a:prstGeom>
        </p:spPr>
        <p:txBody>
          <a:bodyPr wrap="square">
            <a:spAutoFit/>
          </a:bodyPr>
          <a:lstStyle/>
          <a:p>
            <a:pPr marL="511175" marR="0" lvl="0" indent="-246380" algn="l" defTabSz="914400" rtl="0" eaLnBrk="1" fontAlgn="auto" latinLnBrk="0" hangingPunct="1">
              <a:lnSpc>
                <a:spcPct val="150000"/>
              </a:lnSpc>
              <a:spcBef>
                <a:spcPts val="0"/>
              </a:spcBef>
              <a:spcAft>
                <a:spcPts val="0"/>
              </a:spcAft>
              <a:buClrTx/>
              <a:buSzTx/>
              <a:buFont typeface="Wingdings" panose="05000000000000000000" pitchFamily="2" charset="2"/>
              <a:buChar char="v"/>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等线" panose="02010600030101010101" charset="-122"/>
              </a:rPr>
              <a:t>越上</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等线" panose="02010600030101010101" charset="-122"/>
              </a:rPr>
              <a:t>/</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等线" panose="02010600030101010101" charset="-122"/>
              </a:rPr>
              <a:t>下限预警、越上</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等线" panose="02010600030101010101" charset="-122"/>
              </a:rPr>
              <a:t>/</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等线" panose="02010600030101010101" charset="-122"/>
              </a:rPr>
              <a:t>下限告警。</a:t>
            </a:r>
            <a:endPar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等线" panose="02010600030101010101" charset="-122"/>
            </a:endParaRPr>
          </a:p>
        </p:txBody>
      </p:sp>
      <p:sp>
        <p:nvSpPr>
          <p:cNvPr id="21" name="圆角矩形 16"/>
          <p:cNvSpPr/>
          <p:nvPr/>
        </p:nvSpPr>
        <p:spPr bwMode="auto">
          <a:xfrm>
            <a:off x="1187662" y="2631946"/>
            <a:ext cx="2151156" cy="290830"/>
          </a:xfrm>
          <a:prstGeom prst="roundRect">
            <a:avLst>
              <a:gd name="adj" fmla="val 11764"/>
            </a:avLst>
          </a:prstGeom>
          <a:solidFill>
            <a:srgbClr val="ED7D31"/>
          </a:solidFill>
          <a:ln w="12700">
            <a:noFill/>
            <a:miter lim="800000"/>
          </a:ln>
          <a:effectLst>
            <a:outerShdw blurRad="50800" dist="12700" dir="2700000" algn="tl" rotWithShape="0">
              <a:srgbClr val="404040">
                <a:alpha val="39998"/>
              </a:srgbClr>
            </a:outerShdw>
          </a:effectLst>
        </p:spPr>
        <p:txBody>
          <a:bodyPr lIns="53189" tIns="26594" rIns="53189" bIns="26594" rtlCol="0" anchor="ctr" anchorCtr="0">
            <a:noAutofit/>
          </a:bodyPr>
          <a:lstStyle/>
          <a:p>
            <a:pPr marL="0" marR="0" lvl="0" indent="0" algn="l" defTabSz="53213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温度、湿度阈值超限告警</a:t>
            </a:r>
            <a:endPar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endParaRPr>
          </a:p>
        </p:txBody>
      </p:sp>
      <p:sp>
        <p:nvSpPr>
          <p:cNvPr id="23" name="圆角矩形 14"/>
          <p:cNvSpPr/>
          <p:nvPr/>
        </p:nvSpPr>
        <p:spPr>
          <a:xfrm>
            <a:off x="1036499" y="3922900"/>
            <a:ext cx="3464560" cy="683895"/>
          </a:xfrm>
          <a:prstGeom prst="roundRect">
            <a:avLst>
              <a:gd name="adj" fmla="val 5462"/>
            </a:avLst>
          </a:prstGeom>
          <a:noFill/>
          <a:ln w="12700" cap="flat" cmpd="sng" algn="ctr">
            <a:solidFill>
              <a:srgbClr val="ED7D31"/>
            </a:solidFill>
            <a:prstDash val="solid"/>
            <a:miter lim="800000"/>
          </a:ln>
          <a:effectLst/>
        </p:spPr>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endParaRPr>
          </a:p>
        </p:txBody>
      </p:sp>
      <p:sp>
        <p:nvSpPr>
          <p:cNvPr id="24" name="矩形 23"/>
          <p:cNvSpPr/>
          <p:nvPr/>
        </p:nvSpPr>
        <p:spPr>
          <a:xfrm>
            <a:off x="1036499" y="4102605"/>
            <a:ext cx="3281680" cy="377411"/>
          </a:xfrm>
          <a:prstGeom prst="rect">
            <a:avLst/>
          </a:prstGeom>
        </p:spPr>
        <p:txBody>
          <a:bodyPr wrap="square">
            <a:spAutoFit/>
          </a:bodyPr>
          <a:lstStyle/>
          <a:p>
            <a:pPr marL="511175" marR="0" lvl="0" indent="-246380" algn="l" defTabSz="914400" rtl="0" eaLnBrk="1" fontAlgn="auto" latinLnBrk="0" hangingPunct="1">
              <a:lnSpc>
                <a:spcPct val="150000"/>
              </a:lnSpc>
              <a:spcBef>
                <a:spcPts val="0"/>
              </a:spcBef>
              <a:spcAft>
                <a:spcPts val="0"/>
              </a:spcAft>
              <a:buClrTx/>
              <a:buSzTx/>
              <a:buFont typeface="Wingdings" panose="05000000000000000000" pitchFamily="2" charset="2"/>
              <a:buChar char="v"/>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等线" panose="02010600030101010101" charset="-122"/>
              </a:rPr>
              <a:t>预警、告警信息发送短信提醒。</a:t>
            </a:r>
            <a:endPar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等线" panose="02010600030101010101" charset="-122"/>
            </a:endParaRPr>
          </a:p>
        </p:txBody>
      </p:sp>
      <p:sp>
        <p:nvSpPr>
          <p:cNvPr id="25" name="圆角矩形 16"/>
          <p:cNvSpPr/>
          <p:nvPr/>
        </p:nvSpPr>
        <p:spPr bwMode="auto">
          <a:xfrm>
            <a:off x="1215944" y="3805460"/>
            <a:ext cx="940027" cy="290830"/>
          </a:xfrm>
          <a:prstGeom prst="roundRect">
            <a:avLst>
              <a:gd name="adj" fmla="val 11764"/>
            </a:avLst>
          </a:prstGeom>
          <a:solidFill>
            <a:srgbClr val="ED7D31"/>
          </a:solidFill>
          <a:ln w="12700">
            <a:noFill/>
            <a:miter lim="800000"/>
          </a:ln>
          <a:effectLst>
            <a:outerShdw blurRad="50800" dist="12700" dir="2700000" algn="tl" rotWithShape="0">
              <a:srgbClr val="404040">
                <a:alpha val="39998"/>
              </a:srgbClr>
            </a:outerShdw>
          </a:effectLst>
        </p:spPr>
        <p:txBody>
          <a:bodyPr lIns="53189" tIns="26594" rIns="53189" bIns="26594" rtlCol="0" anchor="ctr" anchorCtr="0">
            <a:noAutofit/>
          </a:bodyPr>
          <a:lstStyle/>
          <a:p>
            <a:pPr marL="0" marR="0" lvl="0" indent="0" algn="l" defTabSz="53213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短信提醒</a:t>
            </a:r>
            <a:endPar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endParaRPr>
          </a:p>
        </p:txBody>
      </p:sp>
      <p:pic>
        <p:nvPicPr>
          <p:cNvPr id="2" name="图片 1"/>
          <p:cNvPicPr>
            <a:picLocks noChangeAspect="1"/>
          </p:cNvPicPr>
          <p:nvPr/>
        </p:nvPicPr>
        <p:blipFill>
          <a:blip r:embed="rId1"/>
          <a:stretch>
            <a:fillRect/>
          </a:stretch>
        </p:blipFill>
        <p:spPr>
          <a:xfrm>
            <a:off x="4912995" y="1462405"/>
            <a:ext cx="6518275" cy="32232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4307138" y="54106"/>
            <a:ext cx="431156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痛点及解决思路</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矩形: 圆角 10"/>
          <p:cNvSpPr/>
          <p:nvPr/>
        </p:nvSpPr>
        <p:spPr>
          <a:xfrm>
            <a:off x="445369" y="306769"/>
            <a:ext cx="2290797" cy="503058"/>
          </a:xfrm>
          <a:prstGeom prst="roundRect">
            <a:avLst/>
          </a:prstGeom>
          <a:solidFill>
            <a:srgbClr val="73B4DE"/>
          </a:solidFill>
          <a:ln w="12700" cap="flat" cmpd="sng" algn="ctr">
            <a:solidFill>
              <a:srgbClr val="73B4DE">
                <a:shade val="50000"/>
              </a:srgbClr>
            </a:solidFill>
            <a:prstDash val="solid"/>
            <a:miter lim="800000"/>
          </a:ln>
          <a:effectLst/>
        </p:spPr>
        <p:txBody>
          <a:bodyPr rtlCol="0" anchor="ctr"/>
          <a:lstStyle/>
          <a:p>
            <a:pPr lvl="0" algn="ctr">
              <a:defRPr/>
            </a:pPr>
            <a:r>
              <a:rPr lang="zh-CN" altLang="en-US" kern="0" dirty="0">
                <a:solidFill>
                  <a:srgbClr val="FF0000"/>
                </a:solidFill>
                <a:latin typeface="微软雅黑" panose="020B0503020204020204" pitchFamily="34" charset="-122"/>
                <a:ea typeface="微软雅黑" panose="020B0503020204020204" pitchFamily="34" charset="-122"/>
              </a:rPr>
              <a:t>二、运维服务场景</a:t>
            </a:r>
            <a:endParaRPr lang="zh-CN" altLang="en-US" kern="0" dirty="0">
              <a:solidFill>
                <a:srgbClr val="FF0000"/>
              </a:solidFill>
              <a:latin typeface="微软雅黑" panose="020B0503020204020204" pitchFamily="34" charset="-122"/>
              <a:ea typeface="微软雅黑" panose="020B0503020204020204" pitchFamily="34" charset="-122"/>
            </a:endParaRPr>
          </a:p>
        </p:txBody>
      </p:sp>
      <p:cxnSp>
        <p:nvCxnSpPr>
          <p:cNvPr id="124" name="直接箭头连接符 123"/>
          <p:cNvCxnSpPr/>
          <p:nvPr/>
        </p:nvCxnSpPr>
        <p:spPr>
          <a:xfrm>
            <a:off x="4212815" y="2085998"/>
            <a:ext cx="620281" cy="474663"/>
          </a:xfrm>
          <a:prstGeom prst="straightConnector1">
            <a:avLst/>
          </a:prstGeom>
          <a:noFill/>
          <a:ln w="19050" cap="flat" cmpd="sng" algn="ctr">
            <a:solidFill>
              <a:srgbClr val="002060"/>
            </a:solidFill>
            <a:prstDash val="solid"/>
            <a:tailEnd type="triangle"/>
          </a:ln>
          <a:effectLst/>
        </p:spPr>
      </p:cxnSp>
      <p:cxnSp>
        <p:nvCxnSpPr>
          <p:cNvPr id="125" name="直接连接符 124"/>
          <p:cNvCxnSpPr/>
          <p:nvPr/>
        </p:nvCxnSpPr>
        <p:spPr>
          <a:xfrm>
            <a:off x="2823752" y="1644674"/>
            <a:ext cx="0" cy="0"/>
          </a:xfrm>
          <a:prstGeom prst="line">
            <a:avLst/>
          </a:prstGeom>
          <a:noFill/>
          <a:ln w="19050" cap="flat" cmpd="sng" algn="ctr">
            <a:solidFill>
              <a:srgbClr val="F7D9D3"/>
            </a:solidFill>
            <a:prstDash val="solid"/>
          </a:ln>
          <a:effectLst/>
        </p:spPr>
      </p:cxnSp>
      <p:grpSp>
        <p:nvGrpSpPr>
          <p:cNvPr id="126" name="组合 125"/>
          <p:cNvGrpSpPr/>
          <p:nvPr/>
        </p:nvGrpSpPr>
        <p:grpSpPr>
          <a:xfrm>
            <a:off x="2525740" y="1604982"/>
            <a:ext cx="625037" cy="717464"/>
            <a:chOff x="2091631" y="2251530"/>
            <a:chExt cx="625037" cy="717463"/>
          </a:xfrm>
        </p:grpSpPr>
        <p:cxnSp>
          <p:nvCxnSpPr>
            <p:cNvPr id="127" name="直接连接符 126"/>
            <p:cNvCxnSpPr/>
            <p:nvPr/>
          </p:nvCxnSpPr>
          <p:spPr bwMode="auto">
            <a:xfrm flipV="1">
              <a:off x="2091631" y="2251532"/>
              <a:ext cx="305949" cy="717461"/>
            </a:xfrm>
            <a:prstGeom prst="line">
              <a:avLst/>
            </a:prstGeom>
            <a:noFill/>
            <a:ln w="19050" cap="flat" cmpd="sng" algn="ctr">
              <a:solidFill>
                <a:srgbClr val="002060"/>
              </a:solidFill>
              <a:prstDash val="solid"/>
            </a:ln>
            <a:effectLst/>
          </p:spPr>
        </p:cxnSp>
        <p:cxnSp>
          <p:nvCxnSpPr>
            <p:cNvPr id="128" name="直接连接符 127"/>
            <p:cNvCxnSpPr/>
            <p:nvPr/>
          </p:nvCxnSpPr>
          <p:spPr bwMode="auto">
            <a:xfrm>
              <a:off x="2389643" y="2251530"/>
              <a:ext cx="327025" cy="0"/>
            </a:xfrm>
            <a:prstGeom prst="line">
              <a:avLst/>
            </a:prstGeom>
            <a:noFill/>
            <a:ln w="19050" cap="flat" cmpd="sng" algn="ctr">
              <a:solidFill>
                <a:srgbClr val="002060"/>
              </a:solidFill>
              <a:prstDash val="solid"/>
            </a:ln>
            <a:effectLst/>
          </p:spPr>
        </p:cxnSp>
      </p:grpSp>
      <p:cxnSp>
        <p:nvCxnSpPr>
          <p:cNvPr id="129" name="直接箭头连接符 128"/>
          <p:cNvCxnSpPr/>
          <p:nvPr/>
        </p:nvCxnSpPr>
        <p:spPr>
          <a:xfrm flipH="1">
            <a:off x="5106039" y="3298960"/>
            <a:ext cx="166239" cy="509655"/>
          </a:xfrm>
          <a:prstGeom prst="straightConnector1">
            <a:avLst/>
          </a:prstGeom>
          <a:noFill/>
          <a:ln w="19050" cap="flat" cmpd="sng" algn="ctr">
            <a:solidFill>
              <a:srgbClr val="002060"/>
            </a:solidFill>
            <a:prstDash val="solid"/>
            <a:tailEnd type="triangle"/>
          </a:ln>
          <a:effectLst/>
        </p:spPr>
      </p:cxnSp>
      <p:grpSp>
        <p:nvGrpSpPr>
          <p:cNvPr id="130" name="组合 129"/>
          <p:cNvGrpSpPr/>
          <p:nvPr/>
        </p:nvGrpSpPr>
        <p:grpSpPr>
          <a:xfrm>
            <a:off x="4302028" y="1287816"/>
            <a:ext cx="6320151" cy="720596"/>
            <a:chOff x="4057566" y="1721089"/>
            <a:chExt cx="6320151" cy="720596"/>
          </a:xfrm>
        </p:grpSpPr>
        <p:cxnSp>
          <p:nvCxnSpPr>
            <p:cNvPr id="131" name="直接连接符 130"/>
            <p:cNvCxnSpPr/>
            <p:nvPr/>
          </p:nvCxnSpPr>
          <p:spPr>
            <a:xfrm>
              <a:off x="4057566" y="2081387"/>
              <a:ext cx="1228725" cy="0"/>
            </a:xfrm>
            <a:prstGeom prst="line">
              <a:avLst/>
            </a:prstGeom>
            <a:noFill/>
            <a:ln w="19050" cap="flat" cmpd="sng" algn="ctr">
              <a:solidFill>
                <a:srgbClr val="002060"/>
              </a:solidFill>
              <a:prstDash val="solid"/>
            </a:ln>
            <a:effectLst/>
          </p:spPr>
        </p:cxnSp>
        <p:sp>
          <p:nvSpPr>
            <p:cNvPr id="132" name="左中括号 131"/>
            <p:cNvSpPr/>
            <p:nvPr/>
          </p:nvSpPr>
          <p:spPr>
            <a:xfrm>
              <a:off x="5342711" y="1744778"/>
              <a:ext cx="45719" cy="696907"/>
            </a:xfrm>
            <a:prstGeom prst="leftBracket">
              <a:avLst/>
            </a:prstGeom>
            <a:noFill/>
            <a:ln w="19050" cap="flat" cmpd="sng" algn="ctr">
              <a:solidFill>
                <a:srgbClr val="00206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33" name="Rectangle 5"/>
            <p:cNvSpPr/>
            <p:nvPr/>
          </p:nvSpPr>
          <p:spPr bwMode="auto">
            <a:xfrm>
              <a:off x="5580519" y="1721089"/>
              <a:ext cx="4797198" cy="720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1465" b="0"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sym typeface="Gill Sans" charset="0"/>
                </a:rPr>
                <a:t>开关站</a:t>
              </a:r>
              <a:r>
                <a:rPr kumimoji="0" lang="zh-CN" altLang="en-US" sz="146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Gill Sans" charset="0"/>
                </a:rPr>
                <a:t>监测（动环、电气、防汛、测温、局放）</a:t>
              </a:r>
              <a:endParaRPr kumimoji="0" lang="en-US" altLang="zh-CN" sz="146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Gill Sans" charset="0"/>
              </a:endParaRPr>
            </a:p>
            <a:p>
              <a:pPr fontAlgn="base">
                <a:lnSpc>
                  <a:spcPct val="150000"/>
                </a:lnSpc>
                <a:spcBef>
                  <a:spcPct val="0"/>
                </a:spcBef>
                <a:spcAft>
                  <a:spcPct val="0"/>
                </a:spcAft>
              </a:pPr>
              <a:r>
                <a:rPr lang="zh-CN" altLang="en-US" sz="1465" kern="0" dirty="0">
                  <a:solidFill>
                    <a:prstClr val="black"/>
                  </a:solidFill>
                  <a:latin typeface="微软雅黑" panose="020B0503020204020204" pitchFamily="34" charset="-122"/>
                  <a:ea typeface="微软雅黑" panose="020B0503020204020204" pitchFamily="34" charset="-122"/>
                  <a:sym typeface="Gill Sans" charset="0"/>
                </a:rPr>
                <a:t>配电房监测（动环、电气、防汛、测温、局放、电量）</a:t>
              </a:r>
              <a:endParaRPr lang="en-US" altLang="zh-CN" sz="1465" kern="0" dirty="0">
                <a:solidFill>
                  <a:prstClr val="black"/>
                </a:solidFill>
                <a:latin typeface="微软雅黑" panose="020B0503020204020204" pitchFamily="34" charset="-122"/>
                <a:ea typeface="微软雅黑" panose="020B0503020204020204" pitchFamily="34" charset="-122"/>
                <a:sym typeface="Gill Sans" charset="0"/>
              </a:endParaRPr>
            </a:p>
          </p:txBody>
        </p:sp>
      </p:grpSp>
      <p:sp>
        <p:nvSpPr>
          <p:cNvPr id="134" name="椭圆 133"/>
          <p:cNvSpPr/>
          <p:nvPr/>
        </p:nvSpPr>
        <p:spPr>
          <a:xfrm rot="9480000">
            <a:off x="3281521" y="1116876"/>
            <a:ext cx="989023" cy="989023"/>
          </a:xfrm>
          <a:prstGeom prst="ellipse">
            <a:avLst/>
          </a:prstGeom>
          <a:solidFill>
            <a:srgbClr val="0070C0"/>
          </a:solidFill>
          <a:ln w="38100" cap="flat" cmpd="sng" algn="ctr">
            <a:solidFill>
              <a:srgbClr val="0070C0"/>
            </a:solidFill>
            <a:prstDash val="solid"/>
          </a:ln>
          <a:effectLst>
            <a:outerShdw blurRad="444500" dist="190500" dir="8100000" algn="t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5" name="文本框 134"/>
          <p:cNvSpPr txBox="1"/>
          <p:nvPr/>
        </p:nvSpPr>
        <p:spPr>
          <a:xfrm>
            <a:off x="3397942" y="1155508"/>
            <a:ext cx="759046" cy="9130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a:t>
            </a:r>
            <a:endParaRPr kumimoji="0" lang="zh-CN" altLang="en-US" sz="53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6" name="椭圆 135"/>
          <p:cNvSpPr/>
          <p:nvPr/>
        </p:nvSpPr>
        <p:spPr>
          <a:xfrm rot="9480000">
            <a:off x="4897731" y="2215930"/>
            <a:ext cx="1028835" cy="1028833"/>
          </a:xfrm>
          <a:prstGeom prst="ellipse">
            <a:avLst/>
          </a:prstGeom>
          <a:solidFill>
            <a:srgbClr val="0070C0"/>
          </a:solidFill>
          <a:ln w="38100" cap="flat" cmpd="sng" algn="ctr">
            <a:solidFill>
              <a:srgbClr val="0070C0"/>
            </a:solidFill>
            <a:prstDash val="solid"/>
          </a:ln>
          <a:effectLst>
            <a:outerShdw blurRad="444500" dist="190500" dir="8100000" algn="t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7" name="文本框 136"/>
          <p:cNvSpPr txBox="1"/>
          <p:nvPr/>
        </p:nvSpPr>
        <p:spPr>
          <a:xfrm>
            <a:off x="5027348" y="2268150"/>
            <a:ext cx="789600" cy="91300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a:t>
            </a:r>
            <a:endParaRPr kumimoji="0" lang="zh-CN" altLang="en-US" sz="53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8" name="椭圆 137"/>
          <p:cNvSpPr/>
          <p:nvPr/>
        </p:nvSpPr>
        <p:spPr>
          <a:xfrm rot="9480000">
            <a:off x="4457274" y="3796746"/>
            <a:ext cx="1028835" cy="1028833"/>
          </a:xfrm>
          <a:prstGeom prst="ellipse">
            <a:avLst/>
          </a:prstGeom>
          <a:solidFill>
            <a:srgbClr val="0070C0"/>
          </a:solidFill>
          <a:ln w="38100" cap="flat" cmpd="sng" algn="ctr">
            <a:solidFill>
              <a:srgbClr val="0070C0"/>
            </a:solidFill>
            <a:prstDash val="solid"/>
          </a:ln>
          <a:effectLst>
            <a:outerShdw blurRad="444500" dist="190500" dir="8100000" algn="t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9" name="文本框 138"/>
          <p:cNvSpPr txBox="1"/>
          <p:nvPr/>
        </p:nvSpPr>
        <p:spPr>
          <a:xfrm>
            <a:off x="4586891" y="3848966"/>
            <a:ext cx="789600" cy="91300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3</a:t>
            </a:r>
            <a:endParaRPr kumimoji="0" lang="zh-CN" altLang="en-US" sz="53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0" name="椭圆 139"/>
          <p:cNvSpPr/>
          <p:nvPr/>
        </p:nvSpPr>
        <p:spPr>
          <a:xfrm rot="9480000">
            <a:off x="5930109" y="4792375"/>
            <a:ext cx="1028835" cy="1028833"/>
          </a:xfrm>
          <a:prstGeom prst="ellipse">
            <a:avLst/>
          </a:prstGeom>
          <a:solidFill>
            <a:srgbClr val="0070C0"/>
          </a:solidFill>
          <a:ln w="38100" cap="flat" cmpd="sng" algn="ctr">
            <a:solidFill>
              <a:srgbClr val="0070C0"/>
            </a:solidFill>
            <a:prstDash val="solid"/>
          </a:ln>
          <a:effectLst>
            <a:outerShdw blurRad="444500" dist="190500" dir="8100000" algn="t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1" name="文本框 140"/>
          <p:cNvSpPr txBox="1"/>
          <p:nvPr/>
        </p:nvSpPr>
        <p:spPr>
          <a:xfrm>
            <a:off x="6059726" y="4844595"/>
            <a:ext cx="789600" cy="91300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4</a:t>
            </a:r>
            <a:endParaRPr kumimoji="0" lang="zh-CN" altLang="en-US" sz="53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142" name="直接箭头连接符 141"/>
          <p:cNvCxnSpPr/>
          <p:nvPr/>
        </p:nvCxnSpPr>
        <p:spPr>
          <a:xfrm>
            <a:off x="5412148" y="4697815"/>
            <a:ext cx="520811" cy="344431"/>
          </a:xfrm>
          <a:prstGeom prst="straightConnector1">
            <a:avLst/>
          </a:prstGeom>
          <a:noFill/>
          <a:ln w="19050" cap="flat" cmpd="sng" algn="ctr">
            <a:solidFill>
              <a:srgbClr val="002060"/>
            </a:solidFill>
            <a:prstDash val="solid"/>
            <a:tailEnd type="triangle"/>
          </a:ln>
          <a:effectLst/>
        </p:spPr>
      </p:cxnSp>
      <p:grpSp>
        <p:nvGrpSpPr>
          <p:cNvPr id="143" name="组合 142"/>
          <p:cNvGrpSpPr/>
          <p:nvPr/>
        </p:nvGrpSpPr>
        <p:grpSpPr>
          <a:xfrm>
            <a:off x="5986706" y="2348226"/>
            <a:ext cx="5659782" cy="720596"/>
            <a:chOff x="4057566" y="1738506"/>
            <a:chExt cx="5659782" cy="720596"/>
          </a:xfrm>
        </p:grpSpPr>
        <p:cxnSp>
          <p:nvCxnSpPr>
            <p:cNvPr id="144" name="直接连接符 143"/>
            <p:cNvCxnSpPr/>
            <p:nvPr/>
          </p:nvCxnSpPr>
          <p:spPr>
            <a:xfrm>
              <a:off x="4057566" y="2081387"/>
              <a:ext cx="506891" cy="0"/>
            </a:xfrm>
            <a:prstGeom prst="line">
              <a:avLst/>
            </a:prstGeom>
            <a:noFill/>
            <a:ln w="19050" cap="flat" cmpd="sng" algn="ctr">
              <a:solidFill>
                <a:srgbClr val="002060"/>
              </a:solidFill>
              <a:prstDash val="solid"/>
            </a:ln>
            <a:effectLst/>
          </p:spPr>
        </p:cxnSp>
        <p:sp>
          <p:nvSpPr>
            <p:cNvPr id="145" name="左中括号 144"/>
            <p:cNvSpPr/>
            <p:nvPr/>
          </p:nvSpPr>
          <p:spPr>
            <a:xfrm>
              <a:off x="4682342" y="1762195"/>
              <a:ext cx="45719" cy="696907"/>
            </a:xfrm>
            <a:prstGeom prst="leftBracket">
              <a:avLst/>
            </a:prstGeom>
            <a:noFill/>
            <a:ln w="19050" cap="flat" cmpd="sng" algn="ctr">
              <a:solidFill>
                <a:srgbClr val="00206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46" name="Rectangle 5"/>
            <p:cNvSpPr/>
            <p:nvPr/>
          </p:nvSpPr>
          <p:spPr bwMode="auto">
            <a:xfrm>
              <a:off x="4920150" y="1738506"/>
              <a:ext cx="4797198" cy="720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1465" b="0"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sym typeface="Gill Sans" charset="0"/>
                </a:rPr>
                <a:t>电缆隧道</a:t>
              </a:r>
              <a:r>
                <a:rPr kumimoji="0" lang="zh-CN" altLang="en-US" sz="146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Gill Sans" charset="0"/>
                </a:rPr>
                <a:t>监测</a:t>
              </a:r>
              <a:endParaRPr kumimoji="0" lang="zh-CN" altLang="en-US" sz="146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Gill Sans" charset="0"/>
              </a:endParaRPr>
            </a:p>
          </p:txBody>
        </p:sp>
      </p:grpSp>
      <p:grpSp>
        <p:nvGrpSpPr>
          <p:cNvPr id="147" name="组合 146"/>
          <p:cNvGrpSpPr/>
          <p:nvPr/>
        </p:nvGrpSpPr>
        <p:grpSpPr>
          <a:xfrm>
            <a:off x="5529683" y="3959163"/>
            <a:ext cx="5659782" cy="720596"/>
            <a:chOff x="4057566" y="1738506"/>
            <a:chExt cx="5659782" cy="720596"/>
          </a:xfrm>
        </p:grpSpPr>
        <p:cxnSp>
          <p:nvCxnSpPr>
            <p:cNvPr id="148" name="直接连接符 147"/>
            <p:cNvCxnSpPr/>
            <p:nvPr/>
          </p:nvCxnSpPr>
          <p:spPr>
            <a:xfrm>
              <a:off x="4057566" y="2081387"/>
              <a:ext cx="506891" cy="0"/>
            </a:xfrm>
            <a:prstGeom prst="line">
              <a:avLst/>
            </a:prstGeom>
            <a:noFill/>
            <a:ln w="19050" cap="flat" cmpd="sng" algn="ctr">
              <a:solidFill>
                <a:srgbClr val="002060"/>
              </a:solidFill>
              <a:prstDash val="solid"/>
            </a:ln>
            <a:effectLst/>
          </p:spPr>
        </p:cxnSp>
        <p:sp>
          <p:nvSpPr>
            <p:cNvPr id="149" name="左中括号 148"/>
            <p:cNvSpPr/>
            <p:nvPr/>
          </p:nvSpPr>
          <p:spPr>
            <a:xfrm>
              <a:off x="4682342" y="1762195"/>
              <a:ext cx="45719" cy="696907"/>
            </a:xfrm>
            <a:prstGeom prst="leftBracket">
              <a:avLst/>
            </a:prstGeom>
            <a:noFill/>
            <a:ln w="19050" cap="flat" cmpd="sng" algn="ctr">
              <a:solidFill>
                <a:srgbClr val="00206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50" name="Rectangle 5"/>
            <p:cNvSpPr/>
            <p:nvPr/>
          </p:nvSpPr>
          <p:spPr bwMode="auto">
            <a:xfrm>
              <a:off x="4920150" y="1738506"/>
              <a:ext cx="4797198" cy="720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1465" b="0"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sym typeface="Gill Sans" charset="0"/>
                </a:rPr>
                <a:t>电缆井</a:t>
              </a:r>
              <a:r>
                <a:rPr kumimoji="0" lang="zh-CN" altLang="en-US" sz="146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Gill Sans" charset="0"/>
                </a:rPr>
                <a:t>盖监测</a:t>
              </a:r>
              <a:endParaRPr kumimoji="0" lang="en-US" altLang="zh-CN" sz="146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Gill Sans" charset="0"/>
              </a:endParaRPr>
            </a:p>
            <a:p>
              <a:pPr fontAlgn="base">
                <a:lnSpc>
                  <a:spcPct val="150000"/>
                </a:lnSpc>
                <a:spcBef>
                  <a:spcPct val="0"/>
                </a:spcBef>
                <a:spcAft>
                  <a:spcPct val="0"/>
                </a:spcAft>
              </a:pPr>
              <a:r>
                <a:rPr lang="zh-CN" altLang="en-US" sz="1465" kern="0" dirty="0">
                  <a:solidFill>
                    <a:prstClr val="black"/>
                  </a:solidFill>
                  <a:latin typeface="微软雅黑" panose="020B0503020204020204" pitchFamily="34" charset="-122"/>
                  <a:ea typeface="微软雅黑" panose="020B0503020204020204" pitchFamily="34" charset="-122"/>
                  <a:sym typeface="Gill Sans" charset="0"/>
                </a:rPr>
                <a:t>电缆防外破监测</a:t>
              </a:r>
              <a:endParaRPr lang="zh-CN" altLang="en-US" sz="1465" kern="0" dirty="0">
                <a:solidFill>
                  <a:prstClr val="black"/>
                </a:solidFill>
                <a:latin typeface="微软雅黑" panose="020B0503020204020204" pitchFamily="34" charset="-122"/>
                <a:ea typeface="微软雅黑" panose="020B0503020204020204" pitchFamily="34" charset="-122"/>
                <a:sym typeface="Gill Sans" charset="0"/>
              </a:endParaRPr>
            </a:p>
          </p:txBody>
        </p:sp>
      </p:grpSp>
      <p:grpSp>
        <p:nvGrpSpPr>
          <p:cNvPr id="151" name="组合 150"/>
          <p:cNvGrpSpPr/>
          <p:nvPr/>
        </p:nvGrpSpPr>
        <p:grpSpPr>
          <a:xfrm>
            <a:off x="7043079" y="4980826"/>
            <a:ext cx="4331871" cy="720596"/>
            <a:chOff x="4057566" y="1738506"/>
            <a:chExt cx="4331871" cy="720596"/>
          </a:xfrm>
        </p:grpSpPr>
        <p:cxnSp>
          <p:nvCxnSpPr>
            <p:cNvPr id="152" name="直接连接符 151"/>
            <p:cNvCxnSpPr/>
            <p:nvPr/>
          </p:nvCxnSpPr>
          <p:spPr>
            <a:xfrm>
              <a:off x="4057566" y="2081387"/>
              <a:ext cx="506891" cy="0"/>
            </a:xfrm>
            <a:prstGeom prst="line">
              <a:avLst/>
            </a:prstGeom>
            <a:noFill/>
            <a:ln w="19050" cap="flat" cmpd="sng" algn="ctr">
              <a:solidFill>
                <a:srgbClr val="002060"/>
              </a:solidFill>
              <a:prstDash val="solid"/>
            </a:ln>
            <a:effectLst/>
          </p:spPr>
        </p:cxnSp>
        <p:sp>
          <p:nvSpPr>
            <p:cNvPr id="153" name="左中括号 152"/>
            <p:cNvSpPr/>
            <p:nvPr/>
          </p:nvSpPr>
          <p:spPr>
            <a:xfrm>
              <a:off x="4682342" y="1762195"/>
              <a:ext cx="45719" cy="696907"/>
            </a:xfrm>
            <a:prstGeom prst="leftBracket">
              <a:avLst/>
            </a:prstGeom>
            <a:noFill/>
            <a:ln w="19050" cap="flat" cmpd="sng" algn="ctr">
              <a:solidFill>
                <a:srgbClr val="00206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54" name="Rectangle 5"/>
            <p:cNvSpPr/>
            <p:nvPr/>
          </p:nvSpPr>
          <p:spPr bwMode="auto">
            <a:xfrm>
              <a:off x="4920150" y="1738506"/>
              <a:ext cx="3469287" cy="720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lvl="0" fontAlgn="base">
                <a:lnSpc>
                  <a:spcPct val="150000"/>
                </a:lnSpc>
                <a:spcBef>
                  <a:spcPct val="0"/>
                </a:spcBef>
                <a:spcAft>
                  <a:spcPct val="0"/>
                </a:spcAft>
              </a:pPr>
              <a:r>
                <a:rPr lang="zh-CN" altLang="en-US" sz="1465" kern="0" dirty="0">
                  <a:solidFill>
                    <a:prstClr val="black"/>
                  </a:solidFill>
                  <a:latin typeface="微软雅黑" panose="020B0503020204020204" pitchFamily="34" charset="-122"/>
                  <a:ea typeface="微软雅黑" panose="020B0503020204020204" pitchFamily="34" charset="-122"/>
                  <a:sym typeface="Gill Sans" charset="0"/>
                </a:rPr>
                <a:t>三相不平衡治理监测</a:t>
              </a:r>
              <a:endParaRPr lang="zh-CN" altLang="en-US" sz="1465" kern="0" dirty="0">
                <a:solidFill>
                  <a:prstClr val="black"/>
                </a:solidFill>
                <a:latin typeface="微软雅黑" panose="020B0503020204020204" pitchFamily="34" charset="-122"/>
                <a:ea typeface="微软雅黑" panose="020B0503020204020204" pitchFamily="34" charset="-122"/>
                <a:sym typeface="Gill Sans" charset="0"/>
              </a:endParaRPr>
            </a:p>
            <a:p>
              <a:pPr lvl="0" fontAlgn="base">
                <a:lnSpc>
                  <a:spcPct val="150000"/>
                </a:lnSpc>
                <a:spcBef>
                  <a:spcPct val="0"/>
                </a:spcBef>
                <a:spcAft>
                  <a:spcPct val="0"/>
                </a:spcAft>
              </a:pPr>
              <a:r>
                <a:rPr lang="zh-CN" altLang="en-US" sz="1465" kern="0" dirty="0">
                  <a:solidFill>
                    <a:prstClr val="black"/>
                  </a:solidFill>
                  <a:latin typeface="微软雅黑" panose="020B0503020204020204" pitchFamily="34" charset="-122"/>
                  <a:ea typeface="微软雅黑" panose="020B0503020204020204" pitchFamily="34" charset="-122"/>
                  <a:sym typeface="Gill Sans" charset="0"/>
                </a:rPr>
                <a:t>低电压治理监测</a:t>
              </a:r>
              <a:endParaRPr lang="zh-CN" altLang="en-US" sz="1465" kern="0" dirty="0">
                <a:solidFill>
                  <a:prstClr val="black"/>
                </a:solidFill>
                <a:latin typeface="微软雅黑" panose="020B0503020204020204" pitchFamily="34" charset="-122"/>
                <a:ea typeface="微软雅黑" panose="020B0503020204020204" pitchFamily="34" charset="-122"/>
                <a:sym typeface="Gill Sans" charset="0"/>
              </a:endParaRPr>
            </a:p>
          </p:txBody>
        </p:sp>
      </p:grpSp>
      <p:sp>
        <p:nvSpPr>
          <p:cNvPr id="156" name="Rectangle 5"/>
          <p:cNvSpPr/>
          <p:nvPr/>
        </p:nvSpPr>
        <p:spPr bwMode="auto">
          <a:xfrm>
            <a:off x="1716207" y="3911662"/>
            <a:ext cx="1659851" cy="351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sz="146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Gill Sans" charset="0"/>
              </a:rPr>
              <a:t>智慧电力运维平台</a:t>
            </a:r>
            <a:endParaRPr kumimoji="0" lang="zh-CN" altLang="en-US" sz="146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Gill Sans" charset="0"/>
            </a:endParaRPr>
          </a:p>
        </p:txBody>
      </p:sp>
      <p:sp>
        <p:nvSpPr>
          <p:cNvPr id="37" name="Rectangle 5"/>
          <p:cNvSpPr/>
          <p:nvPr/>
        </p:nvSpPr>
        <p:spPr bwMode="auto">
          <a:xfrm>
            <a:off x="966271" y="1963715"/>
            <a:ext cx="1659851" cy="351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sz="1465"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sym typeface="Gill Sans" charset="0"/>
              </a:rPr>
              <a:t>多业务融合应用</a:t>
            </a:r>
            <a:endParaRPr kumimoji="0" lang="zh-CN" altLang="en-US" sz="1465"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sym typeface="Gill Sans" charset="0"/>
            </a:endParaRPr>
          </a:p>
        </p:txBody>
      </p:sp>
      <p:pic>
        <p:nvPicPr>
          <p:cNvPr id="2" name="图片 1"/>
          <p:cNvPicPr>
            <a:picLocks noChangeAspect="1"/>
          </p:cNvPicPr>
          <p:nvPr/>
        </p:nvPicPr>
        <p:blipFill>
          <a:blip r:embed="rId1"/>
          <a:stretch>
            <a:fillRect/>
          </a:stretch>
        </p:blipFill>
        <p:spPr>
          <a:xfrm>
            <a:off x="840740" y="2313940"/>
            <a:ext cx="3279775" cy="164401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850900" y="1047366"/>
            <a:ext cx="9998075" cy="5626579"/>
            <a:chOff x="1490" y="1214"/>
            <a:chExt cx="15745" cy="8116"/>
          </a:xfrm>
        </p:grpSpPr>
        <p:sp>
          <p:nvSpPr>
            <p:cNvPr id="2" name="文本框 10"/>
            <p:cNvSpPr txBox="1">
              <a:spLocks noChangeArrowheads="1"/>
            </p:cNvSpPr>
            <p:nvPr/>
          </p:nvSpPr>
          <p:spPr bwMode="auto">
            <a:xfrm>
              <a:off x="1722" y="1801"/>
              <a:ext cx="15288" cy="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在线监测系统的日常运维；</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站端设备联网故障的维修；</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站端设备的硬件故障的维修，配件的更换；</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主站通信设备网络的运维；</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主站服务器的运维，故障的排除；</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在线监测系统台账的整理更新；</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新建开关站或新装设备安装的前的现场指导，各个设备安装位置的指导，设备走线及施工工艺的指导；</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其它厂家新装设备，接入系统的技术沟通，配合测试，最终验收等工作；</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系统平台的其它数据的录入更新删除修改；</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监控系统部分的日常运维设备对时，导出查找历史视频；</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结合视频平台移动侦测功能，监测站内施工人员是否带帽穿工装；</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结合视频平台移动侦测功能，统计施工及巡检人员进场离场时间；</a:t>
              </a:r>
              <a:endPar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lang="zh-CN" altLang="en-US" sz="1600" dirty="0">
                  <a:solidFill>
                    <a:prstClr val="black"/>
                  </a:solidFill>
                  <a:latin typeface="微软雅黑" panose="020B0503020204020204" pitchFamily="34" charset="-122"/>
                  <a:ea typeface="微软雅黑" panose="020B0503020204020204" pitchFamily="34" charset="-122"/>
                  <a:sym typeface="宋体" panose="02010600030101010101" pitchFamily="2" charset="-122"/>
                </a:rPr>
                <a:t>结合安全防护监测功能，进行水灾、火灾的监测告警和视频联动，辅助开展隐患排查工作。</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4" name="矩形: 圆角 3"/>
            <p:cNvSpPr/>
            <p:nvPr/>
          </p:nvSpPr>
          <p:spPr>
            <a:xfrm>
              <a:off x="1490" y="1717"/>
              <a:ext cx="15745" cy="7209"/>
            </a:xfrm>
            <a:prstGeom prst="roundRect">
              <a:avLst>
                <a:gd name="adj" fmla="val 3806"/>
              </a:avLst>
            </a:prstGeom>
            <a:noFill/>
            <a:ln>
              <a:solidFill>
                <a:srgbClr val="0070C0"/>
              </a:solidFill>
            </a:ln>
            <a:effectLst>
              <a:outerShdw blurRad="50800" dist="38100" dir="5400000" algn="t"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 name="矩形: 圆角 4"/>
            <p:cNvSpPr/>
            <p:nvPr/>
          </p:nvSpPr>
          <p:spPr>
            <a:xfrm>
              <a:off x="1925" y="1214"/>
              <a:ext cx="2946" cy="572"/>
            </a:xfrm>
            <a:prstGeom prst="roundRect">
              <a:avLst>
                <a:gd name="adj" fmla="val 6680"/>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在线监测</a:t>
              </a:r>
              <a:endParaRPr kumimoji="1"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6" name="矩形: 圆角 5"/>
          <p:cNvSpPr/>
          <p:nvPr/>
        </p:nvSpPr>
        <p:spPr>
          <a:xfrm>
            <a:off x="445369" y="306769"/>
            <a:ext cx="2290797" cy="503058"/>
          </a:xfrm>
          <a:prstGeom prst="roundRect">
            <a:avLst/>
          </a:prstGeom>
          <a:solidFill>
            <a:srgbClr val="73B4DE"/>
          </a:solidFill>
          <a:ln w="12700" cap="flat" cmpd="sng" algn="ctr">
            <a:solidFill>
              <a:srgbClr val="73B4DE">
                <a:shade val="50000"/>
              </a:srgbClr>
            </a:solidFill>
            <a:prstDash val="solid"/>
            <a:miter lim="800000"/>
          </a:ln>
          <a:effectLst/>
        </p:spPr>
        <p:txBody>
          <a:bodyPr rtlCol="0" anchor="ctr"/>
          <a:lstStyle/>
          <a:p>
            <a:pPr lvl="0" algn="ctr">
              <a:defRPr/>
            </a:pPr>
            <a:r>
              <a:rPr lang="zh-CN" altLang="en-US" kern="0" dirty="0">
                <a:solidFill>
                  <a:srgbClr val="FF0000"/>
                </a:solidFill>
                <a:latin typeface="微软雅黑" panose="020B0503020204020204" pitchFamily="34" charset="-122"/>
                <a:ea typeface="微软雅黑" panose="020B0503020204020204" pitchFamily="34" charset="-122"/>
              </a:rPr>
              <a:t>三、线下平台服务</a:t>
            </a:r>
            <a:endParaRPr lang="zh-CN" altLang="en-US" kern="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857885" y="1033190"/>
            <a:ext cx="9998075" cy="2728738"/>
            <a:chOff x="1490" y="1214"/>
            <a:chExt cx="15745" cy="3800"/>
          </a:xfrm>
        </p:grpSpPr>
        <p:sp>
          <p:nvSpPr>
            <p:cNvPr id="8" name="文本框 10"/>
            <p:cNvSpPr txBox="1">
              <a:spLocks noChangeArrowheads="1"/>
            </p:cNvSpPr>
            <p:nvPr/>
          </p:nvSpPr>
          <p:spPr bwMode="auto">
            <a:xfrm>
              <a:off x="1722" y="1801"/>
              <a:ext cx="15288" cy="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新建电缆厂家设备的数据接入、数据录入、功能配置；</a:t>
              </a:r>
              <a:endPar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已有电缆隧道厂家设备后台的整合，包括数据库的数据对接、数据实时接入、数据维护等；</a:t>
              </a:r>
              <a:endPar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电缆隧道监控系统故障的研判和排除，包括网络问题、数据问题、配置问题等；</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监控系统的视频查找导出；</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隧道内相关辅助设备的维修及升级改造。</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 name="矩形: 圆角 8"/>
            <p:cNvSpPr/>
            <p:nvPr/>
          </p:nvSpPr>
          <p:spPr>
            <a:xfrm>
              <a:off x="1490" y="1717"/>
              <a:ext cx="15745" cy="2954"/>
            </a:xfrm>
            <a:prstGeom prst="roundRect">
              <a:avLst>
                <a:gd name="adj" fmla="val 3806"/>
              </a:avLst>
            </a:prstGeom>
            <a:noFill/>
            <a:ln>
              <a:solidFill>
                <a:srgbClr val="0070C0"/>
              </a:solidFill>
            </a:ln>
            <a:effectLst>
              <a:outerShdw blurRad="50800" dist="38100" dir="5400000" algn="t"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 name="矩形: 圆角 9"/>
            <p:cNvSpPr/>
            <p:nvPr/>
          </p:nvSpPr>
          <p:spPr>
            <a:xfrm>
              <a:off x="1925" y="1214"/>
              <a:ext cx="2946" cy="572"/>
            </a:xfrm>
            <a:prstGeom prst="roundRect">
              <a:avLst>
                <a:gd name="adj" fmla="val 6680"/>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电缆隧道</a:t>
              </a:r>
              <a:endParaRPr kumimoji="1"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11" name="矩形: 圆角 10"/>
          <p:cNvSpPr/>
          <p:nvPr/>
        </p:nvSpPr>
        <p:spPr>
          <a:xfrm>
            <a:off x="445369" y="306769"/>
            <a:ext cx="2290797" cy="503058"/>
          </a:xfrm>
          <a:prstGeom prst="roundRect">
            <a:avLst/>
          </a:prstGeom>
          <a:solidFill>
            <a:srgbClr val="73B4DE"/>
          </a:solidFill>
          <a:ln w="12700" cap="flat" cmpd="sng" algn="ctr">
            <a:solidFill>
              <a:srgbClr val="73B4DE">
                <a:shade val="50000"/>
              </a:srgbClr>
            </a:solidFill>
            <a:prstDash val="solid"/>
            <a:miter lim="800000"/>
          </a:ln>
          <a:effectLst/>
        </p:spPr>
        <p:txBody>
          <a:bodyPr rtlCol="0" anchor="ctr"/>
          <a:lstStyle/>
          <a:p>
            <a:pPr lvl="0" algn="ctr">
              <a:defRPr/>
            </a:pPr>
            <a:r>
              <a:rPr lang="zh-CN" altLang="en-US" kern="0" dirty="0">
                <a:solidFill>
                  <a:srgbClr val="FF0000"/>
                </a:solidFill>
                <a:latin typeface="微软雅黑" panose="020B0503020204020204" pitchFamily="34" charset="-122"/>
                <a:ea typeface="微软雅黑" panose="020B0503020204020204" pitchFamily="34" charset="-122"/>
              </a:rPr>
              <a:t>三、线下平台服务</a:t>
            </a:r>
            <a:endParaRPr lang="zh-CN" altLang="en-US" kern="0" dirty="0">
              <a:solidFill>
                <a:srgbClr val="FF0000"/>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850900" y="3793569"/>
            <a:ext cx="9998075" cy="2753921"/>
            <a:chOff x="1490" y="631"/>
            <a:chExt cx="15745" cy="9852"/>
          </a:xfrm>
        </p:grpSpPr>
        <p:sp>
          <p:nvSpPr>
            <p:cNvPr id="17" name="文本框 10"/>
            <p:cNvSpPr txBox="1">
              <a:spLocks noChangeArrowheads="1"/>
            </p:cNvSpPr>
            <p:nvPr/>
          </p:nvSpPr>
          <p:spPr bwMode="auto">
            <a:xfrm>
              <a:off x="1722" y="2230"/>
              <a:ext cx="15288" cy="8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电缆井盖监测系统的日常辅助运维；</a:t>
              </a:r>
              <a:endPar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电缆井盖内电缆接头局放、有毒有害气体测试；</a:t>
              </a:r>
              <a:endPar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电缆井盖监测系统数据的日常治理；</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电缆井盖监测数据的整合；</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a:p>
              <a:pPr marL="342900" marR="0" lvl="0" indent="-342900" algn="l" defTabSz="914400" rtl="0" eaLnBrk="1" fontAlgn="auto" latinLnBrk="0" hangingPunct="1">
                <a:lnSpc>
                  <a:spcPct val="150000"/>
                </a:lnSpc>
                <a:spcBef>
                  <a:spcPts val="0"/>
                </a:spcBef>
                <a:spcAft>
                  <a:spcPts val="0"/>
                </a:spcAft>
                <a:buClrTx/>
                <a:buSzTx/>
                <a:buFont typeface="宋体" panose="02010600030101010101" pitchFamily="2" charset="-122"/>
                <a:buAutoNum type="circleNumDbPlain"/>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电缆井盖监测相关设备</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mn-ea"/>
                </a:rPr>
                <a:t>的维修及升级改造。</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50000"/>
                </a:lnSpc>
                <a:spcBef>
                  <a:spcPts val="0"/>
                </a:spcBef>
                <a:spcAft>
                  <a:spcPts val="0"/>
                </a:spcAft>
                <a:buClrTx/>
                <a:buSzTx/>
                <a:buFont typeface="宋体" panose="02010600030101010101" pitchFamily="2" charset="-122"/>
                <a:buNone/>
                <a:defRPr/>
              </a:pP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8" name="矩形: 圆角 17"/>
            <p:cNvSpPr/>
            <p:nvPr/>
          </p:nvSpPr>
          <p:spPr>
            <a:xfrm>
              <a:off x="1490" y="1717"/>
              <a:ext cx="15745" cy="7810"/>
            </a:xfrm>
            <a:prstGeom prst="roundRect">
              <a:avLst>
                <a:gd name="adj" fmla="val 3806"/>
              </a:avLst>
            </a:prstGeom>
            <a:noFill/>
            <a:ln>
              <a:solidFill>
                <a:srgbClr val="0070C0"/>
              </a:solidFill>
            </a:ln>
            <a:effectLst>
              <a:outerShdw blurRad="50800" dist="38100" dir="5400000" algn="t"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 name="矩形: 圆角 18"/>
            <p:cNvSpPr/>
            <p:nvPr/>
          </p:nvSpPr>
          <p:spPr>
            <a:xfrm>
              <a:off x="1925" y="631"/>
              <a:ext cx="2946" cy="1154"/>
            </a:xfrm>
            <a:prstGeom prst="roundRect">
              <a:avLst>
                <a:gd name="adj" fmla="val 6680"/>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电缆井盖监测</a:t>
              </a:r>
              <a:endParaRPr kumimoji="1"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up)">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1" name="矩形 1"/>
          <p:cNvSpPr/>
          <p:nvPr/>
        </p:nvSpPr>
        <p:spPr>
          <a:xfrm>
            <a:off x="0" y="2089424"/>
            <a:ext cx="4304715" cy="1584000"/>
          </a:xfrm>
          <a:prstGeom prst="rect">
            <a:avLst/>
          </a:prstGeom>
          <a:solidFill>
            <a:srgbClr val="0060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60B0"/>
              </a:solidFill>
              <a:effectLst/>
              <a:uLnTx/>
              <a:uFillTx/>
              <a:latin typeface="Calibri" panose="020F0502020204030204"/>
              <a:ea typeface="宋体" panose="02010600030101010101" pitchFamily="2" charset="-122"/>
              <a:cs typeface="+mn-cs"/>
            </a:endParaRPr>
          </a:p>
        </p:txBody>
      </p:sp>
      <p:sp>
        <p:nvSpPr>
          <p:cNvPr id="1048612" name="文本框 2"/>
          <p:cNvSpPr txBox="1"/>
          <p:nvPr/>
        </p:nvSpPr>
        <p:spPr>
          <a:xfrm>
            <a:off x="1803597" y="2506927"/>
            <a:ext cx="2236510" cy="707886"/>
          </a:xfrm>
          <a:prstGeom prst="rect">
            <a:avLst/>
          </a:prstGeom>
          <a:noFill/>
        </p:spPr>
        <p:txBody>
          <a:bodyPr wrap="non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第</a:t>
            </a:r>
            <a:r>
              <a:rPr lang="zh-CN" altLang="en-US" sz="4000" b="1" dirty="0">
                <a:solidFill>
                  <a:prstClr val="white"/>
                </a:solidFill>
                <a:latin typeface="微软雅黑" panose="020B0503020204020204" pitchFamily="34" charset="-122"/>
                <a:ea typeface="微软雅黑" panose="020B0503020204020204" pitchFamily="34" charset="-122"/>
              </a:rPr>
              <a:t>四</a:t>
            </a:r>
            <a:r>
              <a:rPr kumimoji="0" lang="zh-CN" altLang="en-US" sz="4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部分</a:t>
            </a:r>
            <a:endParaRPr kumimoji="0" lang="zh-CN" altLang="en-US" sz="4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48614" name="矩形 9"/>
          <p:cNvSpPr/>
          <p:nvPr/>
        </p:nvSpPr>
        <p:spPr>
          <a:xfrm>
            <a:off x="5101219" y="4502887"/>
            <a:ext cx="7092000" cy="267287"/>
          </a:xfrm>
          <a:prstGeom prst="rect">
            <a:avLst/>
          </a:prstGeom>
          <a:solidFill>
            <a:srgbClr val="0060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60B0"/>
              </a:solidFill>
              <a:effectLst/>
              <a:uLnTx/>
              <a:uFillTx/>
              <a:latin typeface="Calibri" panose="020F0502020204030204"/>
              <a:ea typeface="宋体" panose="02010600030101010101" pitchFamily="2" charset="-122"/>
              <a:cs typeface="+mn-cs"/>
            </a:endParaRPr>
          </a:p>
        </p:txBody>
      </p:sp>
      <p:sp>
        <p:nvSpPr>
          <p:cNvPr id="1048615" name="矩形 10"/>
          <p:cNvSpPr/>
          <p:nvPr/>
        </p:nvSpPr>
        <p:spPr>
          <a:xfrm>
            <a:off x="4403189" y="2089424"/>
            <a:ext cx="407963" cy="1584000"/>
          </a:xfrm>
          <a:prstGeom prst="rect">
            <a:avLst/>
          </a:prstGeom>
          <a:solidFill>
            <a:srgbClr val="0060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60B0"/>
              </a:solidFill>
              <a:effectLst/>
              <a:uLnTx/>
              <a:uFillTx/>
              <a:latin typeface="Calibri" panose="020F0502020204030204"/>
              <a:ea typeface="宋体" panose="02010600030101010101" pitchFamily="2" charset="-122"/>
              <a:cs typeface="+mn-cs"/>
            </a:endParaRPr>
          </a:p>
        </p:txBody>
      </p:sp>
      <p:sp>
        <p:nvSpPr>
          <p:cNvPr id="11" name="TextBox 4"/>
          <p:cNvSpPr txBox="1"/>
          <p:nvPr/>
        </p:nvSpPr>
        <p:spPr>
          <a:xfrm>
            <a:off x="5431621" y="2506927"/>
            <a:ext cx="2621280" cy="829945"/>
          </a:xfrm>
          <a:prstGeom prst="rect">
            <a:avLst/>
          </a:prstGeom>
          <a:noFill/>
        </p:spPr>
        <p:txBody>
          <a:bodyPr wrap="none" lIns="91440" tIns="45720" rIns="91440" bIns="45720" rtlCol="0">
            <a:spAutoFit/>
          </a:bodyPr>
          <a:lstStyle/>
          <a:p>
            <a:pPr lvl="0">
              <a:defRPr/>
            </a:pPr>
            <a:r>
              <a:rPr lang="zh-CN" altLang="en-US" sz="4800" b="1" dirty="0">
                <a:solidFill>
                  <a:srgbClr val="0060B0"/>
                </a:solidFill>
                <a:latin typeface="微软雅黑" panose="020B0503020204020204" pitchFamily="34" charset="-122"/>
                <a:ea typeface="微软雅黑" panose="020B0503020204020204" pitchFamily="34" charset="-122"/>
                <a:cs typeface="微软雅黑" panose="020B0503020204020204" pitchFamily="34" charset="-122"/>
              </a:rPr>
              <a:t>应用成效</a:t>
            </a:r>
            <a:endParaRPr lang="zh-CN" altLang="en-US" sz="4800" b="1" dirty="0">
              <a:solidFill>
                <a:srgbClr val="0060B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48611"/>
                                        </p:tgtEl>
                                        <p:attrNameLst>
                                          <p:attrName>style.visibility</p:attrName>
                                        </p:attrNameLst>
                                      </p:cBhvr>
                                      <p:to>
                                        <p:strVal val="visible"/>
                                      </p:to>
                                    </p:set>
                                    <p:animEffect transition="in" filter="wipe(left)">
                                      <p:cBhvr>
                                        <p:cTn id="7" dur="500"/>
                                        <p:tgtEl>
                                          <p:spTgt spid="1048611"/>
                                        </p:tgtEl>
                                      </p:cBhvr>
                                    </p:animEffect>
                                  </p:childTnLst>
                                </p:cTn>
                              </p:par>
                              <p:par>
                                <p:cTn id="8" presetID="2" presetClass="entr" presetSubtype="1" fill="hold" grpId="0" nodeType="withEffect">
                                  <p:stCondLst>
                                    <p:cond delay="300"/>
                                  </p:stCondLst>
                                  <p:childTnLst>
                                    <p:set>
                                      <p:cBhvr>
                                        <p:cTn id="9" dur="1" fill="hold">
                                          <p:stCondLst>
                                            <p:cond delay="0"/>
                                          </p:stCondLst>
                                        </p:cTn>
                                        <p:tgtEl>
                                          <p:spTgt spid="1048615"/>
                                        </p:tgtEl>
                                        <p:attrNameLst>
                                          <p:attrName>style.visibility</p:attrName>
                                        </p:attrNameLst>
                                      </p:cBhvr>
                                      <p:to>
                                        <p:strVal val="visible"/>
                                      </p:to>
                                    </p:set>
                                    <p:anim calcmode="lin" valueType="num">
                                      <p:cBhvr additive="base">
                                        <p:cTn id="10" dur="400" fill="hold"/>
                                        <p:tgtEl>
                                          <p:spTgt spid="1048615"/>
                                        </p:tgtEl>
                                        <p:attrNameLst>
                                          <p:attrName>ppt_x</p:attrName>
                                        </p:attrNameLst>
                                      </p:cBhvr>
                                      <p:tavLst>
                                        <p:tav tm="0">
                                          <p:val>
                                            <p:strVal val="#ppt_x"/>
                                          </p:val>
                                        </p:tav>
                                        <p:tav tm="100000">
                                          <p:val>
                                            <p:strVal val="#ppt_x"/>
                                          </p:val>
                                        </p:tav>
                                      </p:tavLst>
                                    </p:anim>
                                    <p:anim calcmode="lin" valueType="num">
                                      <p:cBhvr additive="base">
                                        <p:cTn id="11" dur="400" fill="hold"/>
                                        <p:tgtEl>
                                          <p:spTgt spid="1048615"/>
                                        </p:tgtEl>
                                        <p:attrNameLst>
                                          <p:attrName>ppt_y</p:attrName>
                                        </p:attrNameLst>
                                      </p:cBhvr>
                                      <p:tavLst>
                                        <p:tav tm="0">
                                          <p:val>
                                            <p:strVal val="0-#ppt_h/2"/>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1048614"/>
                                        </p:tgtEl>
                                        <p:attrNameLst>
                                          <p:attrName>style.visibility</p:attrName>
                                        </p:attrNameLst>
                                      </p:cBhvr>
                                      <p:to>
                                        <p:strVal val="visible"/>
                                      </p:to>
                                    </p:set>
                                    <p:animEffect transition="in" filter="wipe(left)">
                                      <p:cBhvr>
                                        <p:cTn id="15" dur="500"/>
                                        <p:tgtEl>
                                          <p:spTgt spid="1048614"/>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8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11" grpId="0" animBg="1"/>
      <p:bldP spid="1048614" grpId="0" animBg="1"/>
      <p:bldP spid="1048615" grpId="0" animBg="1"/>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646430" y="2369820"/>
            <a:ext cx="3190875" cy="1678940"/>
          </a:xfrm>
          <a:prstGeom prst="rect">
            <a:avLst/>
          </a:prstGeom>
        </p:spPr>
      </p:pic>
      <p:sp>
        <p:nvSpPr>
          <p:cNvPr id="9" name="文本框 8"/>
          <p:cNvSpPr txBox="1"/>
          <p:nvPr/>
        </p:nvSpPr>
        <p:spPr>
          <a:xfrm>
            <a:off x="4307138" y="54106"/>
            <a:ext cx="431156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痛点及解决思路</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3" name="文本框 32"/>
          <p:cNvSpPr txBox="1"/>
          <p:nvPr/>
        </p:nvSpPr>
        <p:spPr>
          <a:xfrm>
            <a:off x="646501" y="535227"/>
            <a:ext cx="2014505" cy="461665"/>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defRPr/>
            </a:pP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应用成效</a:t>
            </a:r>
            <a:endPar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cxnSp>
        <p:nvCxnSpPr>
          <p:cNvPr id="34" name="直接箭头连接符 33"/>
          <p:cNvCxnSpPr/>
          <p:nvPr/>
        </p:nvCxnSpPr>
        <p:spPr>
          <a:xfrm>
            <a:off x="4093845" y="2085975"/>
            <a:ext cx="620395" cy="474980"/>
          </a:xfrm>
          <a:prstGeom prst="straightConnector1">
            <a:avLst/>
          </a:prstGeom>
          <a:noFill/>
          <a:ln w="19050" cap="flat" cmpd="sng" algn="ctr">
            <a:solidFill>
              <a:srgbClr val="002060"/>
            </a:solidFill>
            <a:prstDash val="solid"/>
            <a:tailEnd type="triangle"/>
          </a:ln>
          <a:effectLst/>
        </p:spPr>
      </p:cxnSp>
      <p:cxnSp>
        <p:nvCxnSpPr>
          <p:cNvPr id="35" name="直接连接符 34"/>
          <p:cNvCxnSpPr/>
          <p:nvPr/>
        </p:nvCxnSpPr>
        <p:spPr>
          <a:xfrm>
            <a:off x="2705100" y="1644650"/>
            <a:ext cx="0" cy="0"/>
          </a:xfrm>
          <a:prstGeom prst="line">
            <a:avLst/>
          </a:prstGeom>
          <a:noFill/>
          <a:ln w="19050" cap="flat" cmpd="sng" algn="ctr">
            <a:solidFill>
              <a:srgbClr val="F7D9D3"/>
            </a:solidFill>
            <a:prstDash val="solid"/>
          </a:ln>
          <a:effectLst/>
        </p:spPr>
      </p:cxnSp>
      <p:grpSp>
        <p:nvGrpSpPr>
          <p:cNvPr id="36" name="组合 35"/>
          <p:cNvGrpSpPr/>
          <p:nvPr/>
        </p:nvGrpSpPr>
        <p:grpSpPr>
          <a:xfrm rot="0">
            <a:off x="2406650" y="1605280"/>
            <a:ext cx="624840" cy="717550"/>
            <a:chOff x="2091631" y="2251530"/>
            <a:chExt cx="625037" cy="717463"/>
          </a:xfrm>
        </p:grpSpPr>
        <p:cxnSp>
          <p:nvCxnSpPr>
            <p:cNvPr id="37" name="直接连接符 36"/>
            <p:cNvCxnSpPr/>
            <p:nvPr/>
          </p:nvCxnSpPr>
          <p:spPr bwMode="auto">
            <a:xfrm flipV="1">
              <a:off x="2091631" y="2251532"/>
              <a:ext cx="305949" cy="717461"/>
            </a:xfrm>
            <a:prstGeom prst="line">
              <a:avLst/>
            </a:prstGeom>
            <a:noFill/>
            <a:ln w="19050" cap="flat" cmpd="sng" algn="ctr">
              <a:solidFill>
                <a:srgbClr val="002060"/>
              </a:solidFill>
              <a:prstDash val="solid"/>
            </a:ln>
            <a:effectLst/>
          </p:spPr>
        </p:cxnSp>
        <p:cxnSp>
          <p:nvCxnSpPr>
            <p:cNvPr id="38" name="直接连接符 37"/>
            <p:cNvCxnSpPr/>
            <p:nvPr/>
          </p:nvCxnSpPr>
          <p:spPr bwMode="auto">
            <a:xfrm>
              <a:off x="2389643" y="2251530"/>
              <a:ext cx="327025" cy="0"/>
            </a:xfrm>
            <a:prstGeom prst="line">
              <a:avLst/>
            </a:prstGeom>
            <a:noFill/>
            <a:ln w="19050" cap="flat" cmpd="sng" algn="ctr">
              <a:solidFill>
                <a:srgbClr val="002060"/>
              </a:solidFill>
              <a:prstDash val="solid"/>
            </a:ln>
            <a:effectLst/>
          </p:spPr>
        </p:cxnSp>
      </p:grpSp>
      <p:cxnSp>
        <p:nvCxnSpPr>
          <p:cNvPr id="39" name="直接箭头连接符 38"/>
          <p:cNvCxnSpPr/>
          <p:nvPr/>
        </p:nvCxnSpPr>
        <p:spPr>
          <a:xfrm flipH="1">
            <a:off x="4987290" y="3298825"/>
            <a:ext cx="166370" cy="509905"/>
          </a:xfrm>
          <a:prstGeom prst="straightConnector1">
            <a:avLst/>
          </a:prstGeom>
          <a:noFill/>
          <a:ln w="19050" cap="flat" cmpd="sng" algn="ctr">
            <a:solidFill>
              <a:srgbClr val="002060"/>
            </a:solidFill>
            <a:prstDash val="solid"/>
            <a:tailEnd type="triangle"/>
          </a:ln>
          <a:effectLst/>
        </p:spPr>
      </p:cxnSp>
      <p:grpSp>
        <p:nvGrpSpPr>
          <p:cNvPr id="40" name="组合 39"/>
          <p:cNvGrpSpPr/>
          <p:nvPr/>
        </p:nvGrpSpPr>
        <p:grpSpPr>
          <a:xfrm rot="0">
            <a:off x="4183380" y="1154430"/>
            <a:ext cx="7487920" cy="854075"/>
            <a:chOff x="4057566" y="1587527"/>
            <a:chExt cx="7488079" cy="854158"/>
          </a:xfrm>
        </p:grpSpPr>
        <p:cxnSp>
          <p:nvCxnSpPr>
            <p:cNvPr id="41" name="直接连接符 40"/>
            <p:cNvCxnSpPr/>
            <p:nvPr/>
          </p:nvCxnSpPr>
          <p:spPr>
            <a:xfrm>
              <a:off x="4057566" y="2081387"/>
              <a:ext cx="1228725" cy="0"/>
            </a:xfrm>
            <a:prstGeom prst="line">
              <a:avLst/>
            </a:prstGeom>
            <a:noFill/>
            <a:ln w="19050" cap="flat" cmpd="sng" algn="ctr">
              <a:solidFill>
                <a:srgbClr val="002060"/>
              </a:solidFill>
              <a:prstDash val="solid"/>
            </a:ln>
            <a:effectLst/>
          </p:spPr>
        </p:cxnSp>
        <p:sp>
          <p:nvSpPr>
            <p:cNvPr id="42" name="左中括号 41"/>
            <p:cNvSpPr/>
            <p:nvPr/>
          </p:nvSpPr>
          <p:spPr>
            <a:xfrm>
              <a:off x="5342711" y="1744778"/>
              <a:ext cx="45719" cy="696907"/>
            </a:xfrm>
            <a:prstGeom prst="leftBracket">
              <a:avLst/>
            </a:prstGeom>
            <a:noFill/>
            <a:ln w="19050" cap="flat" cmpd="sng" algn="ctr">
              <a:solidFill>
                <a:srgbClr val="002060"/>
              </a:solidFill>
              <a:prstDash val="solid"/>
            </a:ln>
            <a:effectLst/>
          </p:spPr>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3" name="Rectangle 5"/>
            <p:cNvSpPr/>
            <p:nvPr/>
          </p:nvSpPr>
          <p:spPr bwMode="auto">
            <a:xfrm>
              <a:off x="5580518" y="1587527"/>
              <a:ext cx="5965127" cy="720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p>
              <a:pPr marL="0" marR="0" lvl="0" indent="0" algn="just" defTabSz="914400" rtl="0" eaLnBrk="1" fontAlgn="base" latinLnBrk="0" hangingPunct="1">
                <a:lnSpc>
                  <a:spcPct val="150000"/>
                </a:lnSpc>
                <a:spcBef>
                  <a:spcPct val="0"/>
                </a:spcBef>
                <a:spcAft>
                  <a:spcPct val="0"/>
                </a:spcAft>
                <a:buClrTx/>
                <a:buSzTx/>
                <a:buFontTx/>
                <a:buNone/>
                <a:defRPr/>
              </a:pPr>
              <a:r>
                <a:rPr kumimoji="0" lang="zh-CN" altLang="en-US" sz="146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Gill Sans" charset="0"/>
                </a:rPr>
                <a:t>统一监测平台</a:t>
              </a:r>
              <a:endParaRPr kumimoji="0" lang="en-US" altLang="zh-CN" sz="146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Gill Sans" charset="0"/>
              </a:endParaRPr>
            </a:p>
            <a:p>
              <a:pPr marL="0" marR="0" lvl="0" indent="0" algn="just" defTabSz="914400" rtl="0" eaLnBrk="1" fontAlgn="base" latinLnBrk="0" hangingPunct="1">
                <a:lnSpc>
                  <a:spcPct val="150000"/>
                </a:lnSpc>
                <a:spcBef>
                  <a:spcPct val="0"/>
                </a:spcBef>
                <a:spcAft>
                  <a:spcPct val="0"/>
                </a:spcAft>
                <a:buClrTx/>
                <a:buSzTx/>
                <a:buFontTx/>
                <a:buNone/>
                <a:defRPr/>
              </a:pPr>
              <a:r>
                <a:rPr lang="zh-CN" altLang="en-US" sz="1465" kern="0" dirty="0">
                  <a:solidFill>
                    <a:prstClr val="black"/>
                  </a:solidFill>
                  <a:latin typeface="微软雅黑" panose="020B0503020204020204" pitchFamily="34" charset="-122"/>
                  <a:ea typeface="微软雅黑" panose="020B0503020204020204" pitchFamily="34" charset="-122"/>
                  <a:sym typeface="Gill Sans" charset="0"/>
                </a:rPr>
                <a:t>统一接入标准</a:t>
              </a:r>
              <a:endParaRPr lang="en-US" altLang="zh-CN" sz="1465" kern="0" dirty="0">
                <a:solidFill>
                  <a:prstClr val="black"/>
                </a:solidFill>
                <a:latin typeface="微软雅黑" panose="020B0503020204020204" pitchFamily="34" charset="-122"/>
                <a:ea typeface="微软雅黑" panose="020B0503020204020204" pitchFamily="34" charset="-122"/>
                <a:sym typeface="Gill Sans" charset="0"/>
              </a:endParaRPr>
            </a:p>
            <a:p>
              <a:pPr marL="0" marR="0" lvl="0" indent="0" algn="just" defTabSz="914400" rtl="0" eaLnBrk="1" fontAlgn="base" latinLnBrk="0" hangingPunct="1">
                <a:lnSpc>
                  <a:spcPct val="150000"/>
                </a:lnSpc>
                <a:spcBef>
                  <a:spcPct val="0"/>
                </a:spcBef>
                <a:spcAft>
                  <a:spcPct val="0"/>
                </a:spcAft>
                <a:buClrTx/>
                <a:buSzTx/>
                <a:buFontTx/>
                <a:buNone/>
                <a:defRPr/>
              </a:pPr>
              <a:r>
                <a:rPr kumimoji="0" lang="zh-CN" altLang="en-US" sz="146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Gill Sans" charset="0"/>
                </a:rPr>
                <a:t>统一运维服务</a:t>
              </a:r>
              <a:endParaRPr kumimoji="0" lang="zh-CN" altLang="en-US" sz="146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Gill Sans" charset="0"/>
              </a:endParaRPr>
            </a:p>
          </p:txBody>
        </p:sp>
      </p:grpSp>
      <p:sp>
        <p:nvSpPr>
          <p:cNvPr id="44" name="椭圆 43"/>
          <p:cNvSpPr/>
          <p:nvPr/>
        </p:nvSpPr>
        <p:spPr>
          <a:xfrm rot="9480000">
            <a:off x="3162935" y="1116965"/>
            <a:ext cx="989330" cy="989330"/>
          </a:xfrm>
          <a:prstGeom prst="ellipse">
            <a:avLst/>
          </a:prstGeom>
          <a:solidFill>
            <a:srgbClr val="0070C0"/>
          </a:solidFill>
          <a:ln w="38100" cap="flat" cmpd="sng" algn="ctr">
            <a:solidFill>
              <a:srgbClr val="0070C0"/>
            </a:solidFill>
            <a:prstDash val="solid"/>
          </a:ln>
          <a:effectLst>
            <a:outerShdw blurRad="444500" dist="190500" dir="8100000" algn="tr" rotWithShape="0">
              <a:prstClr val="black">
                <a:alpha val="40000"/>
              </a:prstClr>
            </a:outerShdw>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5" name="文本框 44"/>
          <p:cNvSpPr txBox="1"/>
          <p:nvPr/>
        </p:nvSpPr>
        <p:spPr>
          <a:xfrm>
            <a:off x="3279140" y="1155700"/>
            <a:ext cx="758825" cy="9131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a:t>
            </a:r>
            <a:endParaRPr kumimoji="0" lang="zh-CN" altLang="en-US" sz="53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6" name="椭圆 45"/>
          <p:cNvSpPr/>
          <p:nvPr/>
        </p:nvSpPr>
        <p:spPr>
          <a:xfrm rot="9480000">
            <a:off x="4779010" y="2216150"/>
            <a:ext cx="1028700" cy="1028700"/>
          </a:xfrm>
          <a:prstGeom prst="ellipse">
            <a:avLst/>
          </a:prstGeom>
          <a:solidFill>
            <a:srgbClr val="0070C0"/>
          </a:solidFill>
          <a:ln w="38100" cap="flat" cmpd="sng" algn="ctr">
            <a:solidFill>
              <a:srgbClr val="0070C0"/>
            </a:solidFill>
            <a:prstDash val="solid"/>
          </a:ln>
          <a:effectLst>
            <a:outerShdw blurRad="444500" dist="190500" dir="8100000" algn="tr" rotWithShape="0">
              <a:prstClr val="black">
                <a:alpha val="40000"/>
              </a:prstClr>
            </a:outerShdw>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7" name="文本框 46"/>
          <p:cNvSpPr txBox="1"/>
          <p:nvPr/>
        </p:nvSpPr>
        <p:spPr>
          <a:xfrm>
            <a:off x="4908550" y="2268220"/>
            <a:ext cx="789305" cy="9131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a:t>
            </a:r>
            <a:endParaRPr kumimoji="0" lang="zh-CN" altLang="en-US" sz="53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8" name="椭圆 47"/>
          <p:cNvSpPr/>
          <p:nvPr/>
        </p:nvSpPr>
        <p:spPr>
          <a:xfrm rot="9480000">
            <a:off x="4338320" y="3796665"/>
            <a:ext cx="1028700" cy="1028700"/>
          </a:xfrm>
          <a:prstGeom prst="ellipse">
            <a:avLst/>
          </a:prstGeom>
          <a:solidFill>
            <a:srgbClr val="0070C0"/>
          </a:solidFill>
          <a:ln w="38100" cap="flat" cmpd="sng" algn="ctr">
            <a:solidFill>
              <a:srgbClr val="0070C0"/>
            </a:solidFill>
            <a:prstDash val="solid"/>
          </a:ln>
          <a:effectLst>
            <a:outerShdw blurRad="444500" dist="190500" dir="8100000" algn="tr" rotWithShape="0">
              <a:prstClr val="black">
                <a:alpha val="40000"/>
              </a:prstClr>
            </a:outerShdw>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文本框 48"/>
          <p:cNvSpPr txBox="1"/>
          <p:nvPr/>
        </p:nvSpPr>
        <p:spPr>
          <a:xfrm>
            <a:off x="4467860" y="3848735"/>
            <a:ext cx="789305" cy="9131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3</a:t>
            </a:r>
            <a:endParaRPr kumimoji="0" lang="zh-CN" altLang="en-US" sz="53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0" name="椭圆 49"/>
          <p:cNvSpPr/>
          <p:nvPr/>
        </p:nvSpPr>
        <p:spPr>
          <a:xfrm rot="9480000">
            <a:off x="5482590" y="5059680"/>
            <a:ext cx="1028700" cy="1028700"/>
          </a:xfrm>
          <a:prstGeom prst="ellipse">
            <a:avLst/>
          </a:prstGeom>
          <a:solidFill>
            <a:srgbClr val="0070C0"/>
          </a:solidFill>
          <a:ln w="38100" cap="flat" cmpd="sng" algn="ctr">
            <a:solidFill>
              <a:srgbClr val="0070C0"/>
            </a:solidFill>
            <a:prstDash val="solid"/>
          </a:ln>
          <a:effectLst>
            <a:outerShdw blurRad="444500" dist="190500" dir="8100000" algn="tr" rotWithShape="0">
              <a:prstClr val="black">
                <a:alpha val="40000"/>
              </a:prstClr>
            </a:outerShdw>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1" name="文本框 50"/>
          <p:cNvSpPr txBox="1"/>
          <p:nvPr/>
        </p:nvSpPr>
        <p:spPr>
          <a:xfrm>
            <a:off x="5612130" y="5111750"/>
            <a:ext cx="789305" cy="9131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4</a:t>
            </a:r>
            <a:endParaRPr kumimoji="0" lang="zh-CN" altLang="en-US" sz="53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52" name="直接箭头连接符 51"/>
          <p:cNvCxnSpPr/>
          <p:nvPr/>
        </p:nvCxnSpPr>
        <p:spPr>
          <a:xfrm>
            <a:off x="5293360" y="4697730"/>
            <a:ext cx="404495" cy="414020"/>
          </a:xfrm>
          <a:prstGeom prst="straightConnector1">
            <a:avLst/>
          </a:prstGeom>
          <a:noFill/>
          <a:ln w="19050" cap="flat" cmpd="sng" algn="ctr">
            <a:solidFill>
              <a:srgbClr val="002060"/>
            </a:solidFill>
            <a:prstDash val="solid"/>
            <a:tailEnd type="triangle"/>
          </a:ln>
          <a:effectLst/>
        </p:spPr>
      </p:cxnSp>
      <p:grpSp>
        <p:nvGrpSpPr>
          <p:cNvPr id="53" name="组合 52"/>
          <p:cNvGrpSpPr/>
          <p:nvPr/>
        </p:nvGrpSpPr>
        <p:grpSpPr>
          <a:xfrm rot="0">
            <a:off x="5868035" y="2584450"/>
            <a:ext cx="5659755" cy="720725"/>
            <a:chOff x="4057566" y="1738506"/>
            <a:chExt cx="5659782" cy="720596"/>
          </a:xfrm>
        </p:grpSpPr>
        <p:cxnSp>
          <p:nvCxnSpPr>
            <p:cNvPr id="54" name="直接连接符 53"/>
            <p:cNvCxnSpPr/>
            <p:nvPr/>
          </p:nvCxnSpPr>
          <p:spPr>
            <a:xfrm>
              <a:off x="4057566" y="2081387"/>
              <a:ext cx="506891" cy="0"/>
            </a:xfrm>
            <a:prstGeom prst="line">
              <a:avLst/>
            </a:prstGeom>
            <a:noFill/>
            <a:ln w="19050" cap="flat" cmpd="sng" algn="ctr">
              <a:solidFill>
                <a:srgbClr val="002060"/>
              </a:solidFill>
              <a:prstDash val="solid"/>
            </a:ln>
            <a:effectLst/>
          </p:spPr>
        </p:cxnSp>
        <p:sp>
          <p:nvSpPr>
            <p:cNvPr id="55" name="左中括号 54"/>
            <p:cNvSpPr/>
            <p:nvPr/>
          </p:nvSpPr>
          <p:spPr>
            <a:xfrm>
              <a:off x="4682342" y="1762195"/>
              <a:ext cx="45719" cy="696907"/>
            </a:xfrm>
            <a:prstGeom prst="leftBracket">
              <a:avLst/>
            </a:prstGeom>
            <a:noFill/>
            <a:ln w="19050" cap="flat" cmpd="sng" algn="ctr">
              <a:solidFill>
                <a:srgbClr val="002060"/>
              </a:solidFill>
              <a:prstDash val="solid"/>
            </a:ln>
            <a:effectLst/>
          </p:spPr>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6" name="Rectangle 5"/>
            <p:cNvSpPr/>
            <p:nvPr/>
          </p:nvSpPr>
          <p:spPr bwMode="auto">
            <a:xfrm>
              <a:off x="4920150" y="1738506"/>
              <a:ext cx="4797198" cy="720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marL="0" marR="0" lvl="0" indent="0" algn="just" defTabSz="914400" rtl="0" eaLnBrk="1" fontAlgn="base" latinLnBrk="0" hangingPunct="1">
                <a:lnSpc>
                  <a:spcPct val="150000"/>
                </a:lnSpc>
                <a:spcBef>
                  <a:spcPct val="0"/>
                </a:spcBef>
                <a:spcAft>
                  <a:spcPct val="0"/>
                </a:spcAft>
                <a:buClrTx/>
                <a:buSzTx/>
                <a:buFontTx/>
                <a:buNone/>
                <a:defRPr/>
              </a:pPr>
              <a:r>
                <a:rPr kumimoji="0" lang="zh-CN" altLang="en-US" sz="146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Gill Sans" charset="0"/>
                </a:rPr>
                <a:t>实时监测、</a:t>
              </a:r>
              <a:r>
                <a:rPr lang="zh-CN" altLang="en-US" sz="1465" kern="0" dirty="0">
                  <a:solidFill>
                    <a:prstClr val="black"/>
                  </a:solidFill>
                  <a:latin typeface="微软雅黑" panose="020B0503020204020204" pitchFamily="34" charset="-122"/>
                  <a:ea typeface="微软雅黑" panose="020B0503020204020204" pitchFamily="34" charset="-122"/>
                  <a:sym typeface="Gill Sans" charset="0"/>
                </a:rPr>
                <a:t>智能告警、主</a:t>
              </a:r>
              <a:r>
                <a:rPr kumimoji="0" lang="zh-CN" altLang="en-US" sz="146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Gill Sans" charset="0"/>
                </a:rPr>
                <a:t>动预防</a:t>
              </a:r>
              <a:endParaRPr kumimoji="0" lang="zh-CN" altLang="en-US" sz="146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Gill Sans" charset="0"/>
              </a:endParaRPr>
            </a:p>
          </p:txBody>
        </p:sp>
      </p:grpSp>
      <p:grpSp>
        <p:nvGrpSpPr>
          <p:cNvPr id="57" name="组合 56"/>
          <p:cNvGrpSpPr/>
          <p:nvPr/>
        </p:nvGrpSpPr>
        <p:grpSpPr>
          <a:xfrm rot="0">
            <a:off x="5410835" y="4062095"/>
            <a:ext cx="5659755" cy="751205"/>
            <a:chOff x="4057566" y="1707684"/>
            <a:chExt cx="5659782" cy="751418"/>
          </a:xfrm>
        </p:grpSpPr>
        <p:cxnSp>
          <p:nvCxnSpPr>
            <p:cNvPr id="58" name="直接连接符 57"/>
            <p:cNvCxnSpPr/>
            <p:nvPr/>
          </p:nvCxnSpPr>
          <p:spPr>
            <a:xfrm>
              <a:off x="4057566" y="2081387"/>
              <a:ext cx="506891" cy="0"/>
            </a:xfrm>
            <a:prstGeom prst="line">
              <a:avLst/>
            </a:prstGeom>
            <a:noFill/>
            <a:ln w="19050" cap="flat" cmpd="sng" algn="ctr">
              <a:solidFill>
                <a:srgbClr val="002060"/>
              </a:solidFill>
              <a:prstDash val="solid"/>
            </a:ln>
            <a:effectLst/>
          </p:spPr>
        </p:cxnSp>
        <p:sp>
          <p:nvSpPr>
            <p:cNvPr id="59" name="左中括号 58"/>
            <p:cNvSpPr/>
            <p:nvPr/>
          </p:nvSpPr>
          <p:spPr>
            <a:xfrm>
              <a:off x="4682342" y="1762195"/>
              <a:ext cx="45719" cy="696907"/>
            </a:xfrm>
            <a:prstGeom prst="leftBracket">
              <a:avLst/>
            </a:prstGeom>
            <a:noFill/>
            <a:ln w="19050" cap="flat" cmpd="sng" algn="ctr">
              <a:solidFill>
                <a:srgbClr val="002060"/>
              </a:solidFill>
              <a:prstDash val="solid"/>
            </a:ln>
            <a:effectLst/>
          </p:spPr>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0" name="Rectangle 5"/>
            <p:cNvSpPr/>
            <p:nvPr/>
          </p:nvSpPr>
          <p:spPr bwMode="auto">
            <a:xfrm>
              <a:off x="4920150" y="1707684"/>
              <a:ext cx="4797198" cy="720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marL="0" marR="0" lvl="0" indent="0" algn="just" defTabSz="914400" rtl="0" eaLnBrk="1" fontAlgn="base" latinLnBrk="0" hangingPunct="1">
                <a:lnSpc>
                  <a:spcPct val="150000"/>
                </a:lnSpc>
                <a:spcBef>
                  <a:spcPct val="0"/>
                </a:spcBef>
                <a:spcAft>
                  <a:spcPct val="0"/>
                </a:spcAft>
                <a:buClrTx/>
                <a:buSzTx/>
                <a:buFontTx/>
                <a:buNone/>
                <a:defRPr/>
              </a:pPr>
              <a:r>
                <a:rPr kumimoji="0" lang="zh-CN" altLang="en-US" sz="146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Gill Sans" charset="0"/>
                </a:rPr>
                <a:t>通过分析、诊断，精准有效的开展运维工作，提高效率</a:t>
              </a:r>
              <a:endParaRPr kumimoji="0" lang="zh-CN" altLang="en-US" sz="146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Gill Sans" charset="0"/>
              </a:endParaRPr>
            </a:p>
          </p:txBody>
        </p:sp>
      </p:grpSp>
      <p:grpSp>
        <p:nvGrpSpPr>
          <p:cNvPr id="61" name="组合 60"/>
          <p:cNvGrpSpPr/>
          <p:nvPr/>
        </p:nvGrpSpPr>
        <p:grpSpPr>
          <a:xfrm rot="0">
            <a:off x="6595745" y="5525135"/>
            <a:ext cx="5316855" cy="720725"/>
            <a:chOff x="4057566" y="1738506"/>
            <a:chExt cx="5316728" cy="720596"/>
          </a:xfrm>
        </p:grpSpPr>
        <p:cxnSp>
          <p:nvCxnSpPr>
            <p:cNvPr id="62" name="直接连接符 61"/>
            <p:cNvCxnSpPr/>
            <p:nvPr/>
          </p:nvCxnSpPr>
          <p:spPr>
            <a:xfrm>
              <a:off x="4057566" y="2081387"/>
              <a:ext cx="506891" cy="0"/>
            </a:xfrm>
            <a:prstGeom prst="line">
              <a:avLst/>
            </a:prstGeom>
            <a:noFill/>
            <a:ln w="19050" cap="flat" cmpd="sng" algn="ctr">
              <a:solidFill>
                <a:srgbClr val="002060"/>
              </a:solidFill>
              <a:prstDash val="solid"/>
            </a:ln>
            <a:effectLst/>
          </p:spPr>
        </p:cxnSp>
        <p:sp>
          <p:nvSpPr>
            <p:cNvPr id="63" name="左中括号 62"/>
            <p:cNvSpPr/>
            <p:nvPr/>
          </p:nvSpPr>
          <p:spPr>
            <a:xfrm>
              <a:off x="4682342" y="1762195"/>
              <a:ext cx="45719" cy="696907"/>
            </a:xfrm>
            <a:prstGeom prst="leftBracket">
              <a:avLst/>
            </a:prstGeom>
            <a:noFill/>
            <a:ln w="19050" cap="flat" cmpd="sng" algn="ctr">
              <a:solidFill>
                <a:srgbClr val="002060"/>
              </a:solidFill>
              <a:prstDash val="solid"/>
            </a:ln>
            <a:effectLst/>
          </p:spPr>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4" name="Rectangle 5"/>
            <p:cNvSpPr/>
            <p:nvPr/>
          </p:nvSpPr>
          <p:spPr bwMode="auto">
            <a:xfrm>
              <a:off x="4920150" y="1738506"/>
              <a:ext cx="4454144" cy="720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marL="0" marR="0" lvl="0" indent="0" algn="just" defTabSz="914400" rtl="0" eaLnBrk="1" fontAlgn="base" latinLnBrk="0" hangingPunct="1">
                <a:lnSpc>
                  <a:spcPct val="150000"/>
                </a:lnSpc>
                <a:spcBef>
                  <a:spcPct val="0"/>
                </a:spcBef>
                <a:spcAft>
                  <a:spcPct val="0"/>
                </a:spcAft>
                <a:buClrTx/>
                <a:buSzTx/>
                <a:buFontTx/>
                <a:buNone/>
                <a:defRPr/>
              </a:pPr>
              <a:r>
                <a:rPr kumimoji="0" lang="zh-CN" altLang="en-US" sz="146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Gill Sans" charset="0"/>
                </a:rPr>
                <a:t>将开关站、</a:t>
              </a:r>
              <a:r>
                <a:rPr lang="zh-CN" altLang="en-US" sz="1465" kern="0" dirty="0">
                  <a:solidFill>
                    <a:prstClr val="black"/>
                  </a:solidFill>
                  <a:latin typeface="微软雅黑" panose="020B0503020204020204" pitchFamily="34" charset="-122"/>
                  <a:ea typeface="微软雅黑" panose="020B0503020204020204" pitchFamily="34" charset="-122"/>
                  <a:sym typeface="Gill Sans" charset="0"/>
                </a:rPr>
                <a:t>配电室、电缆井、电缆隧道纳入统一的管理平台，减少重复投资，减少重复监控系统的运维</a:t>
              </a:r>
              <a:endParaRPr kumimoji="0" lang="zh-CN" altLang="en-US" sz="146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Gill Sans" charset="0"/>
              </a:endParaRPr>
            </a:p>
          </p:txBody>
        </p:sp>
      </p:grpSp>
      <p:sp>
        <p:nvSpPr>
          <p:cNvPr id="66" name="Rectangle 5"/>
          <p:cNvSpPr/>
          <p:nvPr/>
        </p:nvSpPr>
        <p:spPr bwMode="auto">
          <a:xfrm>
            <a:off x="692150" y="2011680"/>
            <a:ext cx="1659890" cy="351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p>
            <a:pPr marL="0" marR="0" lvl="0" indent="0" algn="ctr" defTabSz="914400" rtl="0" eaLnBrk="1" fontAlgn="base" latinLnBrk="0" hangingPunct="1">
              <a:lnSpc>
                <a:spcPct val="150000"/>
              </a:lnSpc>
              <a:spcBef>
                <a:spcPct val="0"/>
              </a:spcBef>
              <a:spcAft>
                <a:spcPct val="0"/>
              </a:spcAft>
              <a:buClrTx/>
              <a:buSzTx/>
              <a:buFontTx/>
              <a:buNone/>
              <a:defRPr/>
            </a:pPr>
            <a:r>
              <a:rPr lang="zh-CN" altLang="en-US" sz="1200" b="1" dirty="0">
                <a:solidFill>
                  <a:schemeClr val="tx1"/>
                </a:solidFill>
                <a:latin typeface="微软雅黑" panose="020B0503020204020204" pitchFamily="34" charset="-122"/>
                <a:ea typeface="微软雅黑" panose="020B0503020204020204" pitchFamily="34" charset="-122"/>
                <a:sym typeface="+mn-ea"/>
              </a:rPr>
              <a:t>数据显示终端控制系统</a:t>
            </a:r>
            <a:endParaRPr kumimoji="0" lang="zh-CN" altLang="en-US" sz="12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sym typeface="+mn-ea"/>
            </a:endParaRPr>
          </a:p>
        </p:txBody>
      </p:sp>
      <p:sp>
        <p:nvSpPr>
          <p:cNvPr id="68" name="矩形 67"/>
          <p:cNvSpPr/>
          <p:nvPr/>
        </p:nvSpPr>
        <p:spPr>
          <a:xfrm>
            <a:off x="5327015" y="727710"/>
            <a:ext cx="348234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115188" tIns="57593" rIns="115188" bIns="57593">
            <a:spAutoFit/>
          </a:bodyPr>
          <a:p>
            <a:pPr marL="0" marR="0" lvl="0" indent="0" algn="just" defTabSz="1219200" rtl="0" eaLnBrk="0" fontAlgn="auto" latinLnBrk="0" hangingPunct="0">
              <a:lnSpc>
                <a:spcPct val="150000"/>
              </a:lnSpc>
              <a:spcBef>
                <a:spcPct val="0"/>
              </a:spcBef>
              <a:spcAft>
                <a:spcPts val="0"/>
              </a:spcAft>
              <a:buClrTx/>
              <a:buSzTx/>
              <a:buFontTx/>
              <a:buNone/>
              <a:defRPr/>
            </a:pPr>
            <a:r>
              <a:rPr kumimoji="0" lang="zh-CN" altLang="en-US" sz="18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建立线上的标准服务体系</a:t>
            </a:r>
            <a:endParaRPr kumimoji="0" lang="zh-CN" altLang="en-US" sz="18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endParaRPr>
          </a:p>
        </p:txBody>
      </p:sp>
      <p:sp>
        <p:nvSpPr>
          <p:cNvPr id="69" name="矩形 68"/>
          <p:cNvSpPr/>
          <p:nvPr/>
        </p:nvSpPr>
        <p:spPr>
          <a:xfrm>
            <a:off x="5702935" y="2164080"/>
            <a:ext cx="348234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115188" tIns="57593" rIns="115188" bIns="57593">
            <a:spAutoFit/>
          </a:bodyPr>
          <a:p>
            <a:pPr marL="0" marR="0" lvl="0" indent="0" algn="just" defTabSz="1219200" rtl="0" eaLnBrk="0" fontAlgn="auto" latinLnBrk="0" hangingPunct="0">
              <a:lnSpc>
                <a:spcPct val="150000"/>
              </a:lnSpc>
              <a:spcBef>
                <a:spcPct val="0"/>
              </a:spcBef>
              <a:spcAft>
                <a:spcPts val="0"/>
              </a:spcAft>
              <a:buClrTx/>
              <a:buSzTx/>
              <a:buFontTx/>
              <a:buNone/>
              <a:defRPr/>
            </a:pPr>
            <a:r>
              <a:rPr kumimoji="0" lang="zh-CN" altLang="en-US" sz="18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线上实时监测提升告警预防效果</a:t>
            </a:r>
            <a:endParaRPr kumimoji="0" lang="zh-CN" altLang="en-US" sz="18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endParaRPr>
          </a:p>
        </p:txBody>
      </p:sp>
      <p:sp>
        <p:nvSpPr>
          <p:cNvPr id="70" name="矩形 69"/>
          <p:cNvSpPr/>
          <p:nvPr/>
        </p:nvSpPr>
        <p:spPr>
          <a:xfrm>
            <a:off x="5868035" y="3526790"/>
            <a:ext cx="3927475"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115188" tIns="57593" rIns="115188" bIns="57593">
            <a:spAutoFit/>
          </a:bodyPr>
          <a:p>
            <a:pPr marL="0" marR="0" lvl="0" indent="0" algn="just" defTabSz="1219200" rtl="0" eaLnBrk="0" fontAlgn="auto" latinLnBrk="0" hangingPunct="0">
              <a:lnSpc>
                <a:spcPct val="150000"/>
              </a:lnSpc>
              <a:spcBef>
                <a:spcPct val="0"/>
              </a:spcBef>
              <a:spcAft>
                <a:spcPts val="0"/>
              </a:spcAft>
              <a:buClrTx/>
              <a:buSzTx/>
              <a:buFontTx/>
              <a:buNone/>
              <a:defRPr/>
            </a:pPr>
            <a:r>
              <a:rPr kumimoji="0" lang="zh-CN" altLang="en-US" sz="18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指导线下运维工作，提升工作效率</a:t>
            </a:r>
            <a:endParaRPr kumimoji="0" lang="zh-CN" altLang="en-US" sz="18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endParaRPr>
          </a:p>
        </p:txBody>
      </p:sp>
      <p:sp>
        <p:nvSpPr>
          <p:cNvPr id="71" name="矩形 70"/>
          <p:cNvSpPr/>
          <p:nvPr/>
        </p:nvSpPr>
        <p:spPr>
          <a:xfrm>
            <a:off x="7069455" y="5004435"/>
            <a:ext cx="3955415"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115188" tIns="57593" rIns="115188" bIns="57593">
            <a:spAutoFit/>
          </a:bodyPr>
          <a:p>
            <a:pPr marL="0" marR="0" lvl="0" indent="0" algn="just" defTabSz="1219200" rtl="0" eaLnBrk="0" fontAlgn="auto" latinLnBrk="0" hangingPunct="0">
              <a:lnSpc>
                <a:spcPct val="150000"/>
              </a:lnSpc>
              <a:spcBef>
                <a:spcPct val="0"/>
              </a:spcBef>
              <a:spcAft>
                <a:spcPts val="0"/>
              </a:spcAft>
              <a:buClrTx/>
              <a:buSzTx/>
              <a:buFontTx/>
              <a:buNone/>
              <a:defRPr/>
            </a:pPr>
            <a:r>
              <a:rPr kumimoji="0" lang="zh-CN" altLang="en-US" sz="18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多业务融合，降低投资成本</a:t>
            </a:r>
            <a:endParaRPr kumimoji="0" lang="zh-CN" altLang="en-US" sz="18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vertical)">
                                      <p:cBhvr>
                                        <p:cTn id="7" dur="500"/>
                                        <p:tgtEl>
                                          <p:spTgt spid="9"/>
                                        </p:tgtEl>
                                      </p:cBhvr>
                                    </p:animEffect>
                                  </p:childTnLst>
                                </p:cTn>
                              </p:par>
                            </p:childTnLst>
                          </p:cTn>
                        </p:par>
                        <p:par>
                          <p:cTn id="8" fill="hold">
                            <p:stCondLst>
                              <p:cond delay="500"/>
                            </p:stCondLst>
                            <p:childTnLst>
                              <p:par>
                                <p:cTn id="9" presetID="3" presetClass="entr" presetSubtype="5"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blinds(vertical)">
                                      <p:cBhvr>
                                        <p:cTn id="1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4307138" y="54106"/>
            <a:ext cx="431156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痛点及解决思路</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3" name="文本框 32"/>
          <p:cNvSpPr txBox="1"/>
          <p:nvPr/>
        </p:nvSpPr>
        <p:spPr>
          <a:xfrm>
            <a:off x="646501" y="535227"/>
            <a:ext cx="2014505" cy="461665"/>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defRPr/>
            </a:pP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应用成效</a:t>
            </a:r>
            <a:endPar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4" name="ValueShape1"/>
          <p:cNvSpPr/>
          <p:nvPr/>
        </p:nvSpPr>
        <p:spPr>
          <a:xfrm>
            <a:off x="7454591" y="2309750"/>
            <a:ext cx="2044145" cy="388189"/>
          </a:xfrm>
          <a:prstGeom prst="rect">
            <a:avLst/>
          </a:prstGeom>
          <a:solidFill>
            <a:srgbClr val="4472C4">
              <a:lumMod val="100000"/>
            </a:srgbClr>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数据实时采集可视化</a:t>
            </a:r>
            <a:endPar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5" name="ValueShape2"/>
          <p:cNvSpPr/>
          <p:nvPr/>
        </p:nvSpPr>
        <p:spPr>
          <a:xfrm>
            <a:off x="2354986" y="2309750"/>
            <a:ext cx="3601377" cy="388189"/>
          </a:xfrm>
          <a:prstGeom prst="rect">
            <a:avLst/>
          </a:prstGeom>
          <a:solidFill>
            <a:srgbClr val="ABC9DD"/>
          </a:solidFill>
          <a:ln w="12700" cap="flat" cmpd="sng" algn="ctr">
            <a:noFill/>
            <a:prstDash val="solid"/>
            <a:miter lim="800000"/>
          </a:ln>
          <a:effectLst/>
        </p:spPr>
        <p:txBody>
          <a:bodyPr rtlCol="0" anchor="ct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信息获取不便</a:t>
            </a:r>
            <a:endPar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6" name="ValueShape1"/>
          <p:cNvSpPr/>
          <p:nvPr/>
        </p:nvSpPr>
        <p:spPr>
          <a:xfrm>
            <a:off x="7454591" y="2912844"/>
            <a:ext cx="2851459" cy="388189"/>
          </a:xfrm>
          <a:prstGeom prst="rect">
            <a:avLst/>
          </a:prstGeom>
          <a:solidFill>
            <a:srgbClr val="4472C4">
              <a:lumMod val="100000"/>
            </a:srgbClr>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7X24</a:t>
            </a: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小时在线监测安全可靠</a:t>
            </a:r>
            <a:endPar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7" name="ValueShape1"/>
          <p:cNvSpPr/>
          <p:nvPr/>
        </p:nvSpPr>
        <p:spPr>
          <a:xfrm>
            <a:off x="7454592" y="3515938"/>
            <a:ext cx="2044144" cy="388189"/>
          </a:xfrm>
          <a:prstGeom prst="rect">
            <a:avLst/>
          </a:prstGeom>
          <a:solidFill>
            <a:srgbClr val="4472C4">
              <a:lumMod val="100000"/>
            </a:srgbClr>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实时提醒，提前预警</a:t>
            </a:r>
            <a:endPar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8" name="ValueShape1"/>
          <p:cNvSpPr/>
          <p:nvPr/>
        </p:nvSpPr>
        <p:spPr>
          <a:xfrm>
            <a:off x="7454592" y="4119032"/>
            <a:ext cx="2044144" cy="388189"/>
          </a:xfrm>
          <a:prstGeom prst="rect">
            <a:avLst/>
          </a:prstGeom>
          <a:solidFill>
            <a:srgbClr val="4472C4">
              <a:lumMod val="100000"/>
            </a:srgbClr>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设备消缺提升利用率</a:t>
            </a:r>
            <a:endPar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9" name="ValueShape1"/>
          <p:cNvSpPr/>
          <p:nvPr/>
        </p:nvSpPr>
        <p:spPr>
          <a:xfrm>
            <a:off x="7454591" y="4722127"/>
            <a:ext cx="2509083" cy="388189"/>
          </a:xfrm>
          <a:prstGeom prst="rect">
            <a:avLst/>
          </a:prstGeom>
          <a:solidFill>
            <a:srgbClr val="4472C4">
              <a:lumMod val="100000"/>
            </a:srgbClr>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智能告警人力成本大幅降低</a:t>
            </a:r>
            <a:endPar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0" name="ValueShape2"/>
          <p:cNvSpPr/>
          <p:nvPr/>
        </p:nvSpPr>
        <p:spPr>
          <a:xfrm>
            <a:off x="3002686" y="2912844"/>
            <a:ext cx="2953677" cy="388189"/>
          </a:xfrm>
          <a:prstGeom prst="rect">
            <a:avLst/>
          </a:prstGeom>
          <a:solidFill>
            <a:srgbClr val="ABC9DD"/>
          </a:solidFill>
          <a:ln w="12700" cap="flat" cmpd="sng" algn="ctr">
            <a:noFill/>
            <a:prstDash val="solid"/>
            <a:miter lim="800000"/>
          </a:ln>
          <a:effectLst/>
        </p:spPr>
        <p:txBody>
          <a:bodyPr rtlCol="0" anchor="ct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巡视实时性不足</a:t>
            </a:r>
            <a:endPar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1" name="ValueShape2"/>
          <p:cNvSpPr/>
          <p:nvPr/>
        </p:nvSpPr>
        <p:spPr>
          <a:xfrm>
            <a:off x="2678836" y="3515938"/>
            <a:ext cx="3277527" cy="388189"/>
          </a:xfrm>
          <a:prstGeom prst="rect">
            <a:avLst/>
          </a:prstGeom>
          <a:solidFill>
            <a:srgbClr val="ABC9DD"/>
          </a:solidFill>
          <a:ln w="12700" cap="flat" cmpd="sng" algn="ctr">
            <a:noFill/>
            <a:prstDash val="solid"/>
            <a:miter lim="800000"/>
          </a:ln>
          <a:effectLst/>
        </p:spPr>
        <p:txBody>
          <a:bodyPr rtlCol="0" anchor="ct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被动抢修不及时</a:t>
            </a:r>
            <a:endPar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2" name="ValueShape2"/>
          <p:cNvSpPr/>
          <p:nvPr/>
        </p:nvSpPr>
        <p:spPr>
          <a:xfrm>
            <a:off x="3289966" y="4119032"/>
            <a:ext cx="2666397" cy="388189"/>
          </a:xfrm>
          <a:prstGeom prst="rect">
            <a:avLst/>
          </a:prstGeom>
          <a:solidFill>
            <a:srgbClr val="ABC9DD"/>
          </a:solidFill>
          <a:ln w="12700" cap="flat" cmpd="sng" algn="ctr">
            <a:noFill/>
            <a:prstDash val="solid"/>
            <a:miter lim="800000"/>
          </a:ln>
          <a:effectLst/>
        </p:spPr>
        <p:txBody>
          <a:bodyPr rtlCol="0" anchor="ct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设备利用率较低</a:t>
            </a:r>
            <a:endPar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3" name="ValueShape2"/>
          <p:cNvSpPr/>
          <p:nvPr/>
        </p:nvSpPr>
        <p:spPr>
          <a:xfrm>
            <a:off x="2526665" y="4721860"/>
            <a:ext cx="3429635" cy="387985"/>
          </a:xfrm>
          <a:prstGeom prst="rect">
            <a:avLst/>
          </a:prstGeom>
          <a:solidFill>
            <a:srgbClr val="ABC9DD"/>
          </a:solidFill>
          <a:ln w="12700" cap="flat" cmpd="sng" algn="ctr">
            <a:noFill/>
            <a:prstDash val="solid"/>
            <a:miter lim="800000"/>
          </a:ln>
          <a:effectLst/>
        </p:spPr>
        <p:txBody>
          <a:bodyPr rtlCol="0" anchor="ct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固定人员成本较高</a:t>
            </a:r>
            <a:endPar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4" name="矩形 93"/>
          <p:cNvSpPr/>
          <p:nvPr/>
        </p:nvSpPr>
        <p:spPr>
          <a:xfrm>
            <a:off x="6358780" y="3417644"/>
            <a:ext cx="693395"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VS</a:t>
            </a:r>
            <a:endParaRPr kumimoji="0" lang="zh-CN" altLang="en-US" sz="32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sp>
        <p:nvSpPr>
          <p:cNvPr id="95" name="文本框 94"/>
          <p:cNvSpPr txBox="1"/>
          <p:nvPr/>
        </p:nvSpPr>
        <p:spPr>
          <a:xfrm>
            <a:off x="5080063" y="1688809"/>
            <a:ext cx="8763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建设前</a:t>
            </a:r>
            <a:endParaRPr kumimoji="0" lang="zh-CN" altLang="en-US" sz="1600" b="0"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96" name="文本框 95"/>
          <p:cNvSpPr txBox="1"/>
          <p:nvPr/>
        </p:nvSpPr>
        <p:spPr>
          <a:xfrm>
            <a:off x="7454591" y="1688809"/>
            <a:ext cx="8763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建设后</a:t>
            </a:r>
            <a:endParaRPr kumimoji="0" lang="zh-CN" altLang="en-US" sz="1600" b="0"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2" name="ValueShape1"/>
          <p:cNvSpPr/>
          <p:nvPr/>
        </p:nvSpPr>
        <p:spPr>
          <a:xfrm>
            <a:off x="7454900" y="5326380"/>
            <a:ext cx="3279775" cy="387985"/>
          </a:xfrm>
          <a:prstGeom prst="rect">
            <a:avLst/>
          </a:prstGeom>
          <a:solidFill>
            <a:srgbClr val="4472C4">
              <a:lumMod val="100000"/>
            </a:srgbClr>
          </a:solidFill>
          <a:ln w="12700" cap="flat" cmpd="sng" algn="ctr">
            <a:noFill/>
            <a:prstDash val="solid"/>
            <a:miter lim="800000"/>
          </a:ln>
          <a:effectLst/>
        </p:spPr>
        <p:txBody>
          <a:bodyPr rtlCol="0" anchor="ct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一体化数据监控平台，决策有据可依</a:t>
            </a:r>
            <a:endPar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ValueShape2"/>
          <p:cNvSpPr/>
          <p:nvPr/>
        </p:nvSpPr>
        <p:spPr>
          <a:xfrm>
            <a:off x="1831111" y="5326647"/>
            <a:ext cx="4125252" cy="388189"/>
          </a:xfrm>
          <a:prstGeom prst="rect">
            <a:avLst/>
          </a:prstGeom>
          <a:solidFill>
            <a:srgbClr val="ABC9DD"/>
          </a:solidFill>
          <a:ln w="12700" cap="flat" cmpd="sng" algn="ctr">
            <a:noFill/>
            <a:prstDash val="solid"/>
            <a:miter lim="800000"/>
          </a:ln>
          <a:effectLst/>
        </p:spPr>
        <p:txBody>
          <a:bodyPr rtlCol="0" anchor="ctr"/>
          <a:p>
            <a:pPr marL="0" marR="0" lvl="0" indent="0" algn="r" defTabSz="914400" rtl="0" eaLnBrk="1" fontAlgn="auto" latinLnBrk="0" hangingPunct="1">
              <a:lnSpc>
                <a:spcPct val="100000"/>
              </a:lnSpc>
              <a:spcBef>
                <a:spcPts val="0"/>
              </a:spcBef>
              <a:spcAft>
                <a:spcPts val="0"/>
              </a:spcAft>
              <a:buClrTx/>
              <a:buSzTx/>
              <a:buFontTx/>
              <a:buNone/>
              <a:defRPr/>
            </a:pPr>
            <a:r>
              <a:rPr lang="zh-CN" altLang="en-US" sz="1400" kern="0" noProof="0" dirty="0">
                <a:ln>
                  <a:noFill/>
                </a:ln>
                <a:solidFill>
                  <a:prstClr val="white"/>
                </a:solidFill>
                <a:effectLst/>
                <a:uLnTx/>
                <a:uFillTx/>
                <a:latin typeface="微软雅黑" panose="020B0503020204020204" pitchFamily="34" charset="-122"/>
                <a:ea typeface="微软雅黑" panose="020B0503020204020204" pitchFamily="34" charset="-122"/>
                <a:sym typeface="+mn-ea"/>
              </a:rPr>
              <a:t>管理决策缺乏数据依据，信息孤岛问题严重</a:t>
            </a:r>
            <a:endPar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vertical)">
                                      <p:cBhvr>
                                        <p:cTn id="7" dur="500"/>
                                        <p:tgtEl>
                                          <p:spTgt spid="9"/>
                                        </p:tgtEl>
                                      </p:cBhvr>
                                    </p:animEffect>
                                  </p:childTnLst>
                                </p:cTn>
                              </p:par>
                            </p:childTnLst>
                          </p:cTn>
                        </p:par>
                        <p:par>
                          <p:cTn id="8" fill="hold">
                            <p:stCondLst>
                              <p:cond delay="500"/>
                            </p:stCondLst>
                            <p:childTnLst>
                              <p:par>
                                <p:cTn id="9" presetID="3" presetClass="entr" presetSubtype="5"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blinds(vertical)">
                                      <p:cBhvr>
                                        <p:cTn id="11" dur="500"/>
                                        <p:tgtEl>
                                          <p:spTgt spid="33"/>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85"/>
                                        </p:tgtEl>
                                        <p:attrNameLst>
                                          <p:attrName>style.visibility</p:attrName>
                                        </p:attrNameLst>
                                      </p:cBhvr>
                                      <p:to>
                                        <p:strVal val="visible"/>
                                      </p:to>
                                    </p:set>
                                    <p:animEffect transition="in" filter="wipe(right)">
                                      <p:cBhvr>
                                        <p:cTn id="14" dur="500"/>
                                        <p:tgtEl>
                                          <p:spTgt spid="85"/>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90"/>
                                        </p:tgtEl>
                                        <p:attrNameLst>
                                          <p:attrName>style.visibility</p:attrName>
                                        </p:attrNameLst>
                                      </p:cBhvr>
                                      <p:to>
                                        <p:strVal val="visible"/>
                                      </p:to>
                                    </p:set>
                                    <p:animEffect transition="in" filter="wipe(right)">
                                      <p:cBhvr>
                                        <p:cTn id="17" dur="500"/>
                                        <p:tgtEl>
                                          <p:spTgt spid="90"/>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91"/>
                                        </p:tgtEl>
                                        <p:attrNameLst>
                                          <p:attrName>style.visibility</p:attrName>
                                        </p:attrNameLst>
                                      </p:cBhvr>
                                      <p:to>
                                        <p:strVal val="visible"/>
                                      </p:to>
                                    </p:set>
                                    <p:animEffect transition="in" filter="wipe(right)">
                                      <p:cBhvr>
                                        <p:cTn id="20" dur="500"/>
                                        <p:tgtEl>
                                          <p:spTgt spid="91"/>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92"/>
                                        </p:tgtEl>
                                        <p:attrNameLst>
                                          <p:attrName>style.visibility</p:attrName>
                                        </p:attrNameLst>
                                      </p:cBhvr>
                                      <p:to>
                                        <p:strVal val="visible"/>
                                      </p:to>
                                    </p:set>
                                    <p:animEffect transition="in" filter="wipe(right)">
                                      <p:cBhvr>
                                        <p:cTn id="23" dur="500"/>
                                        <p:tgtEl>
                                          <p:spTgt spid="92"/>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93"/>
                                        </p:tgtEl>
                                        <p:attrNameLst>
                                          <p:attrName>style.visibility</p:attrName>
                                        </p:attrNameLst>
                                      </p:cBhvr>
                                      <p:to>
                                        <p:strVal val="visible"/>
                                      </p:to>
                                    </p:set>
                                    <p:animEffect transition="in" filter="wipe(right)">
                                      <p:cBhvr>
                                        <p:cTn id="26" dur="500"/>
                                        <p:tgtEl>
                                          <p:spTgt spid="9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wipe(left)">
                                      <p:cBhvr>
                                        <p:cTn id="31" dur="500"/>
                                        <p:tgtEl>
                                          <p:spTgt spid="84"/>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86"/>
                                        </p:tgtEl>
                                        <p:attrNameLst>
                                          <p:attrName>style.visibility</p:attrName>
                                        </p:attrNameLst>
                                      </p:cBhvr>
                                      <p:to>
                                        <p:strVal val="visible"/>
                                      </p:to>
                                    </p:set>
                                    <p:animEffect transition="in" filter="wipe(left)">
                                      <p:cBhvr>
                                        <p:cTn id="34" dur="500"/>
                                        <p:tgtEl>
                                          <p:spTgt spid="8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87"/>
                                        </p:tgtEl>
                                        <p:attrNameLst>
                                          <p:attrName>style.visibility</p:attrName>
                                        </p:attrNameLst>
                                      </p:cBhvr>
                                      <p:to>
                                        <p:strVal val="visible"/>
                                      </p:to>
                                    </p:set>
                                    <p:animEffect transition="in" filter="wipe(left)">
                                      <p:cBhvr>
                                        <p:cTn id="37" dur="500"/>
                                        <p:tgtEl>
                                          <p:spTgt spid="87"/>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88"/>
                                        </p:tgtEl>
                                        <p:attrNameLst>
                                          <p:attrName>style.visibility</p:attrName>
                                        </p:attrNameLst>
                                      </p:cBhvr>
                                      <p:to>
                                        <p:strVal val="visible"/>
                                      </p:to>
                                    </p:set>
                                    <p:animEffect transition="in" filter="wipe(left)">
                                      <p:cBhvr>
                                        <p:cTn id="40" dur="500"/>
                                        <p:tgtEl>
                                          <p:spTgt spid="88"/>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89"/>
                                        </p:tgtEl>
                                        <p:attrNameLst>
                                          <p:attrName>style.visibility</p:attrName>
                                        </p:attrNameLst>
                                      </p:cBhvr>
                                      <p:to>
                                        <p:strVal val="visible"/>
                                      </p:to>
                                    </p:set>
                                    <p:animEffect transition="in" filter="wipe(left)">
                                      <p:cBhvr>
                                        <p:cTn id="43" dur="500"/>
                                        <p:tgtEl>
                                          <p:spTgt spid="89"/>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right)">
                                      <p:cBhvr>
                                        <p:cTn id="46" dur="500"/>
                                        <p:tgtEl>
                                          <p:spTgt spid="3"/>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wipe(left)">
                                      <p:cBhvr>
                                        <p:cTn id="4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3" grpId="0"/>
      <p:bldP spid="84" grpId="0" animBg="1"/>
      <p:bldP spid="85" grpId="0" animBg="1"/>
      <p:bldP spid="86" grpId="0" animBg="1"/>
      <p:bldP spid="87" grpId="0" animBg="1"/>
      <p:bldP spid="88" grpId="0" animBg="1"/>
      <p:bldP spid="89" grpId="0" animBg="1"/>
      <p:bldP spid="90" grpId="0" animBg="1"/>
      <p:bldP spid="91" grpId="0" animBg="1"/>
      <p:bldP spid="92" grpId="0" animBg="1"/>
      <p:bldP spid="93" grpId="0" bldLvl="0" animBg="1"/>
      <p:bldP spid="2" grpId="0" bldLvl="0" animBg="1"/>
      <p:bldP spid="3"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p:nvPr/>
        </p:nvSpPr>
        <p:spPr>
          <a:xfrm>
            <a:off x="646501" y="535227"/>
            <a:ext cx="2014505" cy="460375"/>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defRPr/>
            </a:pP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应用案例</a:t>
            </a:r>
            <a:endPar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38" name="组合 37"/>
          <p:cNvGrpSpPr/>
          <p:nvPr/>
        </p:nvGrpSpPr>
        <p:grpSpPr>
          <a:xfrm>
            <a:off x="825500" y="1109980"/>
            <a:ext cx="3683635" cy="425450"/>
            <a:chOff x="7896365" y="4832350"/>
            <a:chExt cx="1528761" cy="425450"/>
          </a:xfrm>
        </p:grpSpPr>
        <p:sp>
          <p:nvSpPr>
            <p:cNvPr id="39" name="矩形 38"/>
            <p:cNvSpPr/>
            <p:nvPr/>
          </p:nvSpPr>
          <p:spPr>
            <a:xfrm>
              <a:off x="7897919" y="4832350"/>
              <a:ext cx="1527207" cy="425450"/>
            </a:xfrm>
            <a:prstGeom prst="rect">
              <a:avLst/>
            </a:prstGeom>
            <a:solidFill>
              <a:srgbClr val="0060B0"/>
            </a:solidFill>
            <a:ln>
              <a:solidFill>
                <a:srgbClr val="0070C0"/>
              </a:solidFill>
            </a:ln>
            <a:effectLst>
              <a:outerShdw blurRad="1651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p>
          </p:txBody>
        </p:sp>
        <p:sp>
          <p:nvSpPr>
            <p:cNvPr id="40" name="文本框 39"/>
            <p:cNvSpPr txBox="1"/>
            <p:nvPr/>
          </p:nvSpPr>
          <p:spPr>
            <a:xfrm>
              <a:off x="7896365" y="4886325"/>
              <a:ext cx="1528761" cy="337185"/>
            </a:xfrm>
            <a:prstGeom prst="rect">
              <a:avLst/>
            </a:prstGeom>
            <a:noFill/>
          </p:spPr>
          <p:txBody>
            <a:bodyPr wrap="square" rtlCol="0">
              <a:spAutoFit/>
              <a:scene3d>
                <a:camera prst="orthographicFront"/>
                <a:lightRig rig="threePt" dir="t"/>
              </a:scene3d>
              <a:sp3d contourW="12700"/>
            </a:bodyPr>
            <a:p>
              <a:pPr algn="dist"/>
              <a:r>
                <a:rPr lang="zh-CN" altLang="en-US" sz="1600" b="1" dirty="0" smtClean="0">
                  <a:solidFill>
                    <a:schemeClr val="bg1"/>
                  </a:solidFill>
                </a:rPr>
                <a:t>松山湖围内站（</a:t>
              </a:r>
              <a:r>
                <a:rPr lang="zh-CN" altLang="en-US" sz="1600" b="1" dirty="0" smtClean="0">
                  <a:solidFill>
                    <a:schemeClr val="bg1"/>
                  </a:solidFill>
                  <a:sym typeface="+mn-ea"/>
                </a:rPr>
                <a:t>南网</a:t>
              </a:r>
              <a:r>
                <a:rPr lang="zh-CN" altLang="en-US" sz="1600" b="1" dirty="0" smtClean="0">
                  <a:solidFill>
                    <a:schemeClr val="bg1"/>
                  </a:solidFill>
                </a:rPr>
                <a:t>智能配电）</a:t>
              </a:r>
              <a:endParaRPr lang="zh-CN" altLang="en-US" sz="1600" b="1" dirty="0">
                <a:solidFill>
                  <a:schemeClr val="bg1"/>
                </a:solidFill>
              </a:endParaRPr>
            </a:p>
          </p:txBody>
        </p:sp>
      </p:grpSp>
      <p:sp>
        <p:nvSpPr>
          <p:cNvPr id="11" name="十字箭头标注 10"/>
          <p:cNvSpPr/>
          <p:nvPr/>
        </p:nvSpPr>
        <p:spPr>
          <a:xfrm>
            <a:off x="4303058" y="4929374"/>
            <a:ext cx="323845" cy="356419"/>
          </a:xfrm>
          <a:prstGeom prst="quadArrowCallo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5" name="图片 14"/>
          <p:cNvPicPr>
            <a:picLocks noChangeAspect="1"/>
          </p:cNvPicPr>
          <p:nvPr/>
        </p:nvPicPr>
        <p:blipFill>
          <a:blip r:embed="rId1"/>
          <a:stretch>
            <a:fillRect/>
          </a:stretch>
        </p:blipFill>
        <p:spPr>
          <a:xfrm>
            <a:off x="7496230" y="5031115"/>
            <a:ext cx="1963179" cy="1450830"/>
          </a:xfrm>
          <a:prstGeom prst="rect">
            <a:avLst/>
          </a:prstGeom>
        </p:spPr>
      </p:pic>
      <p:pic>
        <p:nvPicPr>
          <p:cNvPr id="16" name="图片 15"/>
          <p:cNvPicPr>
            <a:picLocks noChangeAspect="1"/>
          </p:cNvPicPr>
          <p:nvPr/>
        </p:nvPicPr>
        <p:blipFill>
          <a:blip r:embed="rId2"/>
          <a:stretch>
            <a:fillRect/>
          </a:stretch>
        </p:blipFill>
        <p:spPr>
          <a:xfrm>
            <a:off x="9597827" y="3428405"/>
            <a:ext cx="1620000" cy="980745"/>
          </a:xfrm>
          <a:prstGeom prst="rect">
            <a:avLst/>
          </a:prstGeom>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6230" y="3423525"/>
            <a:ext cx="1963178" cy="1472384"/>
          </a:xfrm>
          <a:prstGeom prst="rect">
            <a:avLst/>
          </a:prstGeom>
        </p:spPr>
      </p:pic>
      <p:pic>
        <p:nvPicPr>
          <p:cNvPr id="18" name="图片 17"/>
          <p:cNvPicPr>
            <a:picLocks noChangeAspect="1"/>
          </p:cNvPicPr>
          <p:nvPr/>
        </p:nvPicPr>
        <p:blipFill>
          <a:blip r:embed="rId4"/>
          <a:stretch>
            <a:fillRect/>
          </a:stretch>
        </p:blipFill>
        <p:spPr>
          <a:xfrm>
            <a:off x="9597827" y="4503995"/>
            <a:ext cx="1620000" cy="1022378"/>
          </a:xfrm>
          <a:prstGeom prst="rect">
            <a:avLst/>
          </a:prstGeom>
        </p:spPr>
      </p:pic>
      <p:pic>
        <p:nvPicPr>
          <p:cNvPr id="19" name="图片 18"/>
          <p:cNvPicPr>
            <a:picLocks noChangeAspect="1"/>
          </p:cNvPicPr>
          <p:nvPr/>
        </p:nvPicPr>
        <p:blipFill>
          <a:blip r:embed="rId5"/>
          <a:stretch>
            <a:fillRect/>
          </a:stretch>
        </p:blipFill>
        <p:spPr>
          <a:xfrm>
            <a:off x="9597827" y="5621218"/>
            <a:ext cx="1620000" cy="860727"/>
          </a:xfrm>
          <a:prstGeom prst="rect">
            <a:avLst/>
          </a:prstGeom>
        </p:spPr>
      </p:pic>
      <p:sp>
        <p:nvSpPr>
          <p:cNvPr id="20" name="矩形 19"/>
          <p:cNvSpPr/>
          <p:nvPr/>
        </p:nvSpPr>
        <p:spPr>
          <a:xfrm>
            <a:off x="825255" y="1501176"/>
            <a:ext cx="6623295" cy="2030095"/>
          </a:xfrm>
          <a:prstGeom prst="rect">
            <a:avLst/>
          </a:prstGeom>
        </p:spPr>
        <p:txBody>
          <a:bodyPr wrap="square">
            <a:spAutoFit/>
          </a:bodyPr>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南方电网广东第一个</a:t>
            </a:r>
            <a:r>
              <a:rPr kumimoji="0" lang="en-US" altLang="zh-CN" sz="1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V3.0</a:t>
            </a:r>
            <a:r>
              <a:rPr kumimoji="0" lang="zh-CN" altLang="en-US" sz="1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标准智能化配电监控改造示范项目</a:t>
            </a:r>
            <a:endParaRPr kumimoji="0" lang="zh-CN" altLang="en-US" sz="1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&gt;&gt;</a:t>
            </a:r>
            <a:r>
              <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高压柜：微机保护、空间局部放电在线监测（特高频）、开关柜局放监测（地电波和超声波）</a:t>
            </a:r>
            <a:endParaRPr kumimoji="0" lang="en-US" altLang="zh-CN"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&gt;&gt;</a:t>
            </a:r>
            <a:r>
              <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变压器：变压器进出线接头测温</a:t>
            </a:r>
            <a:endPar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&gt;&gt;</a:t>
            </a:r>
            <a:r>
              <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低压柜：多功能电力仪表、无功补偿、直流电源、智能融合终端、智能模组单元</a:t>
            </a:r>
            <a:endParaRPr kumimoji="0" lang="en-US" altLang="zh-CN"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&gt;&gt;</a:t>
            </a:r>
            <a:r>
              <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环境站室： 环境温湿度、烟感、水浸、视频、门禁</a:t>
            </a:r>
            <a:endParaRPr kumimoji="0" lang="en-US" altLang="zh-CN"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&gt;&gt;</a:t>
            </a:r>
            <a:r>
              <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数据上传：物联网智能网关、加密模块</a:t>
            </a:r>
            <a:endPar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auto" latinLnBrk="0" hangingPunct="1">
              <a:lnSpc>
                <a:spcPct val="150000"/>
              </a:lnSpc>
              <a:spcBef>
                <a:spcPts val="0"/>
              </a:spcBef>
              <a:spcAft>
                <a:spcPts val="0"/>
              </a:spcAft>
              <a:buClrTx/>
              <a:buSzTx/>
              <a:buFontTx/>
              <a:buNone/>
              <a:defRPr/>
            </a:pPr>
            <a:r>
              <a:rPr lang="en-US" altLang="zh-CN" sz="1200" noProof="0" dirty="0">
                <a:ln>
                  <a:noFill/>
                </a:ln>
                <a:solidFill>
                  <a:srgbClr val="000000"/>
                </a:solidFill>
                <a:effectLst/>
                <a:uLnTx/>
                <a:uFillTx/>
                <a:latin typeface="微软雅黑" panose="020B0503020204020204" pitchFamily="34" charset="-122"/>
                <a:ea typeface="微软雅黑" panose="020B0503020204020204" pitchFamily="34" charset="-122"/>
                <a:sym typeface="+mn-ea"/>
              </a:rPr>
              <a:t>&gt;&gt;</a:t>
            </a:r>
            <a:r>
              <a:rPr lang="en-US" altLang="zh-CN" sz="1200" noProof="0" dirty="0">
                <a:ln>
                  <a:noFill/>
                </a:ln>
                <a:solidFill>
                  <a:srgbClr val="000000"/>
                </a:solidFill>
                <a:effectLst/>
                <a:uLnTx/>
                <a:uFillTx/>
                <a:latin typeface="微软雅黑" panose="020B0503020204020204" pitchFamily="34" charset="-122"/>
                <a:ea typeface="微软雅黑" panose="020B0503020204020204" pitchFamily="34" charset="-122"/>
                <a:sym typeface="+mn-ea"/>
              </a:rPr>
              <a:t>应用产品：</a:t>
            </a:r>
            <a:r>
              <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智能配电就地监控终端、物联网智能网关、数据加密模块、仪表、传感器</a:t>
            </a:r>
            <a:r>
              <a:rPr kumimoji="0" lang="en-US" altLang="zh-CN"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pic>
        <p:nvPicPr>
          <p:cNvPr id="21" name="图片 20"/>
          <p:cNvPicPr>
            <a:picLocks noChangeAspect="1"/>
          </p:cNvPicPr>
          <p:nvPr/>
        </p:nvPicPr>
        <p:blipFill>
          <a:blip r:embed="rId6"/>
          <a:stretch>
            <a:fillRect/>
          </a:stretch>
        </p:blipFill>
        <p:spPr>
          <a:xfrm>
            <a:off x="829310" y="3578860"/>
            <a:ext cx="5810250" cy="2903220"/>
          </a:xfrm>
          <a:prstGeom prst="rect">
            <a:avLst/>
          </a:prstGeom>
        </p:spPr>
      </p:pic>
      <p:pic>
        <p:nvPicPr>
          <p:cNvPr id="22" name="图片 21" descr="C:\Users\3100\AppData\Local\Temp\1606718390(1).pn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96230" y="788118"/>
            <a:ext cx="3721597" cy="252818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linds(vertical)">
                                      <p:cBhvr>
                                        <p:cTn id="7" dur="500"/>
                                        <p:tgtEl>
                                          <p:spTgt spid="3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p:cTn id="11" dur="500" fill="hold"/>
                                        <p:tgtEl>
                                          <p:spTgt spid="38"/>
                                        </p:tgtEl>
                                        <p:attrNameLst>
                                          <p:attrName>ppt_w</p:attrName>
                                        </p:attrNameLst>
                                      </p:cBhvr>
                                      <p:tavLst>
                                        <p:tav tm="0">
                                          <p:val>
                                            <p:fltVal val="0"/>
                                          </p:val>
                                        </p:tav>
                                        <p:tav tm="100000">
                                          <p:val>
                                            <p:strVal val="#ppt_w"/>
                                          </p:val>
                                        </p:tav>
                                      </p:tavLst>
                                    </p:anim>
                                    <p:anim calcmode="lin" valueType="num">
                                      <p:cBhvr>
                                        <p:cTn id="12" dur="500" fill="hold"/>
                                        <p:tgtEl>
                                          <p:spTgt spid="38"/>
                                        </p:tgtEl>
                                        <p:attrNameLst>
                                          <p:attrName>ppt_h</p:attrName>
                                        </p:attrNameLst>
                                      </p:cBhvr>
                                      <p:tavLst>
                                        <p:tav tm="0">
                                          <p:val>
                                            <p:fltVal val="0"/>
                                          </p:val>
                                        </p:tav>
                                        <p:tav tm="100000">
                                          <p:val>
                                            <p:strVal val="#ppt_h"/>
                                          </p:val>
                                        </p:tav>
                                      </p:tavLst>
                                    </p:anim>
                                    <p:animEffect transition="in" filter="fade">
                                      <p:cBhvr>
                                        <p:cTn id="1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p:nvPr/>
        </p:nvSpPr>
        <p:spPr>
          <a:xfrm>
            <a:off x="646501" y="535227"/>
            <a:ext cx="2014505" cy="460375"/>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defRPr/>
            </a:pP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应用案例</a:t>
            </a:r>
            <a:endPar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0" name="文本框 49"/>
          <p:cNvSpPr txBox="1"/>
          <p:nvPr/>
        </p:nvSpPr>
        <p:spPr>
          <a:xfrm>
            <a:off x="838200" y="1527810"/>
            <a:ext cx="6466205" cy="1706880"/>
          </a:xfrm>
          <a:prstGeom prst="rect">
            <a:avLst/>
          </a:prstGeom>
          <a:noFill/>
        </p:spPr>
        <p:txBody>
          <a:bodyPr wrap="square" rtlCol="0">
            <a:spAutoFit/>
            <a:scene3d>
              <a:camera prst="orthographicFront"/>
              <a:lightRig rig="threePt" dir="t"/>
            </a:scene3d>
            <a:sp3d contourW="12700"/>
          </a:bodyPr>
          <a:lstStyle>
            <a:defPPr>
              <a:defRPr lang="en-US"/>
            </a:defPPr>
            <a:lvl1pPr>
              <a:defRPr sz="2800" b="1" spc="300">
                <a:solidFill>
                  <a:schemeClr val="tx1">
                    <a:lumMod val="85000"/>
                    <a:lumOff val="15000"/>
                  </a:schemeClr>
                </a:solidFill>
                <a:latin typeface="微软雅黑" panose="020B0503020204020204" pitchFamily="34" charset="-122"/>
                <a:ea typeface="微软雅黑" panose="020B0503020204020204" pitchFamily="34" charset="-122"/>
                <a:cs typeface="Segoe UI Light" panose="020B0502040204020203" pitchFamily="34" charset="0"/>
              </a:defRPr>
            </a:lvl1pPr>
          </a:lstStyle>
          <a:p>
            <a:pPr marL="0" marR="0" lvl="0" indent="0" algn="just" defTabSz="914400" rtl="0" eaLnBrk="1" fontAlgn="auto" latinLnBrk="0" hangingPunct="1">
              <a:lnSpc>
                <a:spcPct val="150000"/>
              </a:lnSpc>
              <a:spcBef>
                <a:spcPts val="0"/>
              </a:spcBef>
              <a:spcAft>
                <a:spcPts val="0"/>
              </a:spcAft>
              <a:buClrTx/>
              <a:buSzTx/>
              <a:buFontTx/>
              <a:buNone/>
              <a:defRPr/>
            </a:pPr>
            <a:r>
              <a:rPr lang="zh-CN" altLang="en-US" sz="1400" spc="0" noProof="0" dirty="0">
                <a:ln>
                  <a:noFill/>
                </a:ln>
                <a:solidFill>
                  <a:srgbClr val="000000"/>
                </a:solidFill>
                <a:effectLst/>
                <a:uLnTx/>
                <a:uFillTx/>
                <a:cs typeface="+mn-cs"/>
                <a:sym typeface="+mn-ea"/>
              </a:rPr>
              <a:t>南网户外箱变运维监控项目</a:t>
            </a:r>
            <a:endParaRPr kumimoji="0" lang="zh-CN" altLang="en-US" sz="1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auto" latinLnBrk="0" hangingPunct="1">
              <a:lnSpc>
                <a:spcPct val="150000"/>
              </a:lnSpc>
              <a:spcBef>
                <a:spcPts val="0"/>
              </a:spcBef>
              <a:spcAft>
                <a:spcPts val="0"/>
              </a:spcAft>
              <a:buClrTx/>
              <a:buSzTx/>
              <a:buFontTx/>
              <a:buNone/>
              <a:defRPr/>
            </a:pPr>
            <a:r>
              <a:rPr lang="en-US" altLang="zh-CN" sz="1400" b="0" spc="0" noProof="0" dirty="0">
                <a:ln>
                  <a:noFill/>
                </a:ln>
                <a:solidFill>
                  <a:srgbClr val="000000"/>
                </a:solidFill>
                <a:effectLst/>
                <a:uLnTx/>
                <a:uFillTx/>
                <a:cs typeface="+mn-cs"/>
                <a:sym typeface="+mn-ea"/>
              </a:rPr>
              <a:t>&gt;&gt;</a:t>
            </a:r>
            <a:r>
              <a:rPr lang="zh-CN" altLang="en-US" sz="1400" b="0" spc="0" noProof="0" dirty="0">
                <a:ln>
                  <a:noFill/>
                </a:ln>
                <a:solidFill>
                  <a:srgbClr val="000000"/>
                </a:solidFill>
                <a:effectLst/>
                <a:uLnTx/>
                <a:uFillTx/>
                <a:cs typeface="+mn-cs"/>
                <a:sym typeface="+mn-ea"/>
              </a:rPr>
              <a:t>设备监控：开关触头测温、多功能电力仪表、智能模组单元</a:t>
            </a:r>
            <a:endParaRPr kumimoji="0" lang="en-US" altLang="zh-CN" sz="14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auto" latinLnBrk="0" hangingPunct="1">
              <a:lnSpc>
                <a:spcPct val="150000"/>
              </a:lnSpc>
              <a:spcBef>
                <a:spcPts val="0"/>
              </a:spcBef>
              <a:spcAft>
                <a:spcPts val="0"/>
              </a:spcAft>
              <a:buClrTx/>
              <a:buSzTx/>
              <a:buFontTx/>
              <a:buNone/>
              <a:defRPr/>
            </a:pPr>
            <a:r>
              <a:rPr lang="en-US" altLang="zh-CN" sz="1400" b="0" spc="0" noProof="0" dirty="0">
                <a:ln>
                  <a:noFill/>
                </a:ln>
                <a:solidFill>
                  <a:srgbClr val="000000"/>
                </a:solidFill>
                <a:effectLst/>
                <a:uLnTx/>
                <a:uFillTx/>
                <a:cs typeface="+mn-cs"/>
                <a:sym typeface="+mn-ea"/>
              </a:rPr>
              <a:t>&gt;&gt;</a:t>
            </a:r>
            <a:r>
              <a:rPr lang="zh-CN" altLang="en-US" sz="1400" b="0" spc="0" noProof="0" dirty="0">
                <a:ln>
                  <a:noFill/>
                </a:ln>
                <a:solidFill>
                  <a:srgbClr val="000000"/>
                </a:solidFill>
                <a:effectLst/>
                <a:uLnTx/>
                <a:uFillTx/>
                <a:cs typeface="+mn-cs"/>
                <a:sym typeface="+mn-ea"/>
              </a:rPr>
              <a:t>环境监控： 环境温湿度、烟感、水浸、门禁、声光报警</a:t>
            </a:r>
            <a:endParaRPr kumimoji="0" lang="en-US" altLang="zh-CN" sz="14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auto" latinLnBrk="0" hangingPunct="1">
              <a:lnSpc>
                <a:spcPct val="150000"/>
              </a:lnSpc>
              <a:spcBef>
                <a:spcPts val="0"/>
              </a:spcBef>
              <a:spcAft>
                <a:spcPts val="0"/>
              </a:spcAft>
              <a:buClrTx/>
              <a:buSzTx/>
              <a:buFontTx/>
              <a:buNone/>
              <a:defRPr/>
            </a:pPr>
            <a:r>
              <a:rPr lang="en-US" altLang="zh-CN" sz="1400" b="0" spc="0" noProof="0" dirty="0">
                <a:ln>
                  <a:noFill/>
                </a:ln>
                <a:solidFill>
                  <a:srgbClr val="000000"/>
                </a:solidFill>
                <a:effectLst/>
                <a:uLnTx/>
                <a:uFillTx/>
                <a:cs typeface="+mn-cs"/>
                <a:sym typeface="+mn-ea"/>
              </a:rPr>
              <a:t>&gt;&gt;</a:t>
            </a:r>
            <a:r>
              <a:rPr lang="zh-CN" altLang="en-US" sz="1400" b="0" spc="0" noProof="0" dirty="0">
                <a:ln>
                  <a:noFill/>
                </a:ln>
                <a:solidFill>
                  <a:srgbClr val="000000"/>
                </a:solidFill>
                <a:effectLst/>
                <a:uLnTx/>
                <a:uFillTx/>
                <a:cs typeface="+mn-cs"/>
                <a:sym typeface="+mn-ea"/>
              </a:rPr>
              <a:t>数据上传：物联网智能网关、加密模块</a:t>
            </a:r>
            <a:endParaRPr kumimoji="0" lang="zh-CN" altLang="en-US" sz="14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auto" latinLnBrk="0" hangingPunct="1">
              <a:lnSpc>
                <a:spcPct val="150000"/>
              </a:lnSpc>
              <a:spcBef>
                <a:spcPts val="0"/>
              </a:spcBef>
              <a:spcAft>
                <a:spcPts val="0"/>
              </a:spcAft>
              <a:buClrTx/>
              <a:buSzTx/>
              <a:buFontTx/>
              <a:buNone/>
              <a:defRPr/>
            </a:pPr>
            <a:r>
              <a:rPr lang="en-US" altLang="zh-CN" sz="1400" noProof="0" dirty="0">
                <a:ln>
                  <a:noFill/>
                </a:ln>
                <a:solidFill>
                  <a:srgbClr val="000000"/>
                </a:solidFill>
                <a:effectLst/>
                <a:uLnTx/>
                <a:uFillTx/>
                <a:sym typeface="+mn-ea"/>
              </a:rPr>
              <a:t>&gt;&gt;</a:t>
            </a:r>
            <a:r>
              <a:rPr lang="en-US" altLang="zh-CN" sz="1400" b="0" spc="0" noProof="0" dirty="0">
                <a:ln>
                  <a:noFill/>
                </a:ln>
                <a:solidFill>
                  <a:srgbClr val="000000"/>
                </a:solidFill>
                <a:effectLst/>
                <a:uLnTx/>
                <a:uFillTx/>
                <a:cs typeface="+mn-cs"/>
                <a:sym typeface="+mn-ea"/>
              </a:rPr>
              <a:t>应用产品：</a:t>
            </a:r>
            <a:r>
              <a:rPr lang="zh-CN" altLang="en-US" sz="1400" b="0" spc="0" noProof="0" dirty="0">
                <a:ln>
                  <a:noFill/>
                </a:ln>
                <a:solidFill>
                  <a:srgbClr val="000000"/>
                </a:solidFill>
                <a:effectLst/>
                <a:uLnTx/>
                <a:uFillTx/>
                <a:cs typeface="+mn-cs"/>
                <a:sym typeface="+mn-ea"/>
              </a:rPr>
              <a:t>智能配电监控云平台、智能网关、数据加密上传模块</a:t>
            </a:r>
            <a:r>
              <a:rPr lang="en-US" altLang="zh-CN" sz="1400" b="0" spc="0" noProof="0" dirty="0">
                <a:ln>
                  <a:noFill/>
                </a:ln>
                <a:solidFill>
                  <a:srgbClr val="000000"/>
                </a:solidFill>
                <a:effectLst/>
                <a:uLnTx/>
                <a:uFillTx/>
                <a:cs typeface="+mn-cs"/>
                <a:sym typeface="+mn-ea"/>
              </a:rPr>
              <a:t>……</a:t>
            </a:r>
            <a:endParaRPr lang="zh-CN" altLang="en-US" sz="1400" b="0" dirty="0">
              <a:solidFill>
                <a:schemeClr val="tx1">
                  <a:lumMod val="50000"/>
                  <a:lumOff val="50000"/>
                </a:schemeClr>
              </a:solidFill>
              <a:latin typeface="+mn-ea"/>
              <a:ea typeface="+mn-ea"/>
              <a:cs typeface="+mn-cs"/>
            </a:endParaRPr>
          </a:p>
        </p:txBody>
      </p:sp>
      <p:grpSp>
        <p:nvGrpSpPr>
          <p:cNvPr id="38" name="组合 37"/>
          <p:cNvGrpSpPr/>
          <p:nvPr/>
        </p:nvGrpSpPr>
        <p:grpSpPr>
          <a:xfrm>
            <a:off x="838352" y="1135461"/>
            <a:ext cx="5175827" cy="425450"/>
            <a:chOff x="7896365" y="4832350"/>
            <a:chExt cx="1528761" cy="425450"/>
          </a:xfrm>
        </p:grpSpPr>
        <p:sp>
          <p:nvSpPr>
            <p:cNvPr id="39" name="矩形 38"/>
            <p:cNvSpPr/>
            <p:nvPr/>
          </p:nvSpPr>
          <p:spPr>
            <a:xfrm>
              <a:off x="7897919" y="4832350"/>
              <a:ext cx="1527207" cy="425450"/>
            </a:xfrm>
            <a:prstGeom prst="rect">
              <a:avLst/>
            </a:prstGeom>
            <a:solidFill>
              <a:srgbClr val="0060B0"/>
            </a:solidFill>
            <a:ln>
              <a:noFill/>
            </a:ln>
            <a:effectLst>
              <a:outerShdw blurRad="1651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0" name="文本框 39"/>
            <p:cNvSpPr txBox="1"/>
            <p:nvPr/>
          </p:nvSpPr>
          <p:spPr>
            <a:xfrm>
              <a:off x="7896365" y="4886325"/>
              <a:ext cx="1316606" cy="338554"/>
            </a:xfrm>
            <a:prstGeom prst="rect">
              <a:avLst/>
            </a:prstGeom>
            <a:noFill/>
          </p:spPr>
          <p:txBody>
            <a:bodyPr wrap="square" rtlCol="0">
              <a:spAutoFit/>
              <a:scene3d>
                <a:camera prst="orthographicFront"/>
                <a:lightRig rig="threePt" dir="t"/>
              </a:scene3d>
              <a:sp3d contourW="12700"/>
            </a:bodyPr>
            <a:lstStyle/>
            <a:p>
              <a:pPr algn="dist"/>
              <a:r>
                <a:rPr lang="zh-CN" altLang="en-US" sz="1600" b="1" dirty="0" smtClean="0">
                  <a:solidFill>
                    <a:schemeClr val="bg1"/>
                  </a:solidFill>
                </a:rPr>
                <a:t>广西电网户外箱变监控项目（智能配电）</a:t>
              </a:r>
              <a:endParaRPr lang="zh-CN" altLang="en-US" sz="1600" b="1" dirty="0">
                <a:solidFill>
                  <a:schemeClr val="bg1"/>
                </a:solidFill>
              </a:endParaRPr>
            </a:p>
          </p:txBody>
        </p:sp>
      </p:grpSp>
      <p:sp>
        <p:nvSpPr>
          <p:cNvPr id="11" name="十字箭头标注 10"/>
          <p:cNvSpPr/>
          <p:nvPr/>
        </p:nvSpPr>
        <p:spPr>
          <a:xfrm>
            <a:off x="4315758" y="4954774"/>
            <a:ext cx="323845" cy="356419"/>
          </a:xfrm>
          <a:prstGeom prst="quadArrowCallo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a:stretch>
            <a:fillRect/>
          </a:stretch>
        </p:blipFill>
        <p:spPr>
          <a:xfrm>
            <a:off x="7687310" y="807085"/>
            <a:ext cx="3223260" cy="1718310"/>
          </a:xfrm>
          <a:prstGeom prst="rect">
            <a:avLst/>
          </a:prstGeom>
        </p:spPr>
      </p:pic>
      <p:pic>
        <p:nvPicPr>
          <p:cNvPr id="8" name="图片 7"/>
          <p:cNvPicPr>
            <a:picLocks noChangeAspect="1"/>
          </p:cNvPicPr>
          <p:nvPr/>
        </p:nvPicPr>
        <p:blipFill>
          <a:blip r:embed="rId2"/>
          <a:stretch>
            <a:fillRect/>
          </a:stretch>
        </p:blipFill>
        <p:spPr>
          <a:xfrm>
            <a:off x="7687559" y="2598284"/>
            <a:ext cx="3222752" cy="1757182"/>
          </a:xfrm>
          <a:prstGeom prst="rect">
            <a:avLst/>
          </a:prstGeom>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73417" y="4450048"/>
            <a:ext cx="1051034" cy="1952988"/>
          </a:xfrm>
          <a:prstGeom prst="rect">
            <a:avLst/>
          </a:prstGeom>
        </p:spPr>
      </p:pic>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59764" y="4450048"/>
            <a:ext cx="1050547" cy="1952988"/>
          </a:xfrm>
          <a:prstGeom prst="rect">
            <a:avLst/>
          </a:prstGeom>
        </p:spPr>
      </p:pic>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87069" y="4450048"/>
            <a:ext cx="1051035" cy="1952988"/>
          </a:xfrm>
          <a:prstGeom prst="rect">
            <a:avLst/>
          </a:prstGeom>
        </p:spPr>
      </p:pic>
      <p:pic>
        <p:nvPicPr>
          <p:cNvPr id="2" name="图片 1"/>
          <p:cNvPicPr>
            <a:picLocks noChangeAspect="1"/>
          </p:cNvPicPr>
          <p:nvPr/>
        </p:nvPicPr>
        <p:blipFill>
          <a:blip r:embed="rId6"/>
          <a:stretch>
            <a:fillRect/>
          </a:stretch>
        </p:blipFill>
        <p:spPr>
          <a:xfrm>
            <a:off x="7687068" y="2619948"/>
            <a:ext cx="3223242" cy="1735517"/>
          </a:xfrm>
          <a:prstGeom prst="rect">
            <a:avLst/>
          </a:prstGeom>
        </p:spPr>
      </p:pic>
      <p:pic>
        <p:nvPicPr>
          <p:cNvPr id="4" name="图片 3"/>
          <p:cNvPicPr>
            <a:picLocks noChangeAspect="1"/>
          </p:cNvPicPr>
          <p:nvPr/>
        </p:nvPicPr>
        <p:blipFill>
          <a:blip r:embed="rId7"/>
          <a:stretch>
            <a:fillRect/>
          </a:stretch>
        </p:blipFill>
        <p:spPr>
          <a:xfrm>
            <a:off x="920115" y="3234690"/>
            <a:ext cx="6732270" cy="3228975"/>
          </a:xfrm>
          <a:prstGeom prst="rect">
            <a:avLst/>
          </a:prstGeom>
        </p:spPr>
      </p:pic>
      <p:sp>
        <p:nvSpPr>
          <p:cNvPr id="5" name="椭圆 4"/>
          <p:cNvSpPr/>
          <p:nvPr/>
        </p:nvSpPr>
        <p:spPr>
          <a:xfrm>
            <a:off x="9159240" y="1047750"/>
            <a:ext cx="111760" cy="876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椭圆 5"/>
          <p:cNvSpPr/>
          <p:nvPr/>
        </p:nvSpPr>
        <p:spPr>
          <a:xfrm>
            <a:off x="10083165" y="4896485"/>
            <a:ext cx="111760" cy="876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椭圆 6"/>
          <p:cNvSpPr/>
          <p:nvPr/>
        </p:nvSpPr>
        <p:spPr>
          <a:xfrm>
            <a:off x="10086340" y="5064760"/>
            <a:ext cx="111760" cy="876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椭圆 9"/>
          <p:cNvSpPr/>
          <p:nvPr/>
        </p:nvSpPr>
        <p:spPr>
          <a:xfrm>
            <a:off x="10194925" y="5245735"/>
            <a:ext cx="111760" cy="876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椭圆 14"/>
          <p:cNvSpPr/>
          <p:nvPr/>
        </p:nvSpPr>
        <p:spPr>
          <a:xfrm>
            <a:off x="10198100" y="5442585"/>
            <a:ext cx="111760" cy="876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椭圆 15"/>
          <p:cNvSpPr/>
          <p:nvPr/>
        </p:nvSpPr>
        <p:spPr>
          <a:xfrm>
            <a:off x="10086340" y="5633085"/>
            <a:ext cx="111760" cy="876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椭圆 16"/>
          <p:cNvSpPr/>
          <p:nvPr/>
        </p:nvSpPr>
        <p:spPr>
          <a:xfrm>
            <a:off x="10083165" y="5818505"/>
            <a:ext cx="111760" cy="876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椭圆 17"/>
          <p:cNvSpPr/>
          <p:nvPr/>
        </p:nvSpPr>
        <p:spPr>
          <a:xfrm>
            <a:off x="10083165" y="5980430"/>
            <a:ext cx="111760" cy="876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椭圆 18"/>
          <p:cNvSpPr/>
          <p:nvPr/>
        </p:nvSpPr>
        <p:spPr>
          <a:xfrm>
            <a:off x="10086340" y="6170930"/>
            <a:ext cx="111760" cy="876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linds(vertical)">
                                      <p:cBhvr>
                                        <p:cTn id="7" dur="500"/>
                                        <p:tgtEl>
                                          <p:spTgt spid="3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p:cTn id="11" dur="500" fill="hold"/>
                                        <p:tgtEl>
                                          <p:spTgt spid="38"/>
                                        </p:tgtEl>
                                        <p:attrNameLst>
                                          <p:attrName>ppt_w</p:attrName>
                                        </p:attrNameLst>
                                      </p:cBhvr>
                                      <p:tavLst>
                                        <p:tav tm="0">
                                          <p:val>
                                            <p:fltVal val="0"/>
                                          </p:val>
                                        </p:tav>
                                        <p:tav tm="100000">
                                          <p:val>
                                            <p:strVal val="#ppt_w"/>
                                          </p:val>
                                        </p:tav>
                                      </p:tavLst>
                                    </p:anim>
                                    <p:anim calcmode="lin" valueType="num">
                                      <p:cBhvr>
                                        <p:cTn id="12" dur="500" fill="hold"/>
                                        <p:tgtEl>
                                          <p:spTgt spid="38"/>
                                        </p:tgtEl>
                                        <p:attrNameLst>
                                          <p:attrName>ppt_h</p:attrName>
                                        </p:attrNameLst>
                                      </p:cBhvr>
                                      <p:tavLst>
                                        <p:tav tm="0">
                                          <p:val>
                                            <p:fltVal val="0"/>
                                          </p:val>
                                        </p:tav>
                                        <p:tav tm="100000">
                                          <p:val>
                                            <p:strVal val="#ppt_h"/>
                                          </p:val>
                                        </p:tav>
                                      </p:tavLst>
                                    </p:anim>
                                    <p:animEffect transition="in" filter="fade">
                                      <p:cBhvr>
                                        <p:cTn id="1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p:nvPr/>
        </p:nvSpPr>
        <p:spPr>
          <a:xfrm>
            <a:off x="646501" y="535227"/>
            <a:ext cx="2014505" cy="460375"/>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defRPr/>
            </a:pP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应用案例</a:t>
            </a:r>
            <a:endPar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38" name="组合 37"/>
          <p:cNvGrpSpPr/>
          <p:nvPr/>
        </p:nvGrpSpPr>
        <p:grpSpPr>
          <a:xfrm>
            <a:off x="825500" y="1071880"/>
            <a:ext cx="3476624" cy="425450"/>
            <a:chOff x="7896365" y="4832350"/>
            <a:chExt cx="1442849" cy="425450"/>
          </a:xfrm>
        </p:grpSpPr>
        <p:sp>
          <p:nvSpPr>
            <p:cNvPr id="39" name="矩形 38"/>
            <p:cNvSpPr/>
            <p:nvPr/>
          </p:nvSpPr>
          <p:spPr>
            <a:xfrm>
              <a:off x="7897946" y="4832350"/>
              <a:ext cx="1441268" cy="425450"/>
            </a:xfrm>
            <a:prstGeom prst="rect">
              <a:avLst/>
            </a:prstGeom>
            <a:solidFill>
              <a:srgbClr val="0060B0"/>
            </a:solidFill>
            <a:ln>
              <a:noFill/>
            </a:ln>
            <a:effectLst>
              <a:outerShdw blurRad="1651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p>
          </p:txBody>
        </p:sp>
        <p:sp>
          <p:nvSpPr>
            <p:cNvPr id="40" name="文本框 39"/>
            <p:cNvSpPr txBox="1"/>
            <p:nvPr/>
          </p:nvSpPr>
          <p:spPr>
            <a:xfrm>
              <a:off x="7896365" y="4886325"/>
              <a:ext cx="1289736" cy="337185"/>
            </a:xfrm>
            <a:prstGeom prst="rect">
              <a:avLst/>
            </a:prstGeom>
            <a:noFill/>
          </p:spPr>
          <p:txBody>
            <a:bodyPr wrap="square" rtlCol="0">
              <a:spAutoFit/>
              <a:scene3d>
                <a:camera prst="orthographicFront"/>
                <a:lightRig rig="threePt" dir="t"/>
              </a:scene3d>
              <a:sp3d contourW="12700"/>
            </a:bodyPr>
            <a:p>
              <a:pPr algn="dist"/>
              <a:r>
                <a:rPr lang="zh-CN" altLang="en-US" sz="1600" b="1" dirty="0" smtClean="0">
                  <a:solidFill>
                    <a:schemeClr val="bg1"/>
                  </a:solidFill>
                </a:rPr>
                <a:t>国网某省智慧电力运维项目</a:t>
              </a:r>
              <a:endParaRPr lang="zh-CN" altLang="en-US" sz="1600" b="1" dirty="0">
                <a:solidFill>
                  <a:schemeClr val="bg1"/>
                </a:solidFill>
              </a:endParaRPr>
            </a:p>
          </p:txBody>
        </p:sp>
      </p:grpSp>
      <p:sp>
        <p:nvSpPr>
          <p:cNvPr id="11" name="十字箭头标注 10"/>
          <p:cNvSpPr/>
          <p:nvPr/>
        </p:nvSpPr>
        <p:spPr>
          <a:xfrm>
            <a:off x="4303058" y="4891274"/>
            <a:ext cx="323845" cy="356419"/>
          </a:xfrm>
          <a:prstGeom prst="quadArrowCallo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矩形 19"/>
          <p:cNvSpPr/>
          <p:nvPr/>
        </p:nvSpPr>
        <p:spPr>
          <a:xfrm>
            <a:off x="800100" y="1414780"/>
            <a:ext cx="6724650" cy="1476375"/>
          </a:xfrm>
          <a:prstGeom prst="rect">
            <a:avLst/>
          </a:prstGeom>
        </p:spPr>
        <p:txBody>
          <a:bodyPr wrap="square">
            <a:spAutoFit/>
          </a:bodyPr>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国网</a:t>
            </a:r>
            <a:r>
              <a:rPr kumimoji="0" lang="zh-CN" sz="1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公变</a:t>
            </a:r>
            <a:r>
              <a:rPr kumimoji="0" lang="zh-CN" altLang="en-US" sz="1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配电房智能化运维监控项目</a:t>
            </a:r>
            <a:endParaRPr kumimoji="0" lang="zh-CN" altLang="en-US" sz="1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&gt;&gt;</a:t>
            </a:r>
            <a:r>
              <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设备监控</a:t>
            </a:r>
            <a:r>
              <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：开关触头测温、多功能电力仪表、直流电源、智能模组单元</a:t>
            </a:r>
            <a:endParaRPr kumimoji="0" lang="en-US" altLang="zh-CN"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&gt;&gt;</a:t>
            </a:r>
            <a:r>
              <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环境监控： 环境温湿度、烟感、水浸、视频、风机、水泵</a:t>
            </a:r>
            <a:endParaRPr kumimoji="0" lang="en-US" altLang="zh-CN"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&gt;&gt;</a:t>
            </a:r>
            <a:r>
              <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数据上传：物联网智能网关、加密模块</a:t>
            </a:r>
            <a:endPar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auto" latinLnBrk="0" hangingPunct="1">
              <a:lnSpc>
                <a:spcPct val="150000"/>
              </a:lnSpc>
              <a:spcBef>
                <a:spcPts val="0"/>
              </a:spcBef>
              <a:spcAft>
                <a:spcPts val="0"/>
              </a:spcAft>
              <a:buClrTx/>
              <a:buSzTx/>
              <a:buFontTx/>
              <a:buNone/>
              <a:defRPr/>
            </a:pPr>
            <a:r>
              <a:rPr lang="en-US" altLang="zh-CN" sz="1200" noProof="0" dirty="0">
                <a:ln>
                  <a:noFill/>
                </a:ln>
                <a:solidFill>
                  <a:srgbClr val="000000"/>
                </a:solidFill>
                <a:effectLst/>
                <a:uLnTx/>
                <a:uFillTx/>
                <a:latin typeface="微软雅黑" panose="020B0503020204020204" pitchFamily="34" charset="-122"/>
                <a:ea typeface="微软雅黑" panose="020B0503020204020204" pitchFamily="34" charset="-122"/>
                <a:sym typeface="+mn-ea"/>
              </a:rPr>
              <a:t>&gt;&gt;</a:t>
            </a:r>
            <a:r>
              <a:rPr kumimoji="0" lang="en-US" altLang="zh-CN"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应用产品：</a:t>
            </a:r>
            <a:r>
              <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智慧电力运维平台、智能配电监控巡检终端、智能网关、数据加密模块、传感器</a:t>
            </a:r>
            <a:r>
              <a:rPr kumimoji="0" lang="en-US" altLang="zh-CN"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pic>
        <p:nvPicPr>
          <p:cNvPr id="4" name="图片 3"/>
          <p:cNvPicPr>
            <a:picLocks noChangeAspect="1"/>
          </p:cNvPicPr>
          <p:nvPr/>
        </p:nvPicPr>
        <p:blipFill>
          <a:blip r:embed="rId1"/>
          <a:stretch>
            <a:fillRect/>
          </a:stretch>
        </p:blipFill>
        <p:spPr>
          <a:xfrm>
            <a:off x="829310" y="2891155"/>
            <a:ext cx="6560185" cy="3553460"/>
          </a:xfrm>
          <a:prstGeom prst="rect">
            <a:avLst/>
          </a:prstGeom>
        </p:spPr>
      </p:pic>
      <p:pic>
        <p:nvPicPr>
          <p:cNvPr id="5" name="图片 4"/>
          <p:cNvPicPr>
            <a:picLocks noChangeAspect="1"/>
          </p:cNvPicPr>
          <p:nvPr/>
        </p:nvPicPr>
        <p:blipFill>
          <a:blip r:embed="rId2"/>
          <a:stretch>
            <a:fillRect/>
          </a:stretch>
        </p:blipFill>
        <p:spPr>
          <a:xfrm>
            <a:off x="7496175" y="1312545"/>
            <a:ext cx="3722370" cy="1983105"/>
          </a:xfrm>
          <a:prstGeom prst="rect">
            <a:avLst/>
          </a:prstGeom>
        </p:spPr>
      </p:pic>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6175" y="3390265"/>
            <a:ext cx="1993265" cy="3054350"/>
          </a:xfrm>
          <a:prstGeom prst="rect">
            <a:avLst/>
          </a:prstGeom>
        </p:spPr>
      </p:pic>
      <p:pic>
        <p:nvPicPr>
          <p:cNvPr id="7" name="图片 6"/>
          <p:cNvPicPr>
            <a:picLocks noChangeAspect="1"/>
          </p:cNvPicPr>
          <p:nvPr/>
        </p:nvPicPr>
        <p:blipFill>
          <a:blip r:embed="rId4"/>
          <a:srcRect l="7450" t="14093" r="17411"/>
          <a:stretch>
            <a:fillRect/>
          </a:stretch>
        </p:blipFill>
        <p:spPr>
          <a:xfrm>
            <a:off x="9596120" y="3390265"/>
            <a:ext cx="1620520" cy="1501775"/>
          </a:xfrm>
          <a:prstGeom prst="rect">
            <a:avLst/>
          </a:prstGeom>
        </p:spPr>
      </p:pic>
      <p:pic>
        <p:nvPicPr>
          <p:cNvPr id="8" name="图片 7"/>
          <p:cNvPicPr>
            <a:picLocks noChangeAspect="1"/>
          </p:cNvPicPr>
          <p:nvPr/>
        </p:nvPicPr>
        <p:blipFill>
          <a:blip r:embed="rId5"/>
          <a:stretch>
            <a:fillRect/>
          </a:stretch>
        </p:blipFill>
        <p:spPr>
          <a:xfrm>
            <a:off x="9596120" y="4986655"/>
            <a:ext cx="1626235" cy="14681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linds(vertical)">
                                      <p:cBhvr>
                                        <p:cTn id="7" dur="500"/>
                                        <p:tgtEl>
                                          <p:spTgt spid="3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p:cTn id="11" dur="500" fill="hold"/>
                                        <p:tgtEl>
                                          <p:spTgt spid="38"/>
                                        </p:tgtEl>
                                        <p:attrNameLst>
                                          <p:attrName>ppt_w</p:attrName>
                                        </p:attrNameLst>
                                      </p:cBhvr>
                                      <p:tavLst>
                                        <p:tav tm="0">
                                          <p:val>
                                            <p:fltVal val="0"/>
                                          </p:val>
                                        </p:tav>
                                        <p:tav tm="100000">
                                          <p:val>
                                            <p:strVal val="#ppt_w"/>
                                          </p:val>
                                        </p:tav>
                                      </p:tavLst>
                                    </p:anim>
                                    <p:anim calcmode="lin" valueType="num">
                                      <p:cBhvr>
                                        <p:cTn id="12" dur="500" fill="hold"/>
                                        <p:tgtEl>
                                          <p:spTgt spid="38"/>
                                        </p:tgtEl>
                                        <p:attrNameLst>
                                          <p:attrName>ppt_h</p:attrName>
                                        </p:attrNameLst>
                                      </p:cBhvr>
                                      <p:tavLst>
                                        <p:tav tm="0">
                                          <p:val>
                                            <p:fltVal val="0"/>
                                          </p:val>
                                        </p:tav>
                                        <p:tav tm="100000">
                                          <p:val>
                                            <p:strVal val="#ppt_h"/>
                                          </p:val>
                                        </p:tav>
                                      </p:tavLst>
                                    </p:anim>
                                    <p:animEffect transition="in" filter="fade">
                                      <p:cBhvr>
                                        <p:cTn id="1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1" y="5836874"/>
            <a:ext cx="6238875" cy="638882"/>
          </a:xfrm>
          <a:custGeom>
            <a:avLst/>
            <a:gdLst/>
            <a:ahLst/>
            <a:cxnLst>
              <a:cxn ang="3">
                <a:pos x="hc" y="t"/>
              </a:cxn>
              <a:cxn ang="cd2">
                <a:pos x="l" y="vc"/>
              </a:cxn>
              <a:cxn ang="cd4">
                <a:pos x="hc" y="b"/>
              </a:cxn>
              <a:cxn ang="0">
                <a:pos x="r" y="vc"/>
              </a:cxn>
            </a:cxnLst>
            <a:rect l="l" t="t" r="r" b="b"/>
            <a:pathLst>
              <a:path w="6389" h="1829">
                <a:moveTo>
                  <a:pt x="6389" y="0"/>
                </a:moveTo>
                <a:lnTo>
                  <a:pt x="6389" y="0"/>
                </a:lnTo>
                <a:lnTo>
                  <a:pt x="6389" y="1812"/>
                </a:lnTo>
                <a:lnTo>
                  <a:pt x="6389" y="1812"/>
                </a:lnTo>
                <a:lnTo>
                  <a:pt x="6389" y="0"/>
                </a:lnTo>
                <a:close/>
                <a:moveTo>
                  <a:pt x="0" y="0"/>
                </a:moveTo>
                <a:lnTo>
                  <a:pt x="5525" y="0"/>
                </a:lnTo>
                <a:lnTo>
                  <a:pt x="6381" y="1812"/>
                </a:lnTo>
                <a:lnTo>
                  <a:pt x="0" y="1812"/>
                </a:lnTo>
                <a:lnTo>
                  <a:pt x="0" y="0"/>
                </a:lnTo>
                <a:close/>
                <a:moveTo>
                  <a:pt x="6381" y="1812"/>
                </a:moveTo>
                <a:lnTo>
                  <a:pt x="6389" y="1812"/>
                </a:lnTo>
                <a:lnTo>
                  <a:pt x="6389" y="1829"/>
                </a:lnTo>
                <a:lnTo>
                  <a:pt x="6381" y="1812"/>
                </a:lnTo>
                <a:close/>
                <a:moveTo>
                  <a:pt x="5525" y="0"/>
                </a:moveTo>
                <a:lnTo>
                  <a:pt x="6389" y="0"/>
                </a:lnTo>
                <a:lnTo>
                  <a:pt x="6389" y="0"/>
                </a:lnTo>
                <a:lnTo>
                  <a:pt x="5525" y="0"/>
                </a:lnTo>
                <a:lnTo>
                  <a:pt x="5525" y="0"/>
                </a:lnTo>
                <a:close/>
              </a:path>
            </a:pathLst>
          </a:custGeom>
          <a:solidFill>
            <a:srgbClr val="005EA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dirty="0"/>
          </a:p>
        </p:txBody>
      </p:sp>
      <p:sp>
        <p:nvSpPr>
          <p:cNvPr id="45" name="任意多边形 44"/>
          <p:cNvSpPr/>
          <p:nvPr/>
        </p:nvSpPr>
        <p:spPr>
          <a:xfrm>
            <a:off x="5953124" y="5836800"/>
            <a:ext cx="6238875" cy="639031"/>
          </a:xfrm>
          <a:custGeom>
            <a:avLst/>
            <a:gdLst/>
            <a:ahLst/>
            <a:cxnLst>
              <a:cxn ang="3">
                <a:pos x="hc" y="t"/>
              </a:cxn>
              <a:cxn ang="cd2">
                <a:pos x="l" y="vc"/>
              </a:cxn>
              <a:cxn ang="cd4">
                <a:pos x="hc" y="b"/>
              </a:cxn>
              <a:cxn ang="0">
                <a:pos x="r" y="vc"/>
              </a:cxn>
            </a:cxnLst>
            <a:rect l="l" t="t" r="r" b="b"/>
            <a:pathLst>
              <a:path w="7145" h="1829">
                <a:moveTo>
                  <a:pt x="0" y="17"/>
                </a:moveTo>
                <a:lnTo>
                  <a:pt x="0" y="17"/>
                </a:lnTo>
                <a:lnTo>
                  <a:pt x="0" y="1829"/>
                </a:lnTo>
                <a:lnTo>
                  <a:pt x="864" y="1829"/>
                </a:lnTo>
                <a:lnTo>
                  <a:pt x="8" y="17"/>
                </a:lnTo>
                <a:lnTo>
                  <a:pt x="7145" y="17"/>
                </a:lnTo>
                <a:lnTo>
                  <a:pt x="7145" y="1829"/>
                </a:lnTo>
                <a:lnTo>
                  <a:pt x="0" y="1829"/>
                </a:lnTo>
                <a:lnTo>
                  <a:pt x="0" y="17"/>
                </a:lnTo>
                <a:close/>
                <a:moveTo>
                  <a:pt x="0" y="0"/>
                </a:moveTo>
                <a:lnTo>
                  <a:pt x="8" y="17"/>
                </a:lnTo>
                <a:lnTo>
                  <a:pt x="0" y="17"/>
                </a:lnTo>
                <a:lnTo>
                  <a:pt x="0" y="0"/>
                </a:lnTo>
                <a:close/>
              </a:path>
            </a:pathLst>
          </a:custGeom>
          <a:solidFill>
            <a:srgbClr val="005EA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7" name="TextBox 24"/>
          <p:cNvSpPr txBox="1"/>
          <p:nvPr/>
        </p:nvSpPr>
        <p:spPr>
          <a:xfrm>
            <a:off x="3435350" y="843280"/>
            <a:ext cx="5795645" cy="1861185"/>
          </a:xfrm>
          <a:prstGeom prst="rect">
            <a:avLst/>
          </a:prstGeom>
          <a:noFill/>
          <a:effectLst>
            <a:outerShdw blurRad="25400" dist="25400" dir="2700000" algn="tl" rotWithShape="0">
              <a:schemeClr val="tx1">
                <a:lumMod val="65000"/>
                <a:lumOff val="35000"/>
                <a:alpha val="40000"/>
              </a:schemeClr>
            </a:outerShdw>
          </a:effectLst>
        </p:spPr>
        <p:txBody>
          <a:bodyPr wrap="square" rtlCol="0">
            <a:spAutoFit/>
          </a:bodyPr>
          <a:lstStyle/>
          <a:p>
            <a:pPr algn="ctr"/>
            <a:r>
              <a:rPr lang="zh-CN" altLang="en-US" sz="8800" b="1" dirty="0">
                <a:solidFill>
                  <a:srgbClr val="0060B0"/>
                </a:solidFill>
                <a:latin typeface="微软雅黑" panose="020B0503020204020204" pitchFamily="34" charset="-122"/>
                <a:ea typeface="微软雅黑" panose="020B0503020204020204" pitchFamily="34" charset="-122"/>
                <a:cs typeface="Franklin Gothic Heavy" panose="020B0903020102020204" charset="0"/>
              </a:rPr>
              <a:t>谢 谢</a:t>
            </a:r>
            <a:r>
              <a:rPr lang="zh-CN" altLang="en-US" sz="11500" b="1" dirty="0">
                <a:solidFill>
                  <a:srgbClr val="0060B0"/>
                </a:solidFill>
                <a:latin typeface="微软雅黑" panose="020B0503020204020204" pitchFamily="34" charset="-122"/>
                <a:ea typeface="微软雅黑" panose="020B0503020204020204" pitchFamily="34" charset="-122"/>
                <a:cs typeface="Franklin Gothic Heavy" panose="020B0903020102020204" charset="0"/>
              </a:rPr>
              <a:t> </a:t>
            </a:r>
            <a:r>
              <a:rPr lang="zh-CN" altLang="en-US" sz="8800" b="1" dirty="0">
                <a:solidFill>
                  <a:srgbClr val="0060B0"/>
                </a:solidFill>
                <a:latin typeface="微软雅黑" panose="020B0503020204020204" pitchFamily="34" charset="-122"/>
                <a:ea typeface="微软雅黑" panose="020B0503020204020204" pitchFamily="34" charset="-122"/>
                <a:cs typeface="Franklin Gothic Heavy" panose="020B0903020102020204" charset="0"/>
              </a:rPr>
              <a:t>！</a:t>
            </a:r>
            <a:endParaRPr lang="zh-CN" altLang="en-US" sz="8800" b="1" dirty="0">
              <a:solidFill>
                <a:srgbClr val="0060B0"/>
              </a:solidFill>
              <a:latin typeface="微软雅黑" panose="020B0503020204020204" pitchFamily="34" charset="-122"/>
              <a:ea typeface="微软雅黑" panose="020B0503020204020204" pitchFamily="34" charset="-122"/>
              <a:cs typeface="Franklin Gothic Heavy" panose="020B0903020102020204" charset="0"/>
            </a:endParaRPr>
          </a:p>
        </p:txBody>
      </p:sp>
      <p:sp>
        <p:nvSpPr>
          <p:cNvPr id="3" name="文本框 2"/>
          <p:cNvSpPr txBox="1"/>
          <p:nvPr/>
        </p:nvSpPr>
        <p:spPr>
          <a:xfrm>
            <a:off x="579755" y="3429000"/>
            <a:ext cx="6393180" cy="2491740"/>
          </a:xfrm>
          <a:prstGeom prst="rect">
            <a:avLst/>
          </a:prstGeom>
          <a:noFill/>
        </p:spPr>
        <p:txBody>
          <a:bodyPr wrap="square" rtlCol="0">
            <a:spAutoFit/>
          </a:bodyPr>
          <a:p>
            <a:pPr>
              <a:lnSpc>
                <a:spcPct val="125000"/>
              </a:lnSpc>
              <a:defRPr/>
            </a:pPr>
            <a:r>
              <a:rPr lang="zh-CN" altLang="en-US" sz="1600" b="1" dirty="0" smtClean="0">
                <a:solidFill>
                  <a:schemeClr val="tx1">
                    <a:lumMod val="50000"/>
                    <a:lumOff val="50000"/>
                  </a:schemeClr>
                </a:solidFill>
                <a:latin typeface="+mn-ea"/>
                <a:cs typeface="+mn-ea"/>
                <a:sym typeface="+mn-ea"/>
              </a:rPr>
              <a:t>珠海奔海智能电气有限公司</a:t>
            </a:r>
            <a:endParaRPr lang="zh-CN" altLang="en-US" sz="1600" b="1" dirty="0" smtClean="0">
              <a:solidFill>
                <a:schemeClr val="tx1">
                  <a:lumMod val="50000"/>
                  <a:lumOff val="50000"/>
                </a:schemeClr>
              </a:solidFill>
              <a:latin typeface="+mn-ea"/>
              <a:cs typeface="+mn-ea"/>
            </a:endParaRPr>
          </a:p>
          <a:p>
            <a:pPr>
              <a:lnSpc>
                <a:spcPct val="125000"/>
              </a:lnSpc>
              <a:defRPr/>
            </a:pPr>
            <a:endParaRPr lang="zh-CN" altLang="en-US" sz="1600" dirty="0" smtClean="0">
              <a:solidFill>
                <a:schemeClr val="tx1">
                  <a:lumMod val="50000"/>
                  <a:lumOff val="50000"/>
                </a:schemeClr>
              </a:solidFill>
              <a:latin typeface="+mn-ea"/>
              <a:cs typeface="+mn-ea"/>
            </a:endParaRPr>
          </a:p>
          <a:p>
            <a:pPr>
              <a:lnSpc>
                <a:spcPct val="125000"/>
              </a:lnSpc>
              <a:defRPr/>
            </a:pPr>
            <a:r>
              <a:rPr lang="zh-CN" altLang="en-US" sz="1600" dirty="0" smtClean="0">
                <a:solidFill>
                  <a:schemeClr val="tx1">
                    <a:lumMod val="50000"/>
                    <a:lumOff val="50000"/>
                  </a:schemeClr>
                </a:solidFill>
                <a:latin typeface="+mn-ea"/>
                <a:cs typeface="+mn-ea"/>
                <a:sym typeface="+mn-ea"/>
              </a:rPr>
              <a:t>联系人：谈兵</a:t>
            </a:r>
            <a:endParaRPr lang="zh-CN" altLang="en-US" sz="1600" dirty="0" smtClean="0">
              <a:solidFill>
                <a:schemeClr val="tx1">
                  <a:lumMod val="50000"/>
                  <a:lumOff val="50000"/>
                </a:schemeClr>
              </a:solidFill>
              <a:latin typeface="+mn-ea"/>
              <a:cs typeface="+mn-ea"/>
            </a:endParaRPr>
          </a:p>
          <a:p>
            <a:pPr>
              <a:lnSpc>
                <a:spcPct val="125000"/>
              </a:lnSpc>
              <a:defRPr/>
            </a:pPr>
            <a:r>
              <a:rPr lang="zh-CN" altLang="en-US" sz="1600" dirty="0" smtClean="0">
                <a:solidFill>
                  <a:schemeClr val="tx1">
                    <a:lumMod val="50000"/>
                    <a:lumOff val="50000"/>
                  </a:schemeClr>
                </a:solidFill>
                <a:latin typeface="+mn-ea"/>
                <a:cs typeface="+mn-ea"/>
                <a:sym typeface="+mn-ea"/>
              </a:rPr>
              <a:t>电话</a:t>
            </a:r>
            <a:r>
              <a:rPr lang="en-US" altLang="zh-CN" sz="1600" dirty="0" smtClean="0">
                <a:solidFill>
                  <a:schemeClr val="tx1">
                    <a:lumMod val="50000"/>
                    <a:lumOff val="50000"/>
                  </a:schemeClr>
                </a:solidFill>
                <a:latin typeface="+mn-ea"/>
                <a:cs typeface="+mn-ea"/>
                <a:sym typeface="+mn-ea"/>
              </a:rPr>
              <a:t>/</a:t>
            </a:r>
            <a:r>
              <a:rPr lang="zh-CN" altLang="en-US" sz="1600" dirty="0" smtClean="0">
                <a:solidFill>
                  <a:schemeClr val="tx1">
                    <a:lumMod val="50000"/>
                    <a:lumOff val="50000"/>
                  </a:schemeClr>
                </a:solidFill>
                <a:latin typeface="+mn-ea"/>
                <a:cs typeface="+mn-ea"/>
                <a:sym typeface="+mn-ea"/>
              </a:rPr>
              <a:t>微信：</a:t>
            </a:r>
            <a:r>
              <a:rPr lang="en-US" altLang="zh-CN" sz="1600" dirty="0" smtClean="0">
                <a:solidFill>
                  <a:schemeClr val="tx1">
                    <a:lumMod val="50000"/>
                    <a:lumOff val="50000"/>
                  </a:schemeClr>
                </a:solidFill>
                <a:latin typeface="+mn-ea"/>
                <a:cs typeface="+mn-ea"/>
                <a:sym typeface="+mn-ea"/>
              </a:rPr>
              <a:t>150 1818 9379</a:t>
            </a:r>
            <a:endParaRPr lang="en-US" altLang="zh-CN" sz="1600" dirty="0" smtClean="0">
              <a:solidFill>
                <a:schemeClr val="tx1">
                  <a:lumMod val="50000"/>
                  <a:lumOff val="50000"/>
                </a:schemeClr>
              </a:solidFill>
              <a:latin typeface="+mn-ea"/>
              <a:cs typeface="+mn-ea"/>
            </a:endParaRPr>
          </a:p>
          <a:p>
            <a:pPr algn="l">
              <a:lnSpc>
                <a:spcPct val="125000"/>
              </a:lnSpc>
              <a:buClrTx/>
              <a:buSzTx/>
              <a:buFontTx/>
              <a:defRPr/>
            </a:pPr>
            <a:r>
              <a:rPr lang="zh-CN" altLang="en-US" sz="1600" dirty="0" smtClean="0">
                <a:solidFill>
                  <a:schemeClr val="tx1">
                    <a:lumMod val="50000"/>
                    <a:lumOff val="50000"/>
                  </a:schemeClr>
                </a:solidFill>
                <a:latin typeface="+mn-ea"/>
                <a:cs typeface="+mn-ea"/>
                <a:sym typeface="+mn-ea"/>
              </a:rPr>
              <a:t>地址：广东省珠海市香洲区科技七路一号</a:t>
            </a:r>
            <a:r>
              <a:rPr lang="en-US" altLang="zh-CN" sz="1600" dirty="0" smtClean="0">
                <a:solidFill>
                  <a:schemeClr val="tx1">
                    <a:lumMod val="50000"/>
                    <a:lumOff val="50000"/>
                  </a:schemeClr>
                </a:solidFill>
                <a:latin typeface="+mn-ea"/>
                <a:cs typeface="+mn-ea"/>
                <a:sym typeface="+mn-ea"/>
              </a:rPr>
              <a:t>2</a:t>
            </a:r>
            <a:r>
              <a:rPr lang="zh-CN" altLang="en-US" sz="1600" dirty="0" smtClean="0">
                <a:solidFill>
                  <a:schemeClr val="tx1">
                    <a:lumMod val="50000"/>
                    <a:lumOff val="50000"/>
                  </a:schemeClr>
                </a:solidFill>
                <a:latin typeface="+mn-ea"/>
                <a:cs typeface="+mn-ea"/>
                <a:sym typeface="+mn-ea"/>
              </a:rPr>
              <a:t>栋</a:t>
            </a:r>
            <a:r>
              <a:rPr lang="en-US" altLang="zh-CN" sz="1600" dirty="0" smtClean="0">
                <a:solidFill>
                  <a:schemeClr val="tx1">
                    <a:lumMod val="50000"/>
                    <a:lumOff val="50000"/>
                  </a:schemeClr>
                </a:solidFill>
                <a:latin typeface="+mn-ea"/>
                <a:cs typeface="+mn-ea"/>
                <a:sym typeface="+mn-ea"/>
              </a:rPr>
              <a:t>4</a:t>
            </a:r>
            <a:r>
              <a:rPr lang="zh-CN" altLang="en-US" sz="1600" dirty="0" smtClean="0">
                <a:solidFill>
                  <a:schemeClr val="tx1">
                    <a:lumMod val="50000"/>
                    <a:lumOff val="50000"/>
                  </a:schemeClr>
                </a:solidFill>
                <a:latin typeface="+mn-ea"/>
                <a:cs typeface="+mn-ea"/>
                <a:sym typeface="+mn-ea"/>
              </a:rPr>
              <a:t>楼</a:t>
            </a:r>
            <a:endParaRPr lang="zh-CN" altLang="en-US" sz="1600" dirty="0" smtClean="0">
              <a:solidFill>
                <a:schemeClr val="tx1">
                  <a:lumMod val="50000"/>
                  <a:lumOff val="50000"/>
                </a:schemeClr>
              </a:solidFill>
              <a:latin typeface="+mn-ea"/>
              <a:cs typeface="+mn-ea"/>
              <a:sym typeface="+mn-ea"/>
            </a:endParaRPr>
          </a:p>
          <a:p>
            <a:pPr algn="l">
              <a:lnSpc>
                <a:spcPct val="125000"/>
              </a:lnSpc>
              <a:buClrTx/>
              <a:buSzTx/>
              <a:buFontTx/>
              <a:defRPr/>
            </a:pPr>
            <a:r>
              <a:rPr lang="zh-CN" altLang="en-US" sz="1600" dirty="0" smtClean="0">
                <a:solidFill>
                  <a:schemeClr val="tx1">
                    <a:lumMod val="50000"/>
                    <a:lumOff val="50000"/>
                  </a:schemeClr>
                </a:solidFill>
                <a:latin typeface="+mn-ea"/>
                <a:cs typeface="+mn-ea"/>
                <a:sym typeface="+mn-ea"/>
              </a:rPr>
              <a:t>E-mail：</a:t>
            </a:r>
            <a:r>
              <a:rPr lang="en-US" altLang="zh-CN" sz="1600" dirty="0" smtClean="0">
                <a:solidFill>
                  <a:schemeClr val="tx1">
                    <a:lumMod val="50000"/>
                    <a:lumOff val="50000"/>
                  </a:schemeClr>
                </a:solidFill>
                <a:latin typeface="+mn-ea"/>
                <a:cs typeface="+mn-ea"/>
                <a:sym typeface="+mn-ea"/>
              </a:rPr>
              <a:t>1595620631</a:t>
            </a:r>
            <a:r>
              <a:rPr lang="zh-CN" altLang="en-US" sz="1600" dirty="0" smtClean="0">
                <a:solidFill>
                  <a:schemeClr val="tx1">
                    <a:lumMod val="50000"/>
                    <a:lumOff val="50000"/>
                  </a:schemeClr>
                </a:solidFill>
                <a:latin typeface="+mn-ea"/>
                <a:cs typeface="+mn-ea"/>
                <a:sym typeface="+mn-ea"/>
              </a:rPr>
              <a:t>@qq.com</a:t>
            </a:r>
            <a:endParaRPr lang="zh-CN" altLang="en-US" sz="1600" dirty="0" smtClean="0">
              <a:solidFill>
                <a:schemeClr val="tx1">
                  <a:lumMod val="50000"/>
                  <a:lumOff val="50000"/>
                </a:schemeClr>
              </a:solidFill>
              <a:latin typeface="+mn-ea"/>
              <a:cs typeface="+mn-ea"/>
              <a:sym typeface="+mn-ea"/>
            </a:endParaRPr>
          </a:p>
          <a:p>
            <a:pPr algn="l">
              <a:lnSpc>
                <a:spcPct val="125000"/>
              </a:lnSpc>
              <a:buClrTx/>
              <a:buSzTx/>
              <a:buFontTx/>
              <a:defRPr/>
            </a:pPr>
            <a:r>
              <a:rPr lang="zh-CN" altLang="en-US" sz="1600" dirty="0">
                <a:solidFill>
                  <a:schemeClr val="tx1">
                    <a:lumMod val="50000"/>
                    <a:lumOff val="50000"/>
                  </a:schemeClr>
                </a:solidFill>
                <a:latin typeface="+mn-ea"/>
                <a:cs typeface="+mn-ea"/>
                <a:sym typeface="+mn-ea"/>
              </a:rPr>
              <a:t>网址：</a:t>
            </a:r>
            <a:r>
              <a:rPr lang="en-US" altLang="zh-CN" sz="1600" dirty="0">
                <a:solidFill>
                  <a:schemeClr val="tx1">
                    <a:lumMod val="50000"/>
                    <a:lumOff val="50000"/>
                  </a:schemeClr>
                </a:solidFill>
                <a:latin typeface="+mn-ea"/>
                <a:cs typeface="+mn-ea"/>
                <a:sym typeface="+mn-ea"/>
              </a:rPr>
              <a:t>www.benhaidianqi.com</a:t>
            </a:r>
            <a:endParaRPr lang="en-US" altLang="zh-CN" sz="1600" dirty="0">
              <a:solidFill>
                <a:schemeClr val="tx1">
                  <a:lumMod val="50000"/>
                  <a:lumOff val="50000"/>
                </a:schemeClr>
              </a:solidFill>
              <a:latin typeface="+mn-ea"/>
              <a:cs typeface="+mn-ea"/>
            </a:endParaRPr>
          </a:p>
          <a:p>
            <a:endParaRPr lang="zh-CN" altLang="en-US" sz="1600"/>
          </a:p>
        </p:txBody>
      </p:sp>
      <p:pic>
        <p:nvPicPr>
          <p:cNvPr id="4" name="图片 3" descr="奔海网站"/>
          <p:cNvPicPr>
            <a:picLocks noChangeAspect="1"/>
          </p:cNvPicPr>
          <p:nvPr/>
        </p:nvPicPr>
        <p:blipFill>
          <a:blip r:embed="rId1"/>
          <a:stretch>
            <a:fillRect/>
          </a:stretch>
        </p:blipFill>
        <p:spPr>
          <a:xfrm>
            <a:off x="5953125" y="3505518"/>
            <a:ext cx="1728000" cy="1728000"/>
          </a:xfrm>
          <a:prstGeom prst="rect">
            <a:avLst/>
          </a:prstGeom>
        </p:spPr>
      </p:pic>
      <p:pic>
        <p:nvPicPr>
          <p:cNvPr id="5" name="图片 4" descr="奔海微信二微码"/>
          <p:cNvPicPr>
            <a:picLocks noChangeAspect="1"/>
          </p:cNvPicPr>
          <p:nvPr/>
        </p:nvPicPr>
        <p:blipFill>
          <a:blip r:embed="rId2"/>
          <a:stretch>
            <a:fillRect/>
          </a:stretch>
        </p:blipFill>
        <p:spPr>
          <a:xfrm>
            <a:off x="8689340" y="3505518"/>
            <a:ext cx="1728000" cy="1728000"/>
          </a:xfrm>
          <a:prstGeom prst="rect">
            <a:avLst/>
          </a:prstGeom>
        </p:spPr>
      </p:pic>
      <p:sp>
        <p:nvSpPr>
          <p:cNvPr id="6" name="文本框 5"/>
          <p:cNvSpPr txBox="1"/>
          <p:nvPr/>
        </p:nvSpPr>
        <p:spPr>
          <a:xfrm>
            <a:off x="6377305" y="5285423"/>
            <a:ext cx="1460500" cy="379730"/>
          </a:xfrm>
          <a:prstGeom prst="rect">
            <a:avLst/>
          </a:prstGeom>
          <a:noFill/>
        </p:spPr>
        <p:txBody>
          <a:bodyPr wrap="square" rtlCol="0">
            <a:noAutofit/>
          </a:bodyPr>
          <a:p>
            <a:r>
              <a:rPr lang="zh-CN" altLang="en-US" sz="1400" b="1">
                <a:latin typeface="+mn-ea"/>
                <a:cs typeface="+mn-ea"/>
              </a:rPr>
              <a:t>关注网站</a:t>
            </a:r>
            <a:r>
              <a:rPr lang="en-US" altLang="zh-CN" sz="1400" b="1">
                <a:latin typeface="+mn-ea"/>
                <a:cs typeface="+mn-ea"/>
              </a:rPr>
              <a:t>  </a:t>
            </a:r>
            <a:r>
              <a:rPr lang="en-US" altLang="zh-CN" sz="1200"/>
              <a:t>     </a:t>
            </a:r>
            <a:endParaRPr lang="en-US" altLang="zh-CN" sz="1200"/>
          </a:p>
        </p:txBody>
      </p:sp>
      <p:sp>
        <p:nvSpPr>
          <p:cNvPr id="10" name="文本框 9"/>
          <p:cNvSpPr txBox="1"/>
          <p:nvPr/>
        </p:nvSpPr>
        <p:spPr>
          <a:xfrm>
            <a:off x="9064625" y="5285105"/>
            <a:ext cx="1583055" cy="380365"/>
          </a:xfrm>
          <a:prstGeom prst="rect">
            <a:avLst/>
          </a:prstGeom>
          <a:noFill/>
        </p:spPr>
        <p:txBody>
          <a:bodyPr wrap="square" rtlCol="0">
            <a:noAutofit/>
          </a:bodyPr>
          <a:p>
            <a:r>
              <a:rPr lang="zh-CN" altLang="en-US" sz="1400" b="1"/>
              <a:t>添加微信</a:t>
            </a:r>
            <a:endParaRPr lang="zh-CN" altLang="en-US" sz="1400" b="1"/>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DIAGRAM_VIRTUALLY_FRAME" val="{&quot;height&quot;:366.69267716535427,&quot;left&quot;:378.74173228346456,&quot;top&quot;:89.00118110236221,&quot;width&quot;:441.6807086614173}"/>
</p:tagLst>
</file>

<file path=ppt/tags/tag38.xml><?xml version="1.0" encoding="utf-8"?>
<p:tagLst xmlns:p="http://schemas.openxmlformats.org/presentationml/2006/main">
  <p:tag name="KSO_WM_DIAGRAM_VIRTUALLY_FRAME" val="{&quot;height&quot;:366.69267716535427,&quot;left&quot;:378.74173228346456,&quot;top&quot;:89.00118110236221,&quot;width&quot;:441.6807086614173}"/>
</p:tagLst>
</file>

<file path=ppt/tags/tag39.xml><?xml version="1.0" encoding="utf-8"?>
<p:tagLst xmlns:p="http://schemas.openxmlformats.org/presentationml/2006/main">
  <p:tag name="KSO_WM_DIAGRAM_VIRTUALLY_FRAME" val="{&quot;height&quot;:366.69267716535427,&quot;left&quot;:378.74173228346456,&quot;top&quot;:89.00118110236221,&quot;width&quot;:441.6807086614173}"/>
</p:tagLst>
</file>

<file path=ppt/tags/tag40.xml><?xml version="1.0" encoding="utf-8"?>
<p:tagLst xmlns:p="http://schemas.openxmlformats.org/presentationml/2006/main">
  <p:tag name="KSO_WM_DIAGRAM_VIRTUALLY_FRAME" val="{&quot;height&quot;:366.69267716535427,&quot;left&quot;:378.74173228346456,&quot;top&quot;:89.00118110236221,&quot;width&quot;:441.6807086614173}"/>
</p:tagLst>
</file>

<file path=ppt/tags/tag41.xml><?xml version="1.0" encoding="utf-8"?>
<p:tagLst xmlns:p="http://schemas.openxmlformats.org/presentationml/2006/main">
  <p:tag name="KSO_WM_DIAGRAM_VIRTUALLY_FRAME" val="{&quot;height&quot;:366.69267716535427,&quot;left&quot;:378.74173228346456,&quot;top&quot;:89.00118110236221,&quot;width&quot;:441.6807086614173}"/>
</p:tagLst>
</file>

<file path=ppt/tags/tag42.xml><?xml version="1.0" encoding="utf-8"?>
<p:tagLst xmlns:p="http://schemas.openxmlformats.org/presentationml/2006/main">
  <p:tag name="KSO_WM_DIAGRAM_VIRTUALLY_FRAME" val="{&quot;height&quot;:366.69267716535427,&quot;left&quot;:378.74173228346456,&quot;top&quot;:89.00118110236221,&quot;width&quot;:441.6807086614173}"/>
</p:tagLst>
</file>

<file path=ppt/tags/tag43.xml><?xml version="1.0" encoding="utf-8"?>
<p:tagLst xmlns:p="http://schemas.openxmlformats.org/presentationml/2006/main">
  <p:tag name="KSO_WM_DIAGRAM_VIRTUALLY_FRAME" val="{&quot;height&quot;:366.69267716535427,&quot;left&quot;:378.74173228346456,&quot;top&quot;:89.00118110236221,&quot;width&quot;:441.6807086614173}"/>
</p:tagLst>
</file>

<file path=ppt/tags/tag44.xml><?xml version="1.0" encoding="utf-8"?>
<p:tagLst xmlns:p="http://schemas.openxmlformats.org/presentationml/2006/main">
  <p:tag name="KSO_WM_DIAGRAM_VIRTUALLY_FRAME" val="{&quot;height&quot;:366.69267716535427,&quot;left&quot;:378.74173228346456,&quot;top&quot;:89.00118110236221,&quot;width&quot;:441.6807086614173}"/>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COMMONDATA" val="eyJoZGlkIjoiMDUzOTExMWE1NzBhMzEyODRiMjkwODFlZWQwMjQxYmEifQ=="/>
  <p:tag name="KSO_WPP_MARK_KEY" val="f65f26fd-ea6e-42fa-93e3-3c6cb882fa35"/>
  <p:tag name="commondata" val="eyJoZGlkIjoiNzMxZDIyYTc4YzZmOWRmZjg1ZGRiOTlkYmIxZTc2NzM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3896</Words>
  <Application>WPS 演示</Application>
  <PresentationFormat>宽屏</PresentationFormat>
  <Paragraphs>400</Paragraphs>
  <Slides>24</Slides>
  <Notes>10</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24</vt:i4>
      </vt:variant>
    </vt:vector>
  </HeadingPairs>
  <TitlesOfParts>
    <vt:vector size="47" baseType="lpstr">
      <vt:lpstr>Arial</vt:lpstr>
      <vt:lpstr>宋体</vt:lpstr>
      <vt:lpstr>Wingdings</vt:lpstr>
      <vt:lpstr>微软雅黑</vt:lpstr>
      <vt:lpstr>Arial Black</vt:lpstr>
      <vt:lpstr>Impact</vt:lpstr>
      <vt:lpstr>Calibri</vt:lpstr>
      <vt:lpstr>仿宋_GB2312</vt:lpstr>
      <vt:lpstr>仿宋</vt:lpstr>
      <vt:lpstr>Arial</vt:lpstr>
      <vt:lpstr>方正兰亭黑_GBK</vt:lpstr>
      <vt:lpstr>黑体</vt:lpstr>
      <vt:lpstr>Calibri</vt:lpstr>
      <vt:lpstr>Open Sans</vt:lpstr>
      <vt:lpstr>冬青黑体简体中文 W3</vt:lpstr>
      <vt:lpstr>Arial Unicode MS</vt:lpstr>
      <vt:lpstr>Calibri Light</vt:lpstr>
      <vt:lpstr>等线</vt:lpstr>
      <vt:lpstr>Gill Sans</vt:lpstr>
      <vt:lpstr>Segoe Print</vt:lpstr>
      <vt:lpstr>Segoe UI Light</vt:lpstr>
      <vt:lpstr>Franklin Gothic Heavy</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纳思特电力智慧运维平台</dc:title>
  <dc:creator>纳思特</dc:creator>
  <dc:subject>纳思特电力智慧运维平台</dc:subject>
  <cp:lastModifiedBy>微机保护-谈兵</cp:lastModifiedBy>
  <cp:revision>1166</cp:revision>
  <dcterms:created xsi:type="dcterms:W3CDTF">2016-11-05T07:06:00Z</dcterms:created>
  <dcterms:modified xsi:type="dcterms:W3CDTF">2024-03-31T14:29:14Z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2052-12.1.0.16417</vt:lpwstr>
  </property>
  <property fmtid="{D5CDD505-2E9C-101B-9397-08002B2CF9AE}" pid="3" name="ICV">
    <vt:lpwstr>0FE1244476FE403093C54E687A487FAB</vt:lpwstr>
  </property>
</Properties>
</file>