
<file path=[Content_Types].xml><?xml version="1.0" encoding="utf-8"?>
<Types xmlns="http://schemas.openxmlformats.org/package/2006/content-types">
  <Default Extension="jpeg" ContentType="image/jpeg"/>
  <Default Extension="JPG" ContentType="image/.jpg"/>
  <Default Extension="gif" ContentType="image/gi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handoutMasterIdLst>
    <p:handoutMasterId r:id="rId21"/>
  </p:handoutMasterIdLst>
  <p:sldIdLst>
    <p:sldId id="256" r:id="rId3"/>
    <p:sldId id="257" r:id="rId4"/>
    <p:sldId id="301" r:id="rId5"/>
    <p:sldId id="403" r:id="rId6"/>
    <p:sldId id="388" r:id="rId7"/>
    <p:sldId id="402" r:id="rId8"/>
    <p:sldId id="404" r:id="rId9"/>
    <p:sldId id="422" r:id="rId10"/>
    <p:sldId id="420" r:id="rId11"/>
    <p:sldId id="302" r:id="rId12"/>
    <p:sldId id="421" r:id="rId13"/>
    <p:sldId id="375" r:id="rId14"/>
    <p:sldId id="390" r:id="rId15"/>
    <p:sldId id="299" r:id="rId16"/>
    <p:sldId id="376" r:id="rId17"/>
    <p:sldId id="377" r:id="rId18"/>
    <p:sldId id="378" r:id="rId19"/>
  </p:sldIdLst>
  <p:sldSz cx="9144000" cy="6858000" type="screen4x3"/>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BE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30" autoAdjust="0"/>
    <p:restoredTop sz="94690" autoAdjust="0"/>
  </p:normalViewPr>
  <p:slideViewPr>
    <p:cSldViewPr>
      <p:cViewPr>
        <p:scale>
          <a:sx n="60" d="100"/>
          <a:sy n="60" d="100"/>
        </p:scale>
        <p:origin x="-1398" y="-3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gs" Target="tags/tag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notesMaster" Target="notesMasters/notesMaster1.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F51029-5801-4D42-AD5D-1B566986168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FB8B87-B2E8-4C0A-B0A8-6A473CA0F4A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ltLang="zh-TW"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ltLang="zh-TW"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530820CF-B880-4189-942D-D702A7CBA730}" type="datetimeFigureOut">
              <a:rPr lang="zh-CN" altLang="en-US" smtClean="0"/>
            </a:fld>
            <a:endParaRPr lang="zh-CN" alt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zh-CN" alt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C913308-F349-4B6D-A68A-DD1791B4A57B}"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ltLang="zh-TW"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ltLang="zh-TW" smtClean="0"/>
              <a:t>Click to edit Master text styles</a:t>
            </a:r>
            <a:endParaRPr lang="en-US" altLang="zh-TW" smtClean="0"/>
          </a:p>
          <a:p>
            <a:pPr lvl="1" eaLnBrk="1" latinLnBrk="0" hangingPunct="1"/>
            <a:r>
              <a:rPr lang="en-US" altLang="zh-TW" smtClean="0"/>
              <a:t>Second level</a:t>
            </a:r>
            <a:endParaRPr lang="en-US" altLang="zh-TW" smtClean="0"/>
          </a:p>
          <a:p>
            <a:pPr lvl="2" eaLnBrk="1" latinLnBrk="0" hangingPunct="1"/>
            <a:r>
              <a:rPr lang="en-US" altLang="zh-TW" smtClean="0"/>
              <a:t>Third level</a:t>
            </a:r>
            <a:endParaRPr lang="en-US" altLang="zh-TW" smtClean="0"/>
          </a:p>
          <a:p>
            <a:pPr lvl="3" eaLnBrk="1" latinLnBrk="0" hangingPunct="1"/>
            <a:r>
              <a:rPr lang="en-US" altLang="zh-TW" smtClean="0"/>
              <a:t>Fourth level</a:t>
            </a:r>
            <a:endParaRPr lang="en-US" altLang="zh-TW" smtClean="0"/>
          </a:p>
          <a:p>
            <a:pPr lvl="4" eaLnBrk="1" latinLnBrk="0" hangingPunct="1"/>
            <a:r>
              <a:rPr lang="en-US" altLang="zh-TW" smtClean="0"/>
              <a:t>Fifth level</a:t>
            </a:r>
            <a:endParaRPr kumimoji="0" lang="en-US"/>
          </a:p>
        </p:txBody>
      </p:sp>
      <p:sp>
        <p:nvSpPr>
          <p:cNvPr id="7" name="Date Placeholder 6"/>
          <p:cNvSpPr>
            <a:spLocks noGrp="1"/>
          </p:cNvSpPr>
          <p:nvPr>
            <p:ph type="dt" sz="half" idx="14"/>
          </p:nvPr>
        </p:nvSpPr>
        <p:spPr/>
        <p:txBody>
          <a:bodyPr rtlCol="0"/>
          <a:lstStyle/>
          <a:p>
            <a:fld id="{530820CF-B880-4189-942D-D702A7CBA730}" type="datetimeFigureOut">
              <a:rPr lang="zh-CN" altLang="en-US" smtClean="0"/>
            </a:fld>
            <a:endParaRPr lang="zh-CN" altLang="en-US"/>
          </a:p>
        </p:txBody>
      </p:sp>
      <p:sp>
        <p:nvSpPr>
          <p:cNvPr id="9" name="Slide Number Placeholder 8"/>
          <p:cNvSpPr>
            <a:spLocks noGrp="1"/>
          </p:cNvSpPr>
          <p:nvPr>
            <p:ph type="sldNum" sz="quarter" idx="15"/>
          </p:nvPr>
        </p:nvSpPr>
        <p:spPr/>
        <p:txBody>
          <a:bodyPr rtlCol="0"/>
          <a:lstStyle/>
          <a:p>
            <a:fld id="{0C913308-F349-4B6D-A68A-DD1791B4A57B}" type="slidenum">
              <a:rPr lang="zh-CN" altLang="en-US" smtClean="0"/>
            </a:fld>
            <a:endParaRPr lang="zh-CN" altLang="en-US"/>
          </a:p>
        </p:txBody>
      </p:sp>
      <p:sp>
        <p:nvSpPr>
          <p:cNvPr id="10" name="Footer Placeholder 9"/>
          <p:cNvSpPr>
            <a:spLocks noGrp="1"/>
          </p:cNvSpPr>
          <p:nvPr>
            <p:ph type="ftr" sz="quarter" idx="16"/>
          </p:nvPr>
        </p:nvSpPr>
        <p:spPr/>
        <p:txBody>
          <a:bodyPr rtlCol="0"/>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ltLang="zh-TW"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ltLang="zh-TW" smtClean="0"/>
              <a:t>Click to edit Master text styles</a:t>
            </a:r>
            <a:endParaRPr kumimoji="0" lang="en-US" altLang="zh-TW" smtClean="0"/>
          </a:p>
        </p:txBody>
      </p:sp>
      <p:sp>
        <p:nvSpPr>
          <p:cNvPr id="4" name="Date Placeholder 3"/>
          <p:cNvSpPr>
            <a:spLocks noGrp="1"/>
          </p:cNvSpPr>
          <p:nvPr>
            <p:ph type="dt" sz="half" idx="10"/>
          </p:nvPr>
        </p:nvSpPr>
        <p:spPr bwMode="auto">
          <a:xfrm rot="5400000">
            <a:off x="7763256" y="1170432"/>
            <a:ext cx="2286000" cy="381000"/>
          </a:xfrm>
        </p:spPr>
        <p:txBody>
          <a:bodyPr/>
          <a:lstStyle/>
          <a:p>
            <a:fld id="{530820CF-B880-4189-942D-D702A7CBA730}" type="datetimeFigureOut">
              <a:rPr lang="zh-CN" altLang="en-US" smtClean="0"/>
            </a:fld>
            <a:endParaRPr lang="zh-CN" alt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zh-CN" alt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C913308-F349-4B6D-A68A-DD1791B4A57B}" type="slidenum">
              <a:rPr lang="zh-CN" altLang="en-US" smtClean="0"/>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ltLang="zh-TW" smtClean="0"/>
              <a:t>Click to edit Master title style</a:t>
            </a:r>
            <a:endParaRPr kumimoji="0" lang="en-US"/>
          </a:p>
        </p:txBody>
      </p:sp>
      <p:sp>
        <p:nvSpPr>
          <p:cNvPr id="5" name="Date Placeholder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ltLang="zh-TW" smtClean="0"/>
              <a:t>Click to edit Master text styles</a:t>
            </a:r>
            <a:endParaRPr lang="en-US" altLang="zh-TW" smtClean="0"/>
          </a:p>
          <a:p>
            <a:pPr lvl="1" eaLnBrk="1" latinLnBrk="0" hangingPunct="1"/>
            <a:r>
              <a:rPr lang="en-US" altLang="zh-TW" smtClean="0"/>
              <a:t>Second level</a:t>
            </a:r>
            <a:endParaRPr lang="en-US" altLang="zh-TW" smtClean="0"/>
          </a:p>
          <a:p>
            <a:pPr lvl="2" eaLnBrk="1" latinLnBrk="0" hangingPunct="1"/>
            <a:r>
              <a:rPr lang="en-US" altLang="zh-TW" smtClean="0"/>
              <a:t>Third level</a:t>
            </a:r>
            <a:endParaRPr lang="en-US" altLang="zh-TW" smtClean="0"/>
          </a:p>
          <a:p>
            <a:pPr lvl="3" eaLnBrk="1" latinLnBrk="0" hangingPunct="1"/>
            <a:r>
              <a:rPr lang="en-US" altLang="zh-TW" smtClean="0"/>
              <a:t>Fourth level</a:t>
            </a:r>
            <a:endParaRPr lang="en-US" altLang="zh-TW" smtClean="0"/>
          </a:p>
          <a:p>
            <a:pPr lvl="4" eaLnBrk="1" latinLnBrk="0" hangingPunct="1"/>
            <a:r>
              <a:rPr lang="en-US" altLang="zh-TW"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ltLang="zh-TW" smtClean="0"/>
              <a:t>Click to edit Master text styles</a:t>
            </a:r>
            <a:endParaRPr lang="en-US" altLang="zh-TW" smtClean="0"/>
          </a:p>
          <a:p>
            <a:pPr lvl="1" eaLnBrk="1" latinLnBrk="0" hangingPunct="1"/>
            <a:r>
              <a:rPr lang="en-US" altLang="zh-TW" smtClean="0"/>
              <a:t>Second level</a:t>
            </a:r>
            <a:endParaRPr lang="en-US" altLang="zh-TW" smtClean="0"/>
          </a:p>
          <a:p>
            <a:pPr lvl="2" eaLnBrk="1" latinLnBrk="0" hangingPunct="1"/>
            <a:r>
              <a:rPr lang="en-US" altLang="zh-TW" smtClean="0"/>
              <a:t>Third level</a:t>
            </a:r>
            <a:endParaRPr lang="en-US" altLang="zh-TW" smtClean="0"/>
          </a:p>
          <a:p>
            <a:pPr lvl="3" eaLnBrk="1" latinLnBrk="0" hangingPunct="1"/>
            <a:r>
              <a:rPr lang="en-US" altLang="zh-TW" smtClean="0"/>
              <a:t>Fourth level</a:t>
            </a:r>
            <a:endParaRPr lang="en-US" altLang="zh-TW" smtClean="0"/>
          </a:p>
          <a:p>
            <a:pPr lvl="4" eaLnBrk="1" latinLnBrk="0" hangingPunct="1"/>
            <a:r>
              <a:rPr lang="en-US" altLang="zh-TW"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ltLang="zh-TW" smtClean="0"/>
              <a:t>Click to edit Master title style</a:t>
            </a:r>
            <a:endParaRPr kumimoji="0" lang="en-US"/>
          </a:p>
        </p:txBody>
      </p:sp>
      <p:sp>
        <p:nvSpPr>
          <p:cNvPr id="7" name="Date Placeholder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ltLang="zh-TW" smtClean="0"/>
              <a:t>Click to edit Master text styles</a:t>
            </a:r>
            <a:endParaRPr lang="en-US" altLang="zh-TW" smtClean="0"/>
          </a:p>
          <a:p>
            <a:pPr lvl="1" eaLnBrk="1" latinLnBrk="0" hangingPunct="1"/>
            <a:r>
              <a:rPr lang="en-US" altLang="zh-TW" smtClean="0"/>
              <a:t>Second level</a:t>
            </a:r>
            <a:endParaRPr lang="en-US" altLang="zh-TW" smtClean="0"/>
          </a:p>
          <a:p>
            <a:pPr lvl="2" eaLnBrk="1" latinLnBrk="0" hangingPunct="1"/>
            <a:r>
              <a:rPr lang="en-US" altLang="zh-TW" smtClean="0"/>
              <a:t>Third level</a:t>
            </a:r>
            <a:endParaRPr lang="en-US" altLang="zh-TW" smtClean="0"/>
          </a:p>
          <a:p>
            <a:pPr lvl="3" eaLnBrk="1" latinLnBrk="0" hangingPunct="1"/>
            <a:r>
              <a:rPr lang="en-US" altLang="zh-TW" smtClean="0"/>
              <a:t>Fourth level</a:t>
            </a:r>
            <a:endParaRPr lang="en-US" altLang="zh-TW" smtClean="0"/>
          </a:p>
          <a:p>
            <a:pPr lvl="4" eaLnBrk="1" latinLnBrk="0" hangingPunct="1"/>
            <a:r>
              <a:rPr lang="en-US" altLang="zh-TW"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ltLang="zh-TW" smtClean="0"/>
              <a:t>Click to edit Master text styles</a:t>
            </a:r>
            <a:endParaRPr lang="en-US" altLang="zh-TW" smtClean="0"/>
          </a:p>
          <a:p>
            <a:pPr lvl="1" eaLnBrk="1" latinLnBrk="0" hangingPunct="1"/>
            <a:r>
              <a:rPr lang="en-US" altLang="zh-TW" smtClean="0"/>
              <a:t>Second level</a:t>
            </a:r>
            <a:endParaRPr lang="en-US" altLang="zh-TW" smtClean="0"/>
          </a:p>
          <a:p>
            <a:pPr lvl="2" eaLnBrk="1" latinLnBrk="0" hangingPunct="1"/>
            <a:r>
              <a:rPr lang="en-US" altLang="zh-TW" smtClean="0"/>
              <a:t>Third level</a:t>
            </a:r>
            <a:endParaRPr lang="en-US" altLang="zh-TW" smtClean="0"/>
          </a:p>
          <a:p>
            <a:pPr lvl="3" eaLnBrk="1" latinLnBrk="0" hangingPunct="1"/>
            <a:r>
              <a:rPr lang="en-US" altLang="zh-TW" smtClean="0"/>
              <a:t>Fourth level</a:t>
            </a:r>
            <a:endParaRPr lang="en-US" altLang="zh-TW" smtClean="0"/>
          </a:p>
          <a:p>
            <a:pPr lvl="4" eaLnBrk="1" latinLnBrk="0" hangingPunct="1"/>
            <a:r>
              <a:rPr lang="en-US" altLang="zh-TW"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ltLang="zh-TW" smtClean="0"/>
              <a:t>Click to edit Master text styles</a:t>
            </a:r>
            <a:endParaRPr kumimoji="0" lang="en-US" altLang="zh-TW" smtClean="0"/>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ltLang="zh-TW" smtClean="0"/>
              <a:t>Click to edit Master text styles</a:t>
            </a:r>
            <a:endParaRPr kumimoji="0" lang="en-US" altLang="zh-TW" smtClean="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ltLang="zh-TW" smtClean="0"/>
              <a:t>Click to edit Master title style</a:t>
            </a:r>
            <a:endParaRPr kumimoji="0" lang="en-US"/>
          </a:p>
        </p:txBody>
      </p:sp>
      <p:sp>
        <p:nvSpPr>
          <p:cNvPr id="6" name="Date Placeholder 5"/>
          <p:cNvSpPr>
            <a:spLocks noGrp="1"/>
          </p:cNvSpPr>
          <p:nvPr>
            <p:ph type="dt" sz="half" idx="10"/>
          </p:nvPr>
        </p:nvSpPr>
        <p:spPr/>
        <p:txBody>
          <a:bodyPr rtlCol="0"/>
          <a:lstStyle/>
          <a:p>
            <a:fld id="{530820CF-B880-4189-942D-D702A7CBA730}" type="datetimeFigureOut">
              <a:rPr lang="zh-CN" altLang="en-US" smtClean="0"/>
            </a:fld>
            <a:endParaRPr lang="zh-CN" altLang="en-US"/>
          </a:p>
        </p:txBody>
      </p:sp>
      <p:sp>
        <p:nvSpPr>
          <p:cNvPr id="7" name="Slide Number Placeholder 6"/>
          <p:cNvSpPr>
            <a:spLocks noGrp="1"/>
          </p:cNvSpPr>
          <p:nvPr>
            <p:ph type="sldNum" sz="quarter" idx="11"/>
          </p:nvPr>
        </p:nvSpPr>
        <p:spPr/>
        <p:txBody>
          <a:bodyPr rtlCol="0"/>
          <a:lstStyle/>
          <a:p>
            <a:fld id="{0C913308-F349-4B6D-A68A-DD1791B4A57B}" type="slidenum">
              <a:rPr lang="zh-CN" altLang="en-US" smtClean="0"/>
            </a:fld>
            <a:endParaRPr lang="zh-CN" altLang="en-US"/>
          </a:p>
        </p:txBody>
      </p:sp>
      <p:sp>
        <p:nvSpPr>
          <p:cNvPr id="8" name="Footer Placeholder 7"/>
          <p:cNvSpPr>
            <a:spLocks noGrp="1"/>
          </p:cNvSpPr>
          <p:nvPr>
            <p:ph type="ftr" sz="quarter" idx="12"/>
          </p:nvPr>
        </p:nvSpPr>
        <p:spPr/>
        <p:txBody>
          <a:bodyPr rtlCol="0"/>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ltLang="zh-TW"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ltLang="zh-TW" smtClean="0"/>
              <a:t>Click to edit Master text styles</a:t>
            </a:r>
            <a:endParaRPr kumimoji="0" lang="en-US" altLang="zh-TW" smtClean="0"/>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ltLang="zh-TW" smtClean="0"/>
              <a:t>Click to edit Master text styles</a:t>
            </a:r>
            <a:endParaRPr lang="en-US" altLang="zh-TW" smtClean="0"/>
          </a:p>
          <a:p>
            <a:pPr lvl="1" eaLnBrk="1" latinLnBrk="0" hangingPunct="1"/>
            <a:r>
              <a:rPr lang="en-US" altLang="zh-TW" smtClean="0"/>
              <a:t>Second level</a:t>
            </a:r>
            <a:endParaRPr lang="en-US" altLang="zh-TW" smtClean="0"/>
          </a:p>
          <a:p>
            <a:pPr lvl="2" eaLnBrk="1" latinLnBrk="0" hangingPunct="1"/>
            <a:r>
              <a:rPr lang="en-US" altLang="zh-TW" smtClean="0"/>
              <a:t>Third level</a:t>
            </a:r>
            <a:endParaRPr lang="en-US" altLang="zh-TW" smtClean="0"/>
          </a:p>
          <a:p>
            <a:pPr lvl="3" eaLnBrk="1" latinLnBrk="0" hangingPunct="1"/>
            <a:r>
              <a:rPr lang="en-US" altLang="zh-TW" smtClean="0"/>
              <a:t>Fourth level</a:t>
            </a:r>
            <a:endParaRPr lang="en-US" altLang="zh-TW" smtClean="0"/>
          </a:p>
          <a:p>
            <a:pPr lvl="4" eaLnBrk="1" latinLnBrk="0" hangingPunct="1"/>
            <a:r>
              <a:rPr lang="en-US" altLang="zh-TW" smtClean="0"/>
              <a:t>Fifth level</a:t>
            </a:r>
            <a:endParaRPr kumimoji="0" lang="en-US"/>
          </a:p>
        </p:txBody>
      </p:sp>
      <p:sp>
        <p:nvSpPr>
          <p:cNvPr id="21" name="Date Placeholder 20"/>
          <p:cNvSpPr>
            <a:spLocks noGrp="1"/>
          </p:cNvSpPr>
          <p:nvPr>
            <p:ph type="dt" sz="half" idx="14"/>
          </p:nvPr>
        </p:nvSpPr>
        <p:spPr/>
        <p:txBody>
          <a:bodyPr rtlCol="0"/>
          <a:lstStyle/>
          <a:p>
            <a:fld id="{530820CF-B880-4189-942D-D702A7CBA730}" type="datetimeFigureOut">
              <a:rPr lang="zh-CN" altLang="en-US" smtClean="0"/>
            </a:fld>
            <a:endParaRPr lang="zh-CN" altLang="en-US"/>
          </a:p>
        </p:txBody>
      </p:sp>
      <p:sp>
        <p:nvSpPr>
          <p:cNvPr id="22" name="Slide Number Placeholder 21"/>
          <p:cNvSpPr>
            <a:spLocks noGrp="1"/>
          </p:cNvSpPr>
          <p:nvPr>
            <p:ph type="sldNum" sz="quarter" idx="15"/>
          </p:nvPr>
        </p:nvSpPr>
        <p:spPr/>
        <p:txBody>
          <a:bodyPr rtlCol="0"/>
          <a:lstStyle/>
          <a:p>
            <a:fld id="{0C913308-F349-4B6D-A68A-DD1791B4A57B}" type="slidenum">
              <a:rPr lang="zh-CN" altLang="en-US" smtClean="0"/>
            </a:fld>
            <a:endParaRPr lang="zh-CN" altLang="en-US"/>
          </a:p>
        </p:txBody>
      </p:sp>
      <p:sp>
        <p:nvSpPr>
          <p:cNvPr id="23" name="Footer Placeholder 22"/>
          <p:cNvSpPr>
            <a:spLocks noGrp="1"/>
          </p:cNvSpPr>
          <p:nvPr>
            <p:ph type="ftr" sz="quarter" idx="16"/>
          </p:nvPr>
        </p:nvSpPr>
        <p:spPr/>
        <p:txBody>
          <a:bodyPr rtlCol="0"/>
          <a:lstStyle/>
          <a:p>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ltLang="zh-TW"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ltLang="zh-TW"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ltLang="zh-TW" smtClean="0"/>
              <a:t>Click to edit Master text styles</a:t>
            </a:r>
            <a:endParaRPr kumimoji="0" lang="en-US" altLang="zh-TW" smtClean="0"/>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530820CF-B880-4189-942D-D702A7CBA730}" type="datetimeFigureOut">
              <a:rPr lang="zh-CN" altLang="en-US" smtClean="0"/>
            </a:fld>
            <a:endParaRPr lang="zh-CN" altLang="en-US"/>
          </a:p>
        </p:txBody>
      </p:sp>
      <p:sp>
        <p:nvSpPr>
          <p:cNvPr id="18" name="Slide Number Placeholder 17"/>
          <p:cNvSpPr>
            <a:spLocks noGrp="1"/>
          </p:cNvSpPr>
          <p:nvPr>
            <p:ph type="sldNum" sz="quarter" idx="11"/>
          </p:nvPr>
        </p:nvSpPr>
        <p:spPr/>
        <p:txBody>
          <a:bodyPr rtlCol="0"/>
          <a:lstStyle/>
          <a:p>
            <a:fld id="{0C913308-F349-4B6D-A68A-DD1791B4A57B}" type="slidenum">
              <a:rPr lang="zh-CN" altLang="en-US" smtClean="0"/>
            </a:fld>
            <a:endParaRPr lang="zh-CN" altLang="en-US"/>
          </a:p>
        </p:txBody>
      </p:sp>
      <p:sp>
        <p:nvSpPr>
          <p:cNvPr id="21" name="Footer Placeholder 20"/>
          <p:cNvSpPr>
            <a:spLocks noGrp="1"/>
          </p:cNvSpPr>
          <p:nvPr>
            <p:ph type="ftr" sz="quarter" idx="12"/>
          </p:nvPr>
        </p:nvSpPr>
        <p:spPr/>
        <p:txBody>
          <a:bodyPr rtlCol="0"/>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ltLang="zh-TW"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altLang="zh-TW" smtClean="0"/>
              <a:t>Click to edit Master text styles</a:t>
            </a:r>
            <a:endParaRPr lang="en-US" altLang="zh-TW" smtClean="0"/>
          </a:p>
          <a:p>
            <a:pPr lvl="1" eaLnBrk="1" latinLnBrk="0" hangingPunct="1"/>
            <a:r>
              <a:rPr lang="en-US" altLang="zh-TW" smtClean="0"/>
              <a:t>Second level</a:t>
            </a:r>
            <a:endParaRPr lang="en-US" altLang="zh-TW" smtClean="0"/>
          </a:p>
          <a:p>
            <a:pPr lvl="2" eaLnBrk="1" latinLnBrk="0" hangingPunct="1"/>
            <a:r>
              <a:rPr lang="en-US" altLang="zh-TW" smtClean="0"/>
              <a:t>Third level</a:t>
            </a:r>
            <a:endParaRPr lang="en-US" altLang="zh-TW" smtClean="0"/>
          </a:p>
          <a:p>
            <a:pPr lvl="3" eaLnBrk="1" latinLnBrk="0" hangingPunct="1"/>
            <a:r>
              <a:rPr lang="en-US" altLang="zh-TW" smtClean="0"/>
              <a:t>Fourth level</a:t>
            </a:r>
            <a:endParaRPr lang="en-US" altLang="zh-TW" smtClean="0"/>
          </a:p>
          <a:p>
            <a:pPr lvl="4" eaLnBrk="1" latinLnBrk="0" hangingPunct="1"/>
            <a:r>
              <a:rPr lang="en-US" altLang="zh-TW" smtClean="0"/>
              <a:t>Fifth level</a:t>
            </a:r>
            <a:endParaRPr kumimoji="0"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ltLang="zh-TW"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ltLang="zh-TW" smtClean="0"/>
              <a:t>Click to edit Master text styles</a:t>
            </a:r>
            <a:endParaRPr lang="en-US" altLang="zh-TW" smtClean="0"/>
          </a:p>
          <a:p>
            <a:pPr lvl="1" eaLnBrk="1" latinLnBrk="0" hangingPunct="1"/>
            <a:r>
              <a:rPr lang="en-US" altLang="zh-TW" smtClean="0"/>
              <a:t>Second level</a:t>
            </a:r>
            <a:endParaRPr lang="en-US" altLang="zh-TW" smtClean="0"/>
          </a:p>
          <a:p>
            <a:pPr lvl="2" eaLnBrk="1" latinLnBrk="0" hangingPunct="1"/>
            <a:r>
              <a:rPr lang="en-US" altLang="zh-TW" smtClean="0"/>
              <a:t>Third level</a:t>
            </a:r>
            <a:endParaRPr lang="en-US" altLang="zh-TW" smtClean="0"/>
          </a:p>
          <a:p>
            <a:pPr lvl="3" eaLnBrk="1" latinLnBrk="0" hangingPunct="1"/>
            <a:r>
              <a:rPr lang="en-US" altLang="zh-TW" smtClean="0"/>
              <a:t>Fourth level</a:t>
            </a:r>
            <a:endParaRPr lang="en-US" altLang="zh-TW" smtClean="0"/>
          </a:p>
          <a:p>
            <a:pPr lvl="4" eaLnBrk="1" latinLnBrk="0" hangingPunct="1"/>
            <a:r>
              <a:rPr lang="en-US" altLang="zh-TW" smtClean="0"/>
              <a:t>Fifth level</a:t>
            </a:r>
            <a:endParaRPr kumimoji="0"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ltLang="zh-TW"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ltLang="zh-TW" smtClean="0"/>
              <a:t>Click to edit Master text styles</a:t>
            </a:r>
            <a:endParaRPr kumimoji="0" lang="en-US" altLang="zh-TW" smtClean="0"/>
          </a:p>
          <a:p>
            <a:pPr lvl="1" eaLnBrk="1" latinLnBrk="0" hangingPunct="1"/>
            <a:r>
              <a:rPr kumimoji="0" lang="en-US" altLang="zh-TW" smtClean="0"/>
              <a:t>Second level</a:t>
            </a:r>
            <a:endParaRPr kumimoji="0" lang="en-US" altLang="zh-TW" smtClean="0"/>
          </a:p>
          <a:p>
            <a:pPr lvl="2" eaLnBrk="1" latinLnBrk="0" hangingPunct="1"/>
            <a:r>
              <a:rPr kumimoji="0" lang="en-US" altLang="zh-TW" smtClean="0"/>
              <a:t>Third level</a:t>
            </a:r>
            <a:endParaRPr kumimoji="0" lang="en-US" altLang="zh-TW" smtClean="0"/>
          </a:p>
          <a:p>
            <a:pPr lvl="3" eaLnBrk="1" latinLnBrk="0" hangingPunct="1"/>
            <a:r>
              <a:rPr kumimoji="0" lang="en-US" altLang="zh-TW" smtClean="0"/>
              <a:t>Fourth level</a:t>
            </a:r>
            <a:endParaRPr kumimoji="0" lang="en-US" altLang="zh-TW" smtClean="0"/>
          </a:p>
          <a:p>
            <a:pPr lvl="4" eaLnBrk="1" latinLnBrk="0" hangingPunct="1"/>
            <a:r>
              <a:rPr kumimoji="0" lang="en-US" altLang="zh-TW"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30820CF-B880-4189-942D-D702A7CBA730}" type="datetimeFigureOut">
              <a:rPr lang="zh-CN" altLang="en-US" smtClean="0"/>
            </a:fld>
            <a:endParaRPr lang="zh-CN" alt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zh-CN" alt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panose="05000000000000000000"/>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panose="05020102010507070707"/>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panose="05000000000000000000"/>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panose="05000000000000000000"/>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panose="05020102010507070707"/>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panose="05000000000000000000"/>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jpeg"/><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jpeg"/><Relationship Id="rId1" Type="http://schemas.openxmlformats.org/officeDocument/2006/relationships/image" Target="../media/image11.GI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27378" y="1757348"/>
            <a:ext cx="7743852" cy="1090949"/>
          </a:xfrm>
        </p:spPr>
        <p:txBody>
          <a:bodyPr>
            <a:normAutofit fontScale="90000"/>
          </a:bodyPr>
          <a:lstStyle/>
          <a:p>
            <a:pPr algn="ctr"/>
            <a:r>
              <a:rPr lang="zh-CN" altLang="en-US" sz="6665" b="1" dirty="0" smtClean="0">
                <a:latin typeface="PMingLiU" panose="02020500000000000000" pitchFamily="18" charset="-120"/>
                <a:ea typeface="PMingLiU" panose="02020500000000000000" pitchFamily="18" charset="-120"/>
              </a:rPr>
              <a:t>涡流分选</a:t>
            </a:r>
            <a:br>
              <a:rPr lang="en-US" altLang="zh-CN" b="1" dirty="0" smtClean="0">
                <a:ea typeface="黑体" panose="02010609060101010101" pitchFamily="49" charset="-122"/>
              </a:rPr>
            </a:br>
            <a:endParaRPr lang="zh-CN" altLang="en-US" dirty="0"/>
          </a:p>
        </p:txBody>
      </p:sp>
      <p:pic>
        <p:nvPicPr>
          <p:cNvPr id="4" name="图片 -2147482624" descr="LOGE董祖"/>
          <p:cNvPicPr>
            <a:picLocks noChangeAspect="1"/>
          </p:cNvPicPr>
          <p:nvPr/>
        </p:nvPicPr>
        <p:blipFill>
          <a:blip r:embed="rId1"/>
          <a:stretch>
            <a:fillRect/>
          </a:stretch>
        </p:blipFill>
        <p:spPr>
          <a:xfrm>
            <a:off x="3121978" y="3492183"/>
            <a:ext cx="685165" cy="600075"/>
          </a:xfrm>
          <a:prstGeom prst="rect">
            <a:avLst/>
          </a:prstGeom>
          <a:noFill/>
          <a:ln w="9525">
            <a:noFill/>
          </a:ln>
        </p:spPr>
      </p:pic>
      <p:sp>
        <p:nvSpPr>
          <p:cNvPr id="3" name="文本框 2"/>
          <p:cNvSpPr txBox="1"/>
          <p:nvPr/>
        </p:nvSpPr>
        <p:spPr>
          <a:xfrm>
            <a:off x="4538980" y="3146425"/>
            <a:ext cx="3048000" cy="368300"/>
          </a:xfrm>
          <a:prstGeom prst="rect">
            <a:avLst/>
          </a:prstGeom>
          <a:noFill/>
        </p:spPr>
        <p:txBody>
          <a:bodyPr wrap="square" rtlCol="0">
            <a:spAutoFit/>
          </a:bodyPr>
          <a:p>
            <a:endParaRPr lang="zh-CN" altLang="en-US"/>
          </a:p>
        </p:txBody>
      </p:sp>
    </p:spTree>
  </p:cSld>
  <p:clrMapOvr>
    <a:masterClrMapping/>
  </p:clrMapOvr>
  <p:transition advTm="3026">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28596" y="428604"/>
            <a:ext cx="8229600" cy="699560"/>
          </a:xfrm>
        </p:spPr>
        <p:txBody>
          <a:bodyPr>
            <a:noAutofit/>
          </a:bodyPr>
          <a:lstStyle/>
          <a:p>
            <a:pPr algn="ctr"/>
            <a:r>
              <a:rPr lang="zh-CN" altLang="en-US" sz="4000" b="1" dirty="0" smtClean="0">
                <a:solidFill>
                  <a:schemeClr val="tx2"/>
                </a:solidFill>
                <a:latin typeface="Microsoft JhengHei" panose="020B0604030504040204" pitchFamily="34" charset="-120"/>
                <a:ea typeface="Microsoft JhengHei" panose="020B0604030504040204" pitchFamily="34" charset="-120"/>
              </a:rPr>
              <a:t>一、涡流分选的基本原理</a:t>
            </a:r>
            <a:endParaRPr lang="zh-CN" altLang="en-US" sz="4000" b="1" dirty="0">
              <a:latin typeface="Microsoft JhengHei" panose="020B0604030504040204" pitchFamily="34" charset="-120"/>
              <a:ea typeface="Microsoft JhengHei" panose="020B0604030504040204" pitchFamily="34" charset="-120"/>
            </a:endParaRPr>
          </a:p>
        </p:txBody>
      </p:sp>
      <p:sp>
        <p:nvSpPr>
          <p:cNvPr id="3" name="内容占位符 2"/>
          <p:cNvSpPr>
            <a:spLocks noGrp="1"/>
          </p:cNvSpPr>
          <p:nvPr>
            <p:ph sz="quarter" idx="1"/>
          </p:nvPr>
        </p:nvSpPr>
        <p:spPr>
          <a:xfrm>
            <a:off x="500034" y="1357298"/>
            <a:ext cx="7643866" cy="4768865"/>
          </a:xfrm>
        </p:spPr>
        <p:txBody>
          <a:bodyPr/>
          <a:lstStyle/>
          <a:p>
            <a:pPr>
              <a:buNone/>
            </a:pPr>
            <a:r>
              <a:rPr lang="zh-TW" altLang="en-US" dirty="0" smtClean="0">
                <a:latin typeface="+mn-ea"/>
              </a:rPr>
              <a:t>   </a:t>
            </a:r>
            <a:endParaRPr lang="zh-CN" altLang="en-US" dirty="0"/>
          </a:p>
        </p:txBody>
      </p:sp>
      <p:sp>
        <p:nvSpPr>
          <p:cNvPr id="100" name="文本框 99"/>
          <p:cNvSpPr txBox="1"/>
          <p:nvPr/>
        </p:nvSpPr>
        <p:spPr>
          <a:xfrm>
            <a:off x="930910" y="1421130"/>
            <a:ext cx="7282815" cy="4523105"/>
          </a:xfrm>
          <a:prstGeom prst="rect">
            <a:avLst/>
          </a:prstGeom>
          <a:noFill/>
          <a:ln w="9525">
            <a:noFill/>
          </a:ln>
        </p:spPr>
        <p:txBody>
          <a:bodyPr wrap="square">
            <a:spAutoFit/>
          </a:bodyPr>
          <a:p>
            <a:pPr marL="266700" indent="-266700"/>
            <a:r>
              <a:rPr lang="zh-CN" sz="2400" b="0">
                <a:solidFill>
                  <a:srgbClr val="000000"/>
                </a:solidFill>
                <a:ea typeface="宋体" panose="02010600030101010101" pitchFamily="2" charset="-122"/>
              </a:rPr>
              <a:t>涡流分选（</a:t>
            </a:r>
            <a:r>
              <a:rPr lang="en-US" sz="2400" b="0">
                <a:solidFill>
                  <a:srgbClr val="000000"/>
                </a:solidFill>
                <a:latin typeface="宋体" panose="02010600030101010101" pitchFamily="2" charset="-122"/>
              </a:rPr>
              <a:t>Eddy Current Testing</a:t>
            </a:r>
            <a:r>
              <a:rPr lang="zh-CN" sz="2400" b="0">
                <a:solidFill>
                  <a:srgbClr val="000000"/>
                </a:solidFill>
                <a:ea typeface="宋体" panose="02010600030101010101" pitchFamily="2" charset="-122"/>
              </a:rPr>
              <a:t>）</a:t>
            </a:r>
            <a:r>
              <a:rPr lang="zh-CN" sz="2400" b="0">
                <a:ea typeface="宋体" panose="02010600030101010101" pitchFamily="2" charset="-122"/>
              </a:rPr>
              <a:t>涡流分选是把导体接近通有交流电的传感器，由传感器建立交变磁场，该交变磁场通过导体，并与之发生电磁感应作用，在导体内建立涡电流。导体中的涡电流也会产生自己的磁场，涡流磁场的作用也会改变原磁场的强弱，进而导致传感器电压和阻抗的变化。因此当导体表面或近表面出现缺陷或测量的金属材料发生变化时，将影响到涡电流的强度和分布，涡</a:t>
            </a:r>
            <a:r>
              <a:rPr lang="zh-CN" sz="2400" b="0">
                <a:ea typeface="宋体" panose="02010600030101010101" pitchFamily="2" charset="-122"/>
              </a:rPr>
              <a:t>电流的变化又引起了分选传感器电压电导率和阻抗的变化，根据这一变化，就可以间接地知道导体内缺陷的存在及金属材料的性能是否有变化是否存在缺陷，材料硬度、混料、材质的变化。</a:t>
            </a:r>
            <a:endParaRPr lang="zh-CN" altLang="en-US" sz="2400"/>
          </a:p>
        </p:txBody>
      </p:sp>
      <p:pic>
        <p:nvPicPr>
          <p:cNvPr id="4" name="图片 -2147482624" descr="LOGE董祖"/>
          <p:cNvPicPr>
            <a:picLocks noChangeAspect="1"/>
          </p:cNvPicPr>
          <p:nvPr/>
        </p:nvPicPr>
        <p:blipFill>
          <a:blip r:embed="rId1"/>
          <a:stretch>
            <a:fillRect/>
          </a:stretch>
        </p:blipFill>
        <p:spPr>
          <a:xfrm>
            <a:off x="1019493" y="344488"/>
            <a:ext cx="685165" cy="600075"/>
          </a:xfrm>
          <a:prstGeom prst="rect">
            <a:avLst/>
          </a:prstGeom>
          <a:noFill/>
          <a:ln w="9525">
            <a:noFill/>
          </a:ln>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zh-CN" altLang="en-US" sz="3600" b="1" dirty="0" smtClean="0">
                <a:latin typeface="Microsoft JhengHei" panose="020B0604030504040204" pitchFamily="34" charset="-120"/>
                <a:ea typeface="Microsoft JhengHei" panose="020B0604030504040204" pitchFamily="34" charset="-120"/>
                <a:sym typeface="+mn-ea"/>
              </a:rPr>
              <a:t>涡流分选原理图</a:t>
            </a:r>
            <a:endParaRPr lang="zh-CN" altLang="en-US" sz="3600" b="1" dirty="0">
              <a:latin typeface="+mn-ea"/>
              <a:ea typeface="+mn-ea"/>
            </a:endParaRPr>
          </a:p>
        </p:txBody>
      </p:sp>
      <p:sp>
        <p:nvSpPr>
          <p:cNvPr id="100" name="文本框 99"/>
          <p:cNvSpPr txBox="1"/>
          <p:nvPr/>
        </p:nvSpPr>
        <p:spPr>
          <a:xfrm>
            <a:off x="1694180" y="4770755"/>
            <a:ext cx="5893435" cy="1322070"/>
          </a:xfrm>
          <a:prstGeom prst="rect">
            <a:avLst/>
          </a:prstGeom>
          <a:noFill/>
          <a:ln w="9525">
            <a:noFill/>
          </a:ln>
        </p:spPr>
        <p:txBody>
          <a:bodyPr wrap="square">
            <a:spAutoFit/>
          </a:bodyPr>
          <a:p>
            <a:pPr indent="0"/>
            <a:r>
              <a:rPr lang="zh-CN" sz="2000" b="0">
                <a:ea typeface="宋体" panose="02010600030101010101" pitchFamily="2" charset="-122"/>
              </a:rPr>
              <a:t>传感器接触同规格零部件时，由于材料完整程度、含碳量等不同，传感器作用工件表面时产生的涡电流不同，进而达到区分材料异常</a:t>
            </a:r>
            <a:r>
              <a:rPr lang="zh-CN" sz="2000" b="0">
                <a:ea typeface="宋体" panose="02010600030101010101" pitchFamily="2" charset="-122"/>
              </a:rPr>
              <a:t>的裂纹</a:t>
            </a:r>
            <a:r>
              <a:rPr lang="zh-CN" sz="2000" b="0">
                <a:ea typeface="宋体" panose="02010600030101010101" pitchFamily="2" charset="-122"/>
              </a:rPr>
              <a:t>缺陷、硬度的目的</a:t>
            </a:r>
            <a:endParaRPr lang="zh-CN" altLang="en-US" sz="2000"/>
          </a:p>
        </p:txBody>
      </p:sp>
      <p:pic>
        <p:nvPicPr>
          <p:cNvPr id="4" name="图片 -2147482624" descr="LOGE董祖"/>
          <p:cNvPicPr>
            <a:picLocks noChangeAspect="1"/>
          </p:cNvPicPr>
          <p:nvPr/>
        </p:nvPicPr>
        <p:blipFill>
          <a:blip r:embed="rId1"/>
          <a:stretch>
            <a:fillRect/>
          </a:stretch>
        </p:blipFill>
        <p:spPr>
          <a:xfrm>
            <a:off x="1019493" y="344488"/>
            <a:ext cx="685165" cy="600075"/>
          </a:xfrm>
          <a:prstGeom prst="rect">
            <a:avLst/>
          </a:prstGeom>
          <a:noFill/>
          <a:ln w="9525">
            <a:noFill/>
          </a:ln>
        </p:spPr>
      </p:pic>
      <p:pic>
        <p:nvPicPr>
          <p:cNvPr id="5" name="图片 4" descr="图片2"/>
          <p:cNvPicPr>
            <a:picLocks noChangeAspect="1"/>
          </p:cNvPicPr>
          <p:nvPr/>
        </p:nvPicPr>
        <p:blipFill>
          <a:blip r:embed="rId2"/>
          <a:stretch>
            <a:fillRect/>
          </a:stretch>
        </p:blipFill>
        <p:spPr>
          <a:xfrm>
            <a:off x="2466975" y="1564640"/>
            <a:ext cx="3672205" cy="2641600"/>
          </a:xfrm>
          <a:prstGeom prst="rect">
            <a:avLst/>
          </a:prstGeom>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p>
            <a:pPr algn="ctr"/>
            <a:r>
              <a:rPr lang="zh-CN" altLang="en-US" sz="3600" b="1" dirty="0" smtClean="0">
                <a:latin typeface="Microsoft JhengHei" panose="020B0604030504040204" pitchFamily="34" charset="-120"/>
                <a:ea typeface="Microsoft JhengHei" panose="020B0604030504040204" pitchFamily="34" charset="-120"/>
                <a:sym typeface="+mn-ea"/>
              </a:rPr>
              <a:t>二、</a:t>
            </a:r>
            <a:r>
              <a:rPr lang="en-US" altLang="zh-CN" sz="3600" b="1" dirty="0" smtClean="0">
                <a:latin typeface="Microsoft JhengHei" panose="020B0604030504040204" pitchFamily="34" charset="-120"/>
                <a:ea typeface="Microsoft JhengHei" panose="020B0604030504040204" pitchFamily="34" charset="-120"/>
                <a:sym typeface="+mn-ea"/>
              </a:rPr>
              <a:t>FET-99S</a:t>
            </a:r>
            <a:r>
              <a:rPr lang="zh-CN" altLang="en-US" sz="3600" b="1" dirty="0" smtClean="0">
                <a:latin typeface="Microsoft JhengHei" panose="020B0604030504040204" pitchFamily="34" charset="-120"/>
                <a:ea typeface="宋体" panose="02010600030101010101" pitchFamily="2" charset="-122"/>
                <a:sym typeface="+mn-ea"/>
              </a:rPr>
              <a:t>涡流分选</a:t>
            </a:r>
            <a:r>
              <a:rPr lang="zh-CN" altLang="en-US" sz="3600" b="1" dirty="0" smtClean="0">
                <a:latin typeface="Microsoft JhengHei" panose="020B0604030504040204" pitchFamily="34" charset="-120"/>
                <a:ea typeface="宋体" panose="02010600030101010101" pitchFamily="2" charset="-122"/>
                <a:sym typeface="+mn-ea"/>
              </a:rPr>
              <a:t>仪</a:t>
            </a:r>
            <a:endParaRPr lang="zh-CN" altLang="en-US" sz="3600" b="1" dirty="0" smtClean="0">
              <a:latin typeface="Microsoft JhengHei" panose="020B0604030504040204" pitchFamily="34" charset="-120"/>
              <a:ea typeface="宋体" panose="02010600030101010101" pitchFamily="2" charset="-122"/>
              <a:sym typeface="+mn-ea"/>
            </a:endParaRPr>
          </a:p>
        </p:txBody>
      </p:sp>
      <p:sp>
        <p:nvSpPr>
          <p:cNvPr id="10" name="文本框 9"/>
          <p:cNvSpPr txBox="1"/>
          <p:nvPr/>
        </p:nvSpPr>
        <p:spPr>
          <a:xfrm>
            <a:off x="1332865" y="2403475"/>
            <a:ext cx="3502660" cy="3046095"/>
          </a:xfrm>
          <a:prstGeom prst="rect">
            <a:avLst/>
          </a:prstGeom>
          <a:noFill/>
          <a:ln w="9525">
            <a:noFill/>
          </a:ln>
        </p:spPr>
        <p:txBody>
          <a:bodyPr wrap="square">
            <a:spAutoFit/>
          </a:bodyPr>
          <a:p>
            <a:pPr indent="0"/>
            <a:r>
              <a:rPr sz="2400" b="0"/>
              <a:t>适用范围 </a:t>
            </a:r>
            <a:endParaRPr sz="2400" b="0"/>
          </a:p>
          <a:p>
            <a:pPr indent="0"/>
            <a:r>
              <a:rPr sz="2400" b="0"/>
              <a:t>铜件、铝件、线材、板材、钢板等板材、</a:t>
            </a:r>
            <a:r>
              <a:rPr sz="2400" b="0">
                <a:solidFill>
                  <a:srgbClr val="FF0000"/>
                </a:solidFill>
              </a:rPr>
              <a:t>钢管</a:t>
            </a:r>
            <a:r>
              <a:rPr lang="zh-CN" sz="2400" b="0">
                <a:solidFill>
                  <a:srgbClr val="FF0000"/>
                </a:solidFill>
              </a:rPr>
              <a:t>、钢棒</a:t>
            </a:r>
            <a:r>
              <a:rPr sz="2400" b="0"/>
              <a:t>等管</a:t>
            </a:r>
            <a:r>
              <a:rPr lang="zh-CN" sz="2400" b="0"/>
              <a:t>棒</a:t>
            </a:r>
            <a:r>
              <a:rPr sz="2400" b="0"/>
              <a:t>材、钢坯及各种汽车零部件、标准件、轴承零件、锻件、铸钢件、异型钢、钢珠等。</a:t>
            </a:r>
            <a:endParaRPr sz="2400" b="0"/>
          </a:p>
        </p:txBody>
      </p:sp>
      <p:pic>
        <p:nvPicPr>
          <p:cNvPr id="11" name="图片 -2147482624" descr="LOGE董祖"/>
          <p:cNvPicPr>
            <a:picLocks noChangeAspect="1"/>
          </p:cNvPicPr>
          <p:nvPr/>
        </p:nvPicPr>
        <p:blipFill>
          <a:blip r:embed="rId1"/>
          <a:stretch>
            <a:fillRect/>
          </a:stretch>
        </p:blipFill>
        <p:spPr>
          <a:xfrm>
            <a:off x="1019493" y="344488"/>
            <a:ext cx="685165" cy="600075"/>
          </a:xfrm>
          <a:prstGeom prst="rect">
            <a:avLst/>
          </a:prstGeom>
          <a:noFill/>
          <a:ln w="9525">
            <a:noFill/>
          </a:ln>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p>
            <a:pPr algn="ctr"/>
            <a:r>
              <a:rPr lang="zh-CN" altLang="en-US" sz="3600" b="1" dirty="0" smtClean="0">
                <a:latin typeface="Microsoft JhengHei" panose="020B0604030504040204" pitchFamily="34" charset="-120"/>
                <a:ea typeface="宋体" panose="02010600030101010101" pitchFamily="2" charset="-122"/>
                <a:sym typeface="+mn-ea"/>
              </a:rPr>
              <a:t>涡流分选仪传感器</a:t>
            </a:r>
            <a:endParaRPr lang="zh-CN" altLang="en-US" sz="3600" b="1" dirty="0" smtClean="0">
              <a:latin typeface="Microsoft JhengHei" panose="020B0604030504040204" pitchFamily="34" charset="-120"/>
              <a:ea typeface="宋体" panose="02010600030101010101" pitchFamily="2" charset="-122"/>
              <a:sym typeface="+mn-ea"/>
            </a:endParaRPr>
          </a:p>
        </p:txBody>
      </p:sp>
      <p:pic>
        <p:nvPicPr>
          <p:cNvPr id="11" name="图片 -2147482624" descr="LOGE董祖"/>
          <p:cNvPicPr>
            <a:picLocks noChangeAspect="1"/>
          </p:cNvPicPr>
          <p:nvPr/>
        </p:nvPicPr>
        <p:blipFill>
          <a:blip r:embed="rId1"/>
          <a:stretch>
            <a:fillRect/>
          </a:stretch>
        </p:blipFill>
        <p:spPr>
          <a:xfrm>
            <a:off x="1019493" y="344488"/>
            <a:ext cx="685165" cy="600075"/>
          </a:xfrm>
          <a:prstGeom prst="rect">
            <a:avLst/>
          </a:prstGeom>
          <a:noFill/>
          <a:ln w="9525">
            <a:noFill/>
          </a:ln>
        </p:spPr>
      </p:pic>
      <p:pic>
        <p:nvPicPr>
          <p:cNvPr id="2" name="图片 1"/>
          <p:cNvPicPr>
            <a:picLocks noChangeAspect="1"/>
          </p:cNvPicPr>
          <p:nvPr/>
        </p:nvPicPr>
        <p:blipFill>
          <a:blip r:embed="rId2"/>
          <a:stretch>
            <a:fillRect/>
          </a:stretch>
        </p:blipFill>
        <p:spPr>
          <a:xfrm>
            <a:off x="611505" y="1557020"/>
            <a:ext cx="6840220" cy="5130165"/>
          </a:xfrm>
          <a:prstGeom prst="rect">
            <a:avLst/>
          </a:prstGeom>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457200" y="274955"/>
            <a:ext cx="7467600" cy="1061720"/>
          </a:xfrm>
        </p:spPr>
        <p:txBody>
          <a:bodyPr>
            <a:normAutofit/>
          </a:bodyPr>
          <a:p>
            <a:pPr algn="ctr"/>
            <a:r>
              <a:rPr lang="zh-CN" altLang="en-US" sz="2800" b="1" dirty="0" smtClean="0">
                <a:latin typeface="Microsoft JhengHei" panose="020B0604030504040204" pitchFamily="34" charset="-120"/>
                <a:ea typeface="宋体" panose="02010600030101010101" pitchFamily="2" charset="-122"/>
                <a:sym typeface="+mn-ea"/>
              </a:rPr>
              <a:t>检测状态</a:t>
            </a:r>
            <a:r>
              <a:rPr lang="en-US" altLang="zh-CN" sz="2800" b="1" dirty="0" smtClean="0">
                <a:latin typeface="Microsoft JhengHei" panose="020B0604030504040204" pitchFamily="34" charset="-120"/>
                <a:ea typeface="宋体" panose="02010600030101010101" pitchFamily="2" charset="-122"/>
                <a:sym typeface="+mn-ea"/>
              </a:rPr>
              <a:t>1</a:t>
            </a:r>
            <a:r>
              <a:rPr lang="zh-CN" altLang="en-US" sz="2800" b="1" dirty="0" smtClean="0">
                <a:latin typeface="Microsoft JhengHei" panose="020B0604030504040204" pitchFamily="34" charset="-120"/>
                <a:ea typeface="宋体" panose="02010600030101010101" pitchFamily="2" charset="-122"/>
                <a:sym typeface="+mn-ea"/>
              </a:rPr>
              <a:t>（合格品波段</a:t>
            </a:r>
            <a:r>
              <a:rPr lang="zh-CN" altLang="en-US" sz="2800" b="1" dirty="0" smtClean="0">
                <a:latin typeface="Microsoft JhengHei" panose="020B0604030504040204" pitchFamily="34" charset="-120"/>
                <a:ea typeface="宋体" panose="02010600030101010101" pitchFamily="2" charset="-122"/>
                <a:sym typeface="+mn-ea"/>
              </a:rPr>
              <a:t>区域）</a:t>
            </a:r>
            <a:endParaRPr lang="zh-CN" altLang="en-US" sz="2800" b="1" dirty="0" smtClean="0">
              <a:latin typeface="Microsoft JhengHei" panose="020B0604030504040204" pitchFamily="34" charset="-120"/>
              <a:ea typeface="宋体" panose="02010600030101010101" pitchFamily="2" charset="-122"/>
              <a:sym typeface="+mn-ea"/>
            </a:endParaRPr>
          </a:p>
        </p:txBody>
      </p:sp>
      <p:pic>
        <p:nvPicPr>
          <p:cNvPr id="11" name="图片 -2147482624" descr="LOGE董祖"/>
          <p:cNvPicPr>
            <a:picLocks noChangeAspect="1"/>
          </p:cNvPicPr>
          <p:nvPr/>
        </p:nvPicPr>
        <p:blipFill>
          <a:blip r:embed="rId1"/>
          <a:stretch>
            <a:fillRect/>
          </a:stretch>
        </p:blipFill>
        <p:spPr>
          <a:xfrm>
            <a:off x="1019493" y="344488"/>
            <a:ext cx="685165" cy="600075"/>
          </a:xfrm>
          <a:prstGeom prst="rect">
            <a:avLst/>
          </a:prstGeom>
          <a:noFill/>
          <a:ln w="9525">
            <a:noFill/>
          </a:ln>
        </p:spPr>
      </p:pic>
      <p:pic>
        <p:nvPicPr>
          <p:cNvPr id="3" name="图片 2"/>
          <p:cNvPicPr>
            <a:picLocks noChangeAspect="1"/>
          </p:cNvPicPr>
          <p:nvPr/>
        </p:nvPicPr>
        <p:blipFill>
          <a:blip r:embed="rId2"/>
          <a:stretch>
            <a:fillRect/>
          </a:stretch>
        </p:blipFill>
        <p:spPr>
          <a:xfrm>
            <a:off x="1240155" y="1557020"/>
            <a:ext cx="5901055" cy="4425950"/>
          </a:xfrm>
          <a:prstGeom prst="rect">
            <a:avLst/>
          </a:prstGeom>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457200" y="274955"/>
            <a:ext cx="7467600" cy="1061720"/>
          </a:xfrm>
        </p:spPr>
        <p:txBody>
          <a:bodyPr>
            <a:normAutofit/>
          </a:bodyPr>
          <a:p>
            <a:pPr algn="ctr"/>
            <a:r>
              <a:rPr lang="zh-CN" altLang="en-US" sz="2800" b="1" dirty="0" smtClean="0">
                <a:latin typeface="Microsoft JhengHei" panose="020B0604030504040204" pitchFamily="34" charset="-120"/>
                <a:ea typeface="宋体" panose="02010600030101010101" pitchFamily="2" charset="-122"/>
                <a:sym typeface="+mn-ea"/>
              </a:rPr>
              <a:t>检测状态</a:t>
            </a:r>
            <a:r>
              <a:rPr lang="en-US" altLang="zh-CN" sz="2800" b="1" dirty="0" smtClean="0">
                <a:latin typeface="Microsoft JhengHei" panose="020B0604030504040204" pitchFamily="34" charset="-120"/>
                <a:ea typeface="宋体" panose="02010600030101010101" pitchFamily="2" charset="-122"/>
                <a:sym typeface="+mn-ea"/>
              </a:rPr>
              <a:t>2</a:t>
            </a:r>
            <a:r>
              <a:rPr lang="zh-CN" altLang="en-US" sz="2800" b="1" dirty="0" smtClean="0">
                <a:latin typeface="Microsoft JhengHei" panose="020B0604030504040204" pitchFamily="34" charset="-120"/>
                <a:ea typeface="宋体" panose="02010600030101010101" pitchFamily="2" charset="-122"/>
                <a:sym typeface="+mn-ea"/>
              </a:rPr>
              <a:t>（已知裂纹件波段区域</a:t>
            </a:r>
            <a:r>
              <a:rPr lang="zh-CN" altLang="en-US" sz="3600" b="1" dirty="0" smtClean="0">
                <a:latin typeface="Microsoft JhengHei" panose="020B0604030504040204" pitchFamily="34" charset="-120"/>
                <a:ea typeface="宋体" panose="02010600030101010101" pitchFamily="2" charset="-122"/>
                <a:sym typeface="+mn-ea"/>
              </a:rPr>
              <a:t>）</a:t>
            </a:r>
            <a:endParaRPr lang="zh-CN" altLang="en-US" sz="3600" b="1" dirty="0" smtClean="0">
              <a:latin typeface="Microsoft JhengHei" panose="020B0604030504040204" pitchFamily="34" charset="-120"/>
              <a:ea typeface="宋体" panose="02010600030101010101" pitchFamily="2" charset="-122"/>
              <a:sym typeface="+mn-ea"/>
            </a:endParaRPr>
          </a:p>
        </p:txBody>
      </p:sp>
      <p:pic>
        <p:nvPicPr>
          <p:cNvPr id="11" name="图片 -2147482624" descr="LOGE董祖"/>
          <p:cNvPicPr>
            <a:picLocks noChangeAspect="1"/>
          </p:cNvPicPr>
          <p:nvPr/>
        </p:nvPicPr>
        <p:blipFill>
          <a:blip r:embed="rId1"/>
          <a:stretch>
            <a:fillRect/>
          </a:stretch>
        </p:blipFill>
        <p:spPr>
          <a:xfrm>
            <a:off x="1019493" y="344488"/>
            <a:ext cx="685165" cy="600075"/>
          </a:xfrm>
          <a:prstGeom prst="rect">
            <a:avLst/>
          </a:prstGeom>
          <a:noFill/>
          <a:ln w="9525">
            <a:noFill/>
          </a:ln>
        </p:spPr>
      </p:pic>
      <p:pic>
        <p:nvPicPr>
          <p:cNvPr id="2" name="图片 1"/>
          <p:cNvPicPr>
            <a:picLocks noChangeAspect="1"/>
          </p:cNvPicPr>
          <p:nvPr/>
        </p:nvPicPr>
        <p:blipFill>
          <a:blip r:embed="rId2"/>
          <a:stretch>
            <a:fillRect/>
          </a:stretch>
        </p:blipFill>
        <p:spPr>
          <a:xfrm>
            <a:off x="1187450" y="1484630"/>
            <a:ext cx="5838190" cy="4379595"/>
          </a:xfrm>
          <a:prstGeom prst="rect">
            <a:avLst/>
          </a:prstGeom>
        </p:spPr>
      </p:pic>
      <p:sp>
        <p:nvSpPr>
          <p:cNvPr id="3" name="标题 8"/>
          <p:cNvSpPr>
            <a:spLocks noGrp="1"/>
          </p:cNvSpPr>
          <p:nvPr/>
        </p:nvSpPr>
        <p:spPr>
          <a:xfrm>
            <a:off x="755650" y="6011545"/>
            <a:ext cx="7467600" cy="855345"/>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r>
              <a:rPr lang="zh-CN" altLang="en-US" sz="2800" b="1" dirty="0" smtClean="0">
                <a:latin typeface="Microsoft JhengHei" panose="020B0604030504040204" pitchFamily="34" charset="-120"/>
                <a:ea typeface="宋体" panose="02010600030101010101" pitchFamily="2" charset="-122"/>
                <a:sym typeface="+mn-ea"/>
              </a:rPr>
              <a:t>切开</a:t>
            </a:r>
            <a:r>
              <a:rPr lang="en-US" altLang="zh-CN" sz="2800" b="1" dirty="0" smtClean="0">
                <a:latin typeface="Microsoft JhengHei" panose="020B0604030504040204" pitchFamily="34" charset="-120"/>
                <a:ea typeface="宋体" panose="02010600030101010101" pitchFamily="2" charset="-122"/>
                <a:sym typeface="+mn-ea"/>
              </a:rPr>
              <a:t>4</a:t>
            </a:r>
            <a:r>
              <a:rPr lang="zh-CN" altLang="en-US" sz="2800" b="1" dirty="0" smtClean="0">
                <a:latin typeface="Microsoft JhengHei" panose="020B0604030504040204" pitchFamily="34" charset="-120"/>
                <a:ea typeface="宋体" panose="02010600030101010101" pitchFamily="2" charset="-122"/>
                <a:sym typeface="+mn-ea"/>
              </a:rPr>
              <a:t>批产品，有</a:t>
            </a:r>
            <a:r>
              <a:rPr lang="en-US" altLang="zh-CN" sz="2800" b="1" dirty="0" smtClean="0">
                <a:latin typeface="Microsoft JhengHei" panose="020B0604030504040204" pitchFamily="34" charset="-120"/>
                <a:ea typeface="宋体" panose="02010600030101010101" pitchFamily="2" charset="-122"/>
                <a:sym typeface="+mn-ea"/>
              </a:rPr>
              <a:t>1</a:t>
            </a:r>
            <a:r>
              <a:rPr lang="zh-CN" altLang="en-US" sz="2800" b="1" dirty="0" smtClean="0">
                <a:latin typeface="Microsoft JhengHei" panose="020B0604030504040204" pitchFamily="34" charset="-120"/>
                <a:ea typeface="宋体" panose="02010600030101010101" pitchFamily="2" charset="-122"/>
                <a:sym typeface="+mn-ea"/>
              </a:rPr>
              <a:t>批产品发现裂纹</a:t>
            </a:r>
            <a:r>
              <a:rPr lang="zh-CN" altLang="en-US" sz="2800" b="1" dirty="0" smtClean="0">
                <a:latin typeface="Microsoft JhengHei" panose="020B0604030504040204" pitchFamily="34" charset="-120"/>
                <a:ea typeface="宋体" panose="02010600030101010101" pitchFamily="2" charset="-122"/>
                <a:sym typeface="+mn-ea"/>
              </a:rPr>
              <a:t>件</a:t>
            </a:r>
            <a:endParaRPr lang="zh-CN" altLang="en-US" sz="2800" b="1" dirty="0" smtClean="0">
              <a:latin typeface="Microsoft JhengHei" panose="020B0604030504040204" pitchFamily="34" charset="-120"/>
              <a:ea typeface="宋体" panose="02010600030101010101" pitchFamily="2" charset="-122"/>
              <a:sym typeface="+mn-ea"/>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457200" y="274955"/>
            <a:ext cx="7467600" cy="1061720"/>
          </a:xfrm>
        </p:spPr>
        <p:txBody>
          <a:bodyPr>
            <a:normAutofit/>
          </a:bodyPr>
          <a:p>
            <a:pPr algn="ctr"/>
            <a:r>
              <a:rPr lang="zh-CN" altLang="en-US" sz="2800" b="1" dirty="0" smtClean="0">
                <a:latin typeface="Microsoft JhengHei" panose="020B0604030504040204" pitchFamily="34" charset="-120"/>
                <a:ea typeface="宋体" panose="02010600030101010101" pitchFamily="2" charset="-122"/>
                <a:sym typeface="+mn-ea"/>
              </a:rPr>
              <a:t>检测状态</a:t>
            </a:r>
            <a:r>
              <a:rPr lang="en-US" altLang="zh-CN" sz="2800" b="1" dirty="0" smtClean="0">
                <a:latin typeface="Microsoft JhengHei" panose="020B0604030504040204" pitchFamily="34" charset="-120"/>
                <a:ea typeface="宋体" panose="02010600030101010101" pitchFamily="2" charset="-122"/>
                <a:sym typeface="+mn-ea"/>
              </a:rPr>
              <a:t>2</a:t>
            </a:r>
            <a:r>
              <a:rPr lang="zh-CN" altLang="en-US" sz="2800" b="1" dirty="0" smtClean="0">
                <a:latin typeface="Microsoft JhengHei" panose="020B0604030504040204" pitchFamily="34" charset="-120"/>
                <a:ea typeface="宋体" panose="02010600030101010101" pitchFamily="2" charset="-122"/>
                <a:sym typeface="+mn-ea"/>
              </a:rPr>
              <a:t>（已知裂纹件波段区域）</a:t>
            </a:r>
            <a:endParaRPr lang="zh-CN" altLang="en-US" sz="3600" b="1" dirty="0" smtClean="0">
              <a:latin typeface="Microsoft JhengHei" panose="020B0604030504040204" pitchFamily="34" charset="-120"/>
              <a:ea typeface="宋体" panose="02010600030101010101" pitchFamily="2" charset="-122"/>
              <a:sym typeface="+mn-ea"/>
            </a:endParaRPr>
          </a:p>
        </p:txBody>
      </p:sp>
      <p:pic>
        <p:nvPicPr>
          <p:cNvPr id="11" name="图片 -2147482624" descr="LOGE董祖"/>
          <p:cNvPicPr>
            <a:picLocks noChangeAspect="1"/>
          </p:cNvPicPr>
          <p:nvPr/>
        </p:nvPicPr>
        <p:blipFill>
          <a:blip r:embed="rId1"/>
          <a:stretch>
            <a:fillRect/>
          </a:stretch>
        </p:blipFill>
        <p:spPr>
          <a:xfrm>
            <a:off x="1019493" y="344488"/>
            <a:ext cx="685165" cy="600075"/>
          </a:xfrm>
          <a:prstGeom prst="rect">
            <a:avLst/>
          </a:prstGeom>
          <a:noFill/>
          <a:ln w="9525">
            <a:noFill/>
          </a:ln>
        </p:spPr>
      </p:pic>
      <p:sp>
        <p:nvSpPr>
          <p:cNvPr id="4" name="标题 8"/>
          <p:cNvSpPr>
            <a:spLocks noGrp="1"/>
          </p:cNvSpPr>
          <p:nvPr/>
        </p:nvSpPr>
        <p:spPr>
          <a:xfrm>
            <a:off x="683260" y="6093460"/>
            <a:ext cx="7485380" cy="580390"/>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r>
              <a:rPr lang="zh-CN" altLang="en-US" sz="2800" b="1" dirty="0" smtClean="0">
                <a:latin typeface="Microsoft JhengHei" panose="020B0604030504040204" pitchFamily="34" charset="-120"/>
                <a:ea typeface="宋体" panose="02010600030101010101" pitchFamily="2" charset="-122"/>
                <a:sym typeface="+mn-ea"/>
              </a:rPr>
              <a:t>切开</a:t>
            </a:r>
            <a:r>
              <a:rPr lang="en-US" altLang="zh-CN" sz="2800" b="1" dirty="0" smtClean="0">
                <a:latin typeface="Microsoft JhengHei" panose="020B0604030504040204" pitchFamily="34" charset="-120"/>
                <a:ea typeface="宋体" panose="02010600030101010101" pitchFamily="2" charset="-122"/>
                <a:sym typeface="+mn-ea"/>
              </a:rPr>
              <a:t>4</a:t>
            </a:r>
            <a:r>
              <a:rPr lang="zh-CN" altLang="en-US" sz="2800" b="1" dirty="0" smtClean="0">
                <a:latin typeface="Microsoft JhengHei" panose="020B0604030504040204" pitchFamily="34" charset="-120"/>
                <a:ea typeface="宋体" panose="02010600030101010101" pitchFamily="2" charset="-122"/>
                <a:sym typeface="+mn-ea"/>
              </a:rPr>
              <a:t>批产品，有</a:t>
            </a:r>
            <a:r>
              <a:rPr lang="en-US" altLang="zh-CN" sz="2800" b="1" dirty="0" smtClean="0">
                <a:latin typeface="Microsoft JhengHei" panose="020B0604030504040204" pitchFamily="34" charset="-120"/>
                <a:ea typeface="宋体" panose="02010600030101010101" pitchFamily="2" charset="-122"/>
                <a:sym typeface="+mn-ea"/>
              </a:rPr>
              <a:t>3</a:t>
            </a:r>
            <a:r>
              <a:rPr lang="zh-CN" altLang="en-US" sz="2800" b="1" dirty="0" smtClean="0">
                <a:latin typeface="Microsoft JhengHei" panose="020B0604030504040204" pitchFamily="34" charset="-120"/>
                <a:ea typeface="宋体" panose="02010600030101010101" pitchFamily="2" charset="-122"/>
                <a:sym typeface="+mn-ea"/>
              </a:rPr>
              <a:t>批产品发现裂纹件</a:t>
            </a:r>
            <a:endParaRPr lang="zh-CN" altLang="en-US" sz="2800" b="1" dirty="0" smtClean="0">
              <a:latin typeface="Microsoft JhengHei" panose="020B0604030504040204" pitchFamily="34" charset="-120"/>
              <a:ea typeface="宋体" panose="02010600030101010101" pitchFamily="2" charset="-122"/>
              <a:sym typeface="+mn-ea"/>
            </a:endParaRPr>
          </a:p>
        </p:txBody>
      </p:sp>
      <p:pic>
        <p:nvPicPr>
          <p:cNvPr id="2" name="图片 1"/>
          <p:cNvPicPr>
            <a:picLocks noChangeAspect="1"/>
          </p:cNvPicPr>
          <p:nvPr/>
        </p:nvPicPr>
        <p:blipFill>
          <a:blip r:embed="rId2"/>
          <a:stretch>
            <a:fillRect/>
          </a:stretch>
        </p:blipFill>
        <p:spPr>
          <a:xfrm>
            <a:off x="1403350" y="1484630"/>
            <a:ext cx="5814695" cy="4361180"/>
          </a:xfrm>
          <a:prstGeom prst="rect">
            <a:avLst/>
          </a:prstGeom>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457200" y="274955"/>
            <a:ext cx="7467600" cy="1061720"/>
          </a:xfrm>
        </p:spPr>
        <p:txBody>
          <a:bodyPr>
            <a:normAutofit/>
          </a:bodyPr>
          <a:p>
            <a:pPr algn="ctr"/>
            <a:r>
              <a:rPr lang="zh-CN" altLang="en-US" sz="2800" b="1" dirty="0" smtClean="0">
                <a:latin typeface="Microsoft JhengHei" panose="020B0604030504040204" pitchFamily="34" charset="-120"/>
                <a:ea typeface="宋体" panose="02010600030101010101" pitchFamily="2" charset="-122"/>
                <a:sym typeface="+mn-ea"/>
              </a:rPr>
              <a:t>检测状态</a:t>
            </a:r>
            <a:r>
              <a:rPr lang="en-US" altLang="zh-CN" sz="2800" b="1" dirty="0" smtClean="0">
                <a:latin typeface="Microsoft JhengHei" panose="020B0604030504040204" pitchFamily="34" charset="-120"/>
                <a:ea typeface="宋体" panose="02010600030101010101" pitchFamily="2" charset="-122"/>
                <a:sym typeface="+mn-ea"/>
              </a:rPr>
              <a:t>3</a:t>
            </a:r>
            <a:r>
              <a:rPr lang="zh-CN" altLang="en-US" sz="2800" b="1" dirty="0" smtClean="0">
                <a:latin typeface="Microsoft JhengHei" panose="020B0604030504040204" pitchFamily="34" charset="-120"/>
                <a:ea typeface="宋体" panose="02010600030101010101" pitchFamily="2" charset="-122"/>
                <a:sym typeface="+mn-ea"/>
              </a:rPr>
              <a:t>（零界点</a:t>
            </a:r>
            <a:r>
              <a:rPr lang="zh-CN" altLang="en-US" sz="2800" b="1" dirty="0" smtClean="0">
                <a:latin typeface="Microsoft JhengHei" panose="020B0604030504040204" pitchFamily="34" charset="-120"/>
                <a:ea typeface="宋体" panose="02010600030101010101" pitchFamily="2" charset="-122"/>
                <a:sym typeface="+mn-ea"/>
              </a:rPr>
              <a:t>工件波段区域</a:t>
            </a:r>
            <a:r>
              <a:rPr lang="zh-CN" altLang="en-US" sz="3600" b="1" dirty="0" smtClean="0">
                <a:latin typeface="Microsoft JhengHei" panose="020B0604030504040204" pitchFamily="34" charset="-120"/>
                <a:ea typeface="宋体" panose="02010600030101010101" pitchFamily="2" charset="-122"/>
                <a:sym typeface="+mn-ea"/>
              </a:rPr>
              <a:t>）</a:t>
            </a:r>
            <a:endParaRPr lang="zh-CN" altLang="en-US" sz="3600" b="1" dirty="0" smtClean="0">
              <a:latin typeface="Microsoft JhengHei" panose="020B0604030504040204" pitchFamily="34" charset="-120"/>
              <a:ea typeface="宋体" panose="02010600030101010101" pitchFamily="2" charset="-122"/>
              <a:sym typeface="+mn-ea"/>
            </a:endParaRPr>
          </a:p>
        </p:txBody>
      </p:sp>
      <p:pic>
        <p:nvPicPr>
          <p:cNvPr id="11" name="图片 -2147482624" descr="LOGE董祖"/>
          <p:cNvPicPr>
            <a:picLocks noChangeAspect="1"/>
          </p:cNvPicPr>
          <p:nvPr/>
        </p:nvPicPr>
        <p:blipFill>
          <a:blip r:embed="rId1"/>
          <a:stretch>
            <a:fillRect/>
          </a:stretch>
        </p:blipFill>
        <p:spPr>
          <a:xfrm>
            <a:off x="1019493" y="344488"/>
            <a:ext cx="685165" cy="600075"/>
          </a:xfrm>
          <a:prstGeom prst="rect">
            <a:avLst/>
          </a:prstGeom>
          <a:noFill/>
          <a:ln w="9525">
            <a:noFill/>
          </a:ln>
        </p:spPr>
      </p:pic>
      <p:pic>
        <p:nvPicPr>
          <p:cNvPr id="3" name="图片 2"/>
          <p:cNvPicPr>
            <a:picLocks noChangeAspect="1"/>
          </p:cNvPicPr>
          <p:nvPr/>
        </p:nvPicPr>
        <p:blipFill>
          <a:blip r:embed="rId2"/>
          <a:stretch>
            <a:fillRect/>
          </a:stretch>
        </p:blipFill>
        <p:spPr>
          <a:xfrm>
            <a:off x="1259205" y="1336675"/>
            <a:ext cx="6072505" cy="4554220"/>
          </a:xfrm>
          <a:prstGeom prst="rect">
            <a:avLst/>
          </a:prstGeom>
        </p:spPr>
      </p:pic>
      <p:sp>
        <p:nvSpPr>
          <p:cNvPr id="4" name="标题 8"/>
          <p:cNvSpPr>
            <a:spLocks noGrp="1"/>
          </p:cNvSpPr>
          <p:nvPr/>
        </p:nvSpPr>
        <p:spPr>
          <a:xfrm>
            <a:off x="755650" y="6214745"/>
            <a:ext cx="7485380" cy="580390"/>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r>
              <a:rPr lang="zh-CN" altLang="en-US" sz="2800" b="1" dirty="0" smtClean="0">
                <a:latin typeface="Microsoft JhengHei" panose="020B0604030504040204" pitchFamily="34" charset="-120"/>
                <a:ea typeface="宋体" panose="02010600030101010101" pitchFamily="2" charset="-122"/>
                <a:sym typeface="+mn-ea"/>
              </a:rPr>
              <a:t>切开</a:t>
            </a:r>
            <a:r>
              <a:rPr lang="en-US" altLang="zh-CN" sz="2800" b="1" dirty="0" smtClean="0">
                <a:latin typeface="Microsoft JhengHei" panose="020B0604030504040204" pitchFamily="34" charset="-120"/>
                <a:ea typeface="宋体" panose="02010600030101010101" pitchFamily="2" charset="-122"/>
                <a:sym typeface="+mn-ea"/>
              </a:rPr>
              <a:t>4</a:t>
            </a:r>
            <a:r>
              <a:rPr lang="zh-CN" altLang="en-US" sz="2800" b="1" dirty="0" smtClean="0">
                <a:latin typeface="Microsoft JhengHei" panose="020B0604030504040204" pitchFamily="34" charset="-120"/>
                <a:ea typeface="宋体" panose="02010600030101010101" pitchFamily="2" charset="-122"/>
                <a:sym typeface="+mn-ea"/>
              </a:rPr>
              <a:t>批产品未发现有裂纹</a:t>
            </a:r>
            <a:r>
              <a:rPr lang="zh-CN" altLang="en-US" sz="2800" b="1" dirty="0" smtClean="0">
                <a:latin typeface="Microsoft JhengHei" panose="020B0604030504040204" pitchFamily="34" charset="-120"/>
                <a:ea typeface="宋体" panose="02010600030101010101" pitchFamily="2" charset="-122"/>
                <a:sym typeface="+mn-ea"/>
              </a:rPr>
              <a:t>工件</a:t>
            </a:r>
            <a:endParaRPr lang="zh-CN" altLang="en-US" sz="2800" b="1" dirty="0" smtClean="0">
              <a:latin typeface="Microsoft JhengHei" panose="020B0604030504040204" pitchFamily="34" charset="-120"/>
              <a:ea typeface="宋体" panose="02010600030101010101" pitchFamily="2" charset="-122"/>
              <a:sym typeface="+mn-ea"/>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p>
            <a:pPr algn="ctr"/>
            <a:r>
              <a:rPr lang="zh-CN" altLang="en-US" sz="3600" b="1" dirty="0" smtClean="0">
                <a:latin typeface="Microsoft JhengHei" panose="020B0604030504040204" pitchFamily="34" charset="-120"/>
                <a:ea typeface="Microsoft JhengHei" panose="020B0604030504040204" pitchFamily="34" charset="-120"/>
                <a:sym typeface="+mn-ea"/>
              </a:rPr>
              <a:t>三、选取校准件</a:t>
            </a:r>
            <a:r>
              <a:rPr lang="zh-CN" altLang="en-US" sz="3600" b="1" dirty="0" smtClean="0">
                <a:latin typeface="Microsoft JhengHei" panose="020B0604030504040204" pitchFamily="34" charset="-120"/>
                <a:ea typeface="Microsoft JhengHei" panose="020B0604030504040204" pitchFamily="34" charset="-120"/>
                <a:sym typeface="+mn-ea"/>
              </a:rPr>
              <a:t>对标件</a:t>
            </a:r>
            <a:endParaRPr lang="zh-CN" altLang="en-US" sz="3600" b="1" dirty="0" smtClean="0">
              <a:latin typeface="Microsoft JhengHei" panose="020B0604030504040204" pitchFamily="34" charset="-120"/>
              <a:ea typeface="Microsoft JhengHei" panose="020B0604030504040204" pitchFamily="34" charset="-120"/>
              <a:sym typeface="+mn-ea"/>
            </a:endParaRPr>
          </a:p>
        </p:txBody>
      </p:sp>
      <p:sp>
        <p:nvSpPr>
          <p:cNvPr id="10" name="文本框 9"/>
          <p:cNvSpPr txBox="1"/>
          <p:nvPr/>
        </p:nvSpPr>
        <p:spPr>
          <a:xfrm>
            <a:off x="893445" y="2028190"/>
            <a:ext cx="6424930" cy="4154170"/>
          </a:xfrm>
          <a:prstGeom prst="rect">
            <a:avLst/>
          </a:prstGeom>
          <a:noFill/>
          <a:ln w="9525">
            <a:noFill/>
          </a:ln>
        </p:spPr>
        <p:txBody>
          <a:bodyPr wrap="square">
            <a:spAutoFit/>
          </a:bodyPr>
          <a:p>
            <a:pPr indent="0"/>
            <a:r>
              <a:rPr lang="en-US" sz="2400" b="0">
                <a:latin typeface="Times New Roman" panose="02020603050405020304" pitchFamily="18" charset="0"/>
              </a:rPr>
              <a:t>1.</a:t>
            </a:r>
            <a:r>
              <a:rPr lang="zh-CN" altLang="en-US" sz="2400" b="0">
                <a:latin typeface="Times New Roman" panose="02020603050405020304" pitchFamily="18" charset="0"/>
              </a:rPr>
              <a:t>盲测</a:t>
            </a:r>
            <a:r>
              <a:rPr lang="en-US" altLang="zh-CN" sz="2400" b="0">
                <a:latin typeface="Times New Roman" panose="02020603050405020304" pitchFamily="18" charset="0"/>
              </a:rPr>
              <a:t>100</a:t>
            </a:r>
            <a:r>
              <a:rPr lang="zh-CN" altLang="en-US" sz="2400" b="0">
                <a:latin typeface="Times New Roman" panose="02020603050405020304" pitchFamily="18" charset="0"/>
              </a:rPr>
              <a:t>件产品，了解合格品区域范围。（因产品裂纹在工件内部，人工无法模拟缺陷件，采用盲测方式，波段区域重合数量最多的暂定为合格品，在合格品中选出俩个样件，一个作为校准件，一个作为对标件。）</a:t>
            </a:r>
            <a:endParaRPr lang="zh-CN" altLang="en-US" sz="2400" b="0">
              <a:latin typeface="Times New Roman" panose="02020603050405020304" pitchFamily="18" charset="0"/>
            </a:endParaRPr>
          </a:p>
          <a:p>
            <a:pPr indent="0"/>
            <a:r>
              <a:rPr lang="en-US" altLang="zh-CN" sz="2400" b="0">
                <a:latin typeface="Times New Roman" panose="02020603050405020304" pitchFamily="18" charset="0"/>
              </a:rPr>
              <a:t>2.</a:t>
            </a:r>
            <a:r>
              <a:rPr lang="zh-CN" altLang="en-US" sz="2400" b="0">
                <a:latin typeface="Times New Roman" panose="02020603050405020304" pitchFamily="18" charset="0"/>
              </a:rPr>
              <a:t>每次测试前，用校准件与对标件进行对标校准（俩个探头内放置校准件及对标件，敲击空格键</a:t>
            </a:r>
            <a:r>
              <a:rPr lang="en-US" altLang="zh-CN" sz="2400" b="0">
                <a:latin typeface="Times New Roman" panose="02020603050405020304" pitchFamily="18" charset="0"/>
              </a:rPr>
              <a:t>≥2</a:t>
            </a:r>
            <a:r>
              <a:rPr lang="zh-CN" altLang="en-US" sz="2400" b="0">
                <a:latin typeface="Times New Roman" panose="02020603050405020304" pitchFamily="18" charset="0"/>
              </a:rPr>
              <a:t>次，对标校准完成，拿出对标件，开始用对标探头检测其余产品。）</a:t>
            </a:r>
            <a:endParaRPr lang="zh-CN" sz="2400" b="0">
              <a:ea typeface="宋体" panose="02010600030101010101" pitchFamily="2" charset="-122"/>
            </a:endParaRPr>
          </a:p>
          <a:p>
            <a:pPr indent="0"/>
            <a:endParaRPr lang="en-US" sz="2400" b="0">
              <a:latin typeface="Times New Roman" panose="02020603050405020304" pitchFamily="18" charset="0"/>
            </a:endParaRPr>
          </a:p>
          <a:p>
            <a:endParaRPr lang="zh-CN" altLang="en-US" sz="2400"/>
          </a:p>
        </p:txBody>
      </p:sp>
      <p:pic>
        <p:nvPicPr>
          <p:cNvPr id="11" name="图片 -2147482624" descr="LOGE董祖"/>
          <p:cNvPicPr>
            <a:picLocks noChangeAspect="1"/>
          </p:cNvPicPr>
          <p:nvPr/>
        </p:nvPicPr>
        <p:blipFill>
          <a:blip r:embed="rId1"/>
          <a:stretch>
            <a:fillRect/>
          </a:stretch>
        </p:blipFill>
        <p:spPr>
          <a:xfrm>
            <a:off x="1019493" y="344488"/>
            <a:ext cx="685165" cy="600075"/>
          </a:xfrm>
          <a:prstGeom prst="rect">
            <a:avLst/>
          </a:prstGeom>
          <a:noFill/>
          <a:ln w="9525">
            <a:noFill/>
          </a:ln>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p>
            <a:pPr algn="ctr"/>
            <a:r>
              <a:rPr lang="zh-CN" altLang="en-US" sz="3600" b="1" dirty="0" smtClean="0">
                <a:latin typeface="Microsoft JhengHei" panose="020B0604030504040204" pitchFamily="34" charset="-120"/>
                <a:ea typeface="Microsoft JhengHei" panose="020B0604030504040204" pitchFamily="34" charset="-120"/>
                <a:sym typeface="+mn-ea"/>
              </a:rPr>
              <a:t>四、确定</a:t>
            </a:r>
            <a:r>
              <a:rPr lang="zh-CN" altLang="en-US" sz="3600" b="1" dirty="0" smtClean="0">
                <a:latin typeface="Microsoft JhengHei" panose="020B0604030504040204" pitchFamily="34" charset="-120"/>
                <a:ea typeface="Microsoft JhengHei" panose="020B0604030504040204" pitchFamily="34" charset="-120"/>
                <a:sym typeface="+mn-ea"/>
              </a:rPr>
              <a:t>标准</a:t>
            </a:r>
            <a:endParaRPr lang="zh-CN" altLang="en-US" sz="3600" b="1" dirty="0" smtClean="0">
              <a:latin typeface="Microsoft JhengHei" panose="020B0604030504040204" pitchFamily="34" charset="-120"/>
              <a:ea typeface="Microsoft JhengHei" panose="020B0604030504040204" pitchFamily="34" charset="-120"/>
              <a:sym typeface="+mn-ea"/>
            </a:endParaRPr>
          </a:p>
        </p:txBody>
      </p:sp>
      <p:sp>
        <p:nvSpPr>
          <p:cNvPr id="10" name="文本框 9"/>
          <p:cNvSpPr txBox="1"/>
          <p:nvPr/>
        </p:nvSpPr>
        <p:spPr>
          <a:xfrm>
            <a:off x="899160" y="2060575"/>
            <a:ext cx="6424930" cy="4892675"/>
          </a:xfrm>
          <a:prstGeom prst="rect">
            <a:avLst/>
          </a:prstGeom>
          <a:noFill/>
          <a:ln w="9525">
            <a:noFill/>
          </a:ln>
        </p:spPr>
        <p:txBody>
          <a:bodyPr wrap="square">
            <a:spAutoFit/>
          </a:bodyPr>
          <a:p>
            <a:pPr indent="0"/>
            <a:r>
              <a:rPr lang="en-US" sz="2400" b="0">
                <a:latin typeface="Times New Roman" panose="02020603050405020304" pitchFamily="18" charset="0"/>
              </a:rPr>
              <a:t>1.</a:t>
            </a:r>
            <a:r>
              <a:rPr lang="zh-CN" altLang="en-US" sz="2400" b="0">
                <a:latin typeface="Times New Roman" panose="02020603050405020304" pitchFamily="18" charset="0"/>
              </a:rPr>
              <a:t>测试过程中，发现波段范围异常与暂定合格品波段区域的产品，分类放好。（离合格品区域较远的波段对应的产品，比如检测状态</a:t>
            </a:r>
            <a:r>
              <a:rPr lang="en-US" altLang="zh-CN" sz="2400" b="0">
                <a:latin typeface="Times New Roman" panose="02020603050405020304" pitchFamily="18" charset="0"/>
              </a:rPr>
              <a:t>2</a:t>
            </a:r>
            <a:r>
              <a:rPr lang="zh-CN" altLang="en-US" sz="2400" b="0">
                <a:latin typeface="Times New Roman" panose="02020603050405020304" pitchFamily="18" charset="0"/>
              </a:rPr>
              <a:t>，波段介于检测状态</a:t>
            </a:r>
            <a:r>
              <a:rPr lang="en-US" altLang="zh-CN" sz="2400" b="0">
                <a:latin typeface="Times New Roman" panose="02020603050405020304" pitchFamily="18" charset="0"/>
              </a:rPr>
              <a:t>1</a:t>
            </a:r>
            <a:r>
              <a:rPr lang="zh-CN" altLang="en-US" sz="2400" b="0">
                <a:latin typeface="Times New Roman" panose="02020603050405020304" pitchFamily="18" charset="0"/>
              </a:rPr>
              <a:t>和</a:t>
            </a:r>
            <a:r>
              <a:rPr lang="en-US" altLang="zh-CN" sz="2400" b="0">
                <a:latin typeface="Times New Roman" panose="02020603050405020304" pitchFamily="18" charset="0"/>
              </a:rPr>
              <a:t>2</a:t>
            </a:r>
            <a:r>
              <a:rPr lang="zh-CN" altLang="en-US" sz="2400" b="0">
                <a:latin typeface="Times New Roman" panose="02020603050405020304" pitchFamily="18" charset="0"/>
              </a:rPr>
              <a:t>之间的，如检测状态</a:t>
            </a:r>
            <a:r>
              <a:rPr lang="en-US" altLang="zh-CN" sz="2400" b="0">
                <a:latin typeface="Times New Roman" panose="02020603050405020304" pitchFamily="18" charset="0"/>
              </a:rPr>
              <a:t>3</a:t>
            </a:r>
            <a:r>
              <a:rPr lang="zh-CN" altLang="en-US" sz="2400" b="0">
                <a:latin typeface="Times New Roman" panose="02020603050405020304" pitchFamily="18" charset="0"/>
              </a:rPr>
              <a:t>）</a:t>
            </a:r>
            <a:endParaRPr lang="zh-CN" altLang="en-US" sz="2400" b="0">
              <a:latin typeface="Times New Roman" panose="02020603050405020304" pitchFamily="18" charset="0"/>
            </a:endParaRPr>
          </a:p>
          <a:p>
            <a:pPr indent="0"/>
            <a:endParaRPr lang="en-US" altLang="zh-CN" sz="2400" b="0">
              <a:latin typeface="Times New Roman" panose="02020603050405020304" pitchFamily="18" charset="0"/>
            </a:endParaRPr>
          </a:p>
          <a:p>
            <a:pPr indent="0"/>
            <a:r>
              <a:rPr lang="en-US" altLang="zh-CN" sz="2400" b="0">
                <a:latin typeface="Times New Roman" panose="02020603050405020304" pitchFamily="18" charset="0"/>
              </a:rPr>
              <a:t>2.</a:t>
            </a:r>
            <a:r>
              <a:rPr lang="zh-CN" altLang="en-US" sz="2400" b="0">
                <a:latin typeface="Times New Roman" panose="02020603050405020304" pitchFamily="18" charset="0"/>
              </a:rPr>
              <a:t>将检测状态</a:t>
            </a:r>
            <a:r>
              <a:rPr lang="en-US" altLang="zh-CN" sz="2400" b="0">
                <a:latin typeface="Times New Roman" panose="02020603050405020304" pitchFamily="18" charset="0"/>
              </a:rPr>
              <a:t>2</a:t>
            </a:r>
            <a:r>
              <a:rPr lang="zh-CN" altLang="en-US" sz="2400" b="0">
                <a:latin typeface="Times New Roman" panose="02020603050405020304" pitchFamily="18" charset="0"/>
              </a:rPr>
              <a:t>和检测状态</a:t>
            </a:r>
            <a:r>
              <a:rPr lang="en-US" altLang="zh-CN" sz="2400" b="0">
                <a:latin typeface="Times New Roman" panose="02020603050405020304" pitchFamily="18" charset="0"/>
              </a:rPr>
              <a:t>3</a:t>
            </a:r>
            <a:r>
              <a:rPr lang="zh-CN" altLang="en-US" sz="2400" b="0">
                <a:latin typeface="Times New Roman" panose="02020603050405020304" pitchFamily="18" charset="0"/>
              </a:rPr>
              <a:t>的产品，各拿出</a:t>
            </a:r>
            <a:r>
              <a:rPr lang="en-US" altLang="zh-CN" sz="2400" b="0">
                <a:latin typeface="Times New Roman" panose="02020603050405020304" pitchFamily="18" charset="0"/>
              </a:rPr>
              <a:t>3--5</a:t>
            </a:r>
            <a:r>
              <a:rPr lang="zh-CN" altLang="en-US" sz="2400" b="0">
                <a:latin typeface="Times New Roman" panose="02020603050405020304" pitchFamily="18" charset="0"/>
              </a:rPr>
              <a:t>个进行切片镜像检测，目前镜像检测发现检测状态</a:t>
            </a:r>
            <a:r>
              <a:rPr lang="en-US" altLang="zh-CN" sz="2400" b="0">
                <a:latin typeface="Times New Roman" panose="02020603050405020304" pitchFamily="18" charset="0"/>
              </a:rPr>
              <a:t>3</a:t>
            </a:r>
            <a:r>
              <a:rPr lang="zh-CN" altLang="en-US" sz="2400" b="0">
                <a:latin typeface="Times New Roman" panose="02020603050405020304" pitchFamily="18" charset="0"/>
              </a:rPr>
              <a:t>产品均为合格品，检测状态</a:t>
            </a:r>
            <a:r>
              <a:rPr lang="en-US" altLang="zh-CN" sz="2400" b="0">
                <a:latin typeface="Times New Roman" panose="02020603050405020304" pitchFamily="18" charset="0"/>
              </a:rPr>
              <a:t>2</a:t>
            </a:r>
            <a:r>
              <a:rPr lang="zh-CN" altLang="en-US" sz="2400" b="0">
                <a:latin typeface="Times New Roman" panose="02020603050405020304" pitchFamily="18" charset="0"/>
              </a:rPr>
              <a:t>之中有裂纹件，也有合格</a:t>
            </a:r>
            <a:r>
              <a:rPr lang="zh-CN" altLang="en-US" sz="2400" b="0">
                <a:latin typeface="Times New Roman" panose="02020603050405020304" pitchFamily="18" charset="0"/>
              </a:rPr>
              <a:t>件。</a:t>
            </a:r>
            <a:endParaRPr lang="zh-CN" altLang="en-US" sz="2400" b="0">
              <a:latin typeface="Times New Roman" panose="02020603050405020304" pitchFamily="18" charset="0"/>
            </a:endParaRPr>
          </a:p>
          <a:p>
            <a:pPr indent="0"/>
            <a:endParaRPr lang="zh-CN" altLang="en-US" sz="2400" b="0">
              <a:latin typeface="Times New Roman" panose="02020603050405020304" pitchFamily="18" charset="0"/>
            </a:endParaRPr>
          </a:p>
          <a:p>
            <a:pPr indent="0"/>
            <a:r>
              <a:rPr lang="en-US" altLang="zh-CN" sz="2400" b="0">
                <a:latin typeface="Times New Roman" panose="02020603050405020304" pitchFamily="18" charset="0"/>
              </a:rPr>
              <a:t>3.</a:t>
            </a:r>
            <a:r>
              <a:rPr lang="zh-CN" altLang="en-US" sz="2400" b="0">
                <a:latin typeface="Times New Roman" panose="02020603050405020304" pitchFamily="18" charset="0"/>
              </a:rPr>
              <a:t>目前暂定检测状态</a:t>
            </a:r>
            <a:r>
              <a:rPr lang="en-US" altLang="zh-CN" sz="2400" b="0">
                <a:latin typeface="Times New Roman" panose="02020603050405020304" pitchFamily="18" charset="0"/>
              </a:rPr>
              <a:t>2</a:t>
            </a:r>
            <a:r>
              <a:rPr lang="zh-CN" altLang="en-US" sz="2400" b="0">
                <a:latin typeface="Times New Roman" panose="02020603050405020304" pitchFamily="18" charset="0"/>
              </a:rPr>
              <a:t>为缺陷件，以此标准会将一部分合格品判定为不合格品，目前没有不良件流出，按此标准执行</a:t>
            </a:r>
            <a:r>
              <a:rPr lang="zh-CN" altLang="en-US" sz="2400" b="0">
                <a:latin typeface="Times New Roman" panose="02020603050405020304" pitchFamily="18" charset="0"/>
              </a:rPr>
              <a:t>检测。</a:t>
            </a:r>
            <a:endParaRPr lang="zh-CN" altLang="en-US" sz="2400" b="0">
              <a:latin typeface="Times New Roman" panose="02020603050405020304" pitchFamily="18" charset="0"/>
            </a:endParaRPr>
          </a:p>
        </p:txBody>
      </p:sp>
      <p:pic>
        <p:nvPicPr>
          <p:cNvPr id="11" name="图片 -2147482624" descr="LOGE董祖"/>
          <p:cNvPicPr>
            <a:picLocks noChangeAspect="1"/>
          </p:cNvPicPr>
          <p:nvPr/>
        </p:nvPicPr>
        <p:blipFill>
          <a:blip r:embed="rId1"/>
          <a:stretch>
            <a:fillRect/>
          </a:stretch>
        </p:blipFill>
        <p:spPr>
          <a:xfrm>
            <a:off x="1019493" y="344488"/>
            <a:ext cx="685165" cy="600075"/>
          </a:xfrm>
          <a:prstGeom prst="rect">
            <a:avLst/>
          </a:prstGeom>
          <a:noFill/>
          <a:ln w="9525">
            <a:noFill/>
          </a:ln>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804545" y="2252980"/>
            <a:ext cx="3489960" cy="3538220"/>
          </a:xfrm>
          <a:prstGeom prst="rect">
            <a:avLst/>
          </a:prstGeom>
          <a:noFill/>
          <a:ln w="9525">
            <a:noFill/>
          </a:ln>
        </p:spPr>
        <p:txBody>
          <a:bodyPr wrap="square">
            <a:spAutoFit/>
          </a:bodyPr>
          <a:p>
            <a:pPr indent="0"/>
            <a:endParaRPr sz="2800" b="0"/>
          </a:p>
          <a:p>
            <a:pPr indent="0"/>
            <a:r>
              <a:rPr lang="zh-CN" sz="2800" b="0"/>
              <a:t>放置式</a:t>
            </a:r>
            <a:r>
              <a:rPr sz="2800" b="0"/>
              <a:t>传感器</a:t>
            </a:r>
            <a:endParaRPr sz="2800" b="0"/>
          </a:p>
          <a:p>
            <a:pPr indent="0"/>
            <a:r>
              <a:rPr lang="zh-CN" sz="2800">
                <a:sym typeface="+mn-ea"/>
              </a:rPr>
              <a:t>放置式</a:t>
            </a:r>
            <a:r>
              <a:rPr sz="2800" b="0"/>
              <a:t>传感器</a:t>
            </a:r>
            <a:r>
              <a:rPr sz="2800" b="0"/>
              <a:t>是将被检试件放在传感器内进行分选的传感器，主要应用于管、棒、零部件的分选。</a:t>
            </a:r>
            <a:endParaRPr sz="2800" b="0"/>
          </a:p>
          <a:p>
            <a:pPr indent="0"/>
            <a:endParaRPr sz="2800" b="0"/>
          </a:p>
        </p:txBody>
      </p:sp>
      <p:grpSp>
        <p:nvGrpSpPr>
          <p:cNvPr id="4" name="Group 5"/>
          <p:cNvGrpSpPr/>
          <p:nvPr/>
        </p:nvGrpSpPr>
        <p:grpSpPr bwMode="auto">
          <a:xfrm>
            <a:off x="4760595" y="4186555"/>
            <a:ext cx="3352165" cy="1570355"/>
            <a:chOff x="720" y="1536"/>
            <a:chExt cx="4128" cy="1993"/>
          </a:xfrm>
          <a:solidFill>
            <a:schemeClr val="accent2"/>
          </a:solidFill>
        </p:grpSpPr>
        <p:pic>
          <p:nvPicPr>
            <p:cNvPr id="5" name="Picture 4" descr="F:\课程文档\电磁检测技术\Snap28.jpg"/>
            <p:cNvPicPr>
              <a:picLocks noChangeAspect="1" noChangeArrowheads="1"/>
            </p:cNvPicPr>
            <p:nvPr/>
          </p:nvPicPr>
          <p:blipFill>
            <a:blip r:embed="rId1" cstate="print"/>
            <a:srcRect r="58170" b="19742"/>
            <a:stretch>
              <a:fillRect/>
            </a:stretch>
          </p:blipFill>
          <p:spPr bwMode="auto">
            <a:xfrm>
              <a:off x="720" y="1584"/>
              <a:ext cx="2304" cy="1488"/>
            </a:xfrm>
            <a:prstGeom prst="rect">
              <a:avLst/>
            </a:prstGeom>
            <a:grpFill/>
          </p:spPr>
        </p:pic>
        <p:pic>
          <p:nvPicPr>
            <p:cNvPr id="6" name="Picture 5" descr="F:\课程文档\电磁检测技术\Snap28.jpg"/>
            <p:cNvPicPr>
              <a:picLocks noChangeAspect="1" noChangeArrowheads="1"/>
            </p:cNvPicPr>
            <p:nvPr/>
          </p:nvPicPr>
          <p:blipFill>
            <a:blip r:embed="rId1" cstate="print"/>
            <a:srcRect l="37722" t="82138" r="20044"/>
            <a:stretch>
              <a:fillRect/>
            </a:stretch>
          </p:blipFill>
          <p:spPr bwMode="auto">
            <a:xfrm>
              <a:off x="1462" y="3135"/>
              <a:ext cx="2766" cy="394"/>
            </a:xfrm>
            <a:prstGeom prst="rect">
              <a:avLst/>
            </a:prstGeom>
            <a:grpFill/>
          </p:spPr>
        </p:pic>
        <p:pic>
          <p:nvPicPr>
            <p:cNvPr id="7" name="Picture 6" descr="F:\课程文档\电磁检测技术\Snap28.jpg"/>
            <p:cNvPicPr>
              <a:picLocks noChangeAspect="1" noChangeArrowheads="1"/>
            </p:cNvPicPr>
            <p:nvPr/>
          </p:nvPicPr>
          <p:blipFill>
            <a:blip r:embed="rId1" cstate="print"/>
            <a:srcRect l="60130" b="19742"/>
            <a:stretch>
              <a:fillRect/>
            </a:stretch>
          </p:blipFill>
          <p:spPr bwMode="auto">
            <a:xfrm>
              <a:off x="2652" y="1536"/>
              <a:ext cx="2196" cy="1488"/>
            </a:xfrm>
            <a:prstGeom prst="rect">
              <a:avLst/>
            </a:prstGeom>
            <a:grpFill/>
          </p:spPr>
        </p:pic>
      </p:grpSp>
      <p:pic>
        <p:nvPicPr>
          <p:cNvPr id="16" name="图片 -2147482624" descr="LOGE董祖"/>
          <p:cNvPicPr>
            <a:picLocks noChangeAspect="1"/>
          </p:cNvPicPr>
          <p:nvPr/>
        </p:nvPicPr>
        <p:blipFill>
          <a:blip r:embed="rId2"/>
          <a:stretch>
            <a:fillRect/>
          </a:stretch>
        </p:blipFill>
        <p:spPr>
          <a:xfrm>
            <a:off x="982028" y="338138"/>
            <a:ext cx="685165" cy="600075"/>
          </a:xfrm>
          <a:prstGeom prst="rect">
            <a:avLst/>
          </a:prstGeom>
          <a:noFill/>
          <a:ln w="9525">
            <a:noFill/>
          </a:ln>
        </p:spPr>
      </p:pic>
      <p:sp>
        <p:nvSpPr>
          <p:cNvPr id="2" name="文本框 1"/>
          <p:cNvSpPr txBox="1"/>
          <p:nvPr/>
        </p:nvSpPr>
        <p:spPr>
          <a:xfrm>
            <a:off x="1450975" y="1186180"/>
            <a:ext cx="5390515" cy="706755"/>
          </a:xfrm>
          <a:prstGeom prst="rect">
            <a:avLst/>
          </a:prstGeom>
          <a:noFill/>
        </p:spPr>
        <p:txBody>
          <a:bodyPr wrap="none" rtlCol="0" anchor="t">
            <a:spAutoFit/>
          </a:bodyPr>
          <a:p>
            <a:pPr indent="0"/>
            <a:r>
              <a:rPr lang="zh-CN" altLang="en-US" sz="4000">
                <a:sym typeface="+mn-ea"/>
              </a:rPr>
              <a:t>五</a:t>
            </a:r>
            <a:r>
              <a:rPr lang="en-US" altLang="zh-CN" sz="4000">
                <a:sym typeface="+mn-ea"/>
              </a:rPr>
              <a:t>.</a:t>
            </a:r>
            <a:r>
              <a:rPr lang="zh-CN" altLang="en-US" sz="4000">
                <a:sym typeface="+mn-ea"/>
              </a:rPr>
              <a:t>涡流</a:t>
            </a:r>
            <a:r>
              <a:rPr lang="zh-CN" sz="4000">
                <a:sym typeface="+mn-ea"/>
              </a:rPr>
              <a:t>分选传感器方式</a:t>
            </a:r>
            <a:endParaRPr lang="zh-CN" altLang="en-US" sz="400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2147482624" descr="LOGE董祖"/>
          <p:cNvPicPr>
            <a:picLocks noChangeAspect="1"/>
          </p:cNvPicPr>
          <p:nvPr/>
        </p:nvPicPr>
        <p:blipFill>
          <a:blip r:embed="rId1"/>
          <a:stretch>
            <a:fillRect/>
          </a:stretch>
        </p:blipFill>
        <p:spPr>
          <a:xfrm>
            <a:off x="982028" y="338138"/>
            <a:ext cx="685165" cy="600075"/>
          </a:xfrm>
          <a:prstGeom prst="rect">
            <a:avLst/>
          </a:prstGeom>
          <a:noFill/>
          <a:ln w="9525">
            <a:noFill/>
          </a:ln>
        </p:spPr>
      </p:pic>
      <p:sp>
        <p:nvSpPr>
          <p:cNvPr id="2" name="文本框 1"/>
          <p:cNvSpPr txBox="1"/>
          <p:nvPr/>
        </p:nvSpPr>
        <p:spPr>
          <a:xfrm>
            <a:off x="1450975" y="1186180"/>
            <a:ext cx="5262880" cy="706755"/>
          </a:xfrm>
          <a:prstGeom prst="rect">
            <a:avLst/>
          </a:prstGeom>
          <a:noFill/>
        </p:spPr>
        <p:txBody>
          <a:bodyPr wrap="none" rtlCol="0" anchor="t">
            <a:spAutoFit/>
          </a:bodyPr>
          <a:p>
            <a:pPr indent="0"/>
            <a:r>
              <a:rPr lang="zh-CN" altLang="en-US" sz="4000">
                <a:sym typeface="+mn-ea"/>
              </a:rPr>
              <a:t>影响传感器信号的因素</a:t>
            </a:r>
            <a:endParaRPr lang="zh-CN" altLang="en-US" sz="4000"/>
          </a:p>
        </p:txBody>
      </p:sp>
      <p:pic>
        <p:nvPicPr>
          <p:cNvPr id="3" name="图片 -2147482613" descr="HS5ClipImage_4119a029"/>
          <p:cNvPicPr>
            <a:picLocks noRot="1" noChangeAspect="1"/>
          </p:cNvPicPr>
          <p:nvPr/>
        </p:nvPicPr>
        <p:blipFill>
          <a:blip r:embed="rId2"/>
          <a:stretch>
            <a:fillRect/>
          </a:stretch>
        </p:blipFill>
        <p:spPr>
          <a:xfrm>
            <a:off x="1995170" y="2971800"/>
            <a:ext cx="4928870" cy="2004060"/>
          </a:xfrm>
          <a:prstGeom prst="rect">
            <a:avLst/>
          </a:prstGeom>
          <a:noFill/>
          <a:ln w="9525">
            <a:noFill/>
          </a:ln>
        </p:spPr>
      </p:pic>
      <p:sp>
        <p:nvSpPr>
          <p:cNvPr id="100" name="文本框 99"/>
          <p:cNvSpPr txBox="1"/>
          <p:nvPr/>
        </p:nvSpPr>
        <p:spPr>
          <a:xfrm>
            <a:off x="1919605" y="2171065"/>
            <a:ext cx="5080000" cy="398780"/>
          </a:xfrm>
          <a:prstGeom prst="rect">
            <a:avLst/>
          </a:prstGeom>
          <a:noFill/>
          <a:ln w="9525">
            <a:noFill/>
          </a:ln>
        </p:spPr>
        <p:txBody>
          <a:bodyPr>
            <a:spAutoFit/>
          </a:bodyPr>
          <a:p>
            <a:pPr indent="0"/>
            <a:r>
              <a:rPr lang="en-US" altLang="zh-CN" sz="2000" b="1">
                <a:ea typeface="宋体" panose="02010600030101010101" pitchFamily="2" charset="-122"/>
              </a:rPr>
              <a:t>a</a:t>
            </a:r>
            <a:r>
              <a:rPr lang="zh-CN" altLang="en-US" sz="2000" b="1">
                <a:ea typeface="宋体" panose="02010600030101010101" pitchFamily="2" charset="-122"/>
              </a:rPr>
              <a:t>、</a:t>
            </a:r>
            <a:r>
              <a:rPr lang="zh-CN" sz="2000" b="1">
                <a:ea typeface="宋体" panose="02010600030101010101" pitchFamily="2" charset="-122"/>
              </a:rPr>
              <a:t>频率对涡流的影响</a:t>
            </a:r>
            <a:endParaRPr lang="zh-CN" altLang="en-US" sz="2000"/>
          </a:p>
        </p:txBody>
      </p:sp>
      <p:sp>
        <p:nvSpPr>
          <p:cNvPr id="8" name="文本框 7"/>
          <p:cNvSpPr txBox="1"/>
          <p:nvPr/>
        </p:nvSpPr>
        <p:spPr>
          <a:xfrm>
            <a:off x="1450975" y="5454650"/>
            <a:ext cx="5057775" cy="398780"/>
          </a:xfrm>
          <a:prstGeom prst="rect">
            <a:avLst/>
          </a:prstGeom>
          <a:noFill/>
          <a:ln w="9525">
            <a:noFill/>
          </a:ln>
        </p:spPr>
        <p:txBody>
          <a:bodyPr wrap="square">
            <a:spAutoFit/>
          </a:bodyPr>
          <a:p>
            <a:pPr indent="1200150"/>
            <a:r>
              <a:rPr lang="zh-CN" sz="2000" b="0">
                <a:ea typeface="宋体" panose="02010600030101010101" pitchFamily="2" charset="-122"/>
              </a:rPr>
              <a:t>分选频率与涡流渗透深度</a:t>
            </a:r>
            <a:r>
              <a:rPr lang="en-US" sz="2000" b="0">
                <a:latin typeface="宋体" panose="02010600030101010101" pitchFamily="2" charset="-122"/>
              </a:rPr>
              <a:t>  </a:t>
            </a:r>
            <a:r>
              <a:rPr lang="zh-CN" sz="2000" b="1">
                <a:ea typeface="宋体" panose="02010600030101010101" pitchFamily="2" charset="-122"/>
              </a:rPr>
              <a:t>反比</a:t>
            </a:r>
            <a:endParaRPr lang="zh-CN" altLang="en-US" sz="200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4665" y="681038"/>
            <a:ext cx="7467600" cy="1143000"/>
          </a:xfrm>
        </p:spPr>
        <p:txBody>
          <a:bodyPr>
            <a:normAutofit/>
          </a:bodyPr>
          <a:lstStyle/>
          <a:p>
            <a:pPr algn="ctr"/>
            <a:r>
              <a:rPr lang="zh-CN" altLang="en-US" sz="4000" b="1" dirty="0" smtClean="0">
                <a:latin typeface="Microsoft JhengHei" panose="020B0604030504040204" pitchFamily="34" charset="-120"/>
                <a:ea typeface="Microsoft JhengHei" panose="020B0604030504040204" pitchFamily="34" charset="-120"/>
              </a:rPr>
              <a:t>涡流分选检测的优点</a:t>
            </a:r>
            <a:endParaRPr lang="zh-CN" altLang="en-US" sz="4000" b="1" dirty="0" smtClean="0">
              <a:latin typeface="Microsoft JhengHei" panose="020B0604030504040204" pitchFamily="34" charset="-120"/>
              <a:ea typeface="Microsoft JhengHei" panose="020B0604030504040204" pitchFamily="34" charset="-120"/>
            </a:endParaRPr>
          </a:p>
        </p:txBody>
      </p:sp>
      <p:sp>
        <p:nvSpPr>
          <p:cNvPr id="3" name="内容占位符 2"/>
          <p:cNvSpPr>
            <a:spLocks noGrp="1"/>
          </p:cNvSpPr>
          <p:nvPr>
            <p:ph sz="quarter" idx="1"/>
          </p:nvPr>
        </p:nvSpPr>
        <p:spPr>
          <a:xfrm>
            <a:off x="600710" y="1984375"/>
            <a:ext cx="7467600" cy="4873752"/>
          </a:xfrm>
        </p:spPr>
        <p:txBody>
          <a:bodyPr>
            <a:normAutofit/>
          </a:bodyPr>
          <a:lstStyle/>
          <a:p>
            <a:pPr>
              <a:buBlip>
                <a:blip r:embed="rId1"/>
              </a:buBlip>
            </a:pPr>
            <a:r>
              <a:rPr lang="zh-CN" altLang="en-US" dirty="0" smtClean="0"/>
              <a:t>不用接触工件</a:t>
            </a:r>
            <a:r>
              <a:rPr lang="zh-TW" altLang="en-US" dirty="0" smtClean="0"/>
              <a:t>，</a:t>
            </a:r>
            <a:r>
              <a:rPr lang="zh-CN" altLang="en-US" dirty="0" smtClean="0"/>
              <a:t>检测速度快</a:t>
            </a:r>
            <a:r>
              <a:rPr lang="zh-TW" altLang="en-US" dirty="0" smtClean="0"/>
              <a:t>，</a:t>
            </a:r>
            <a:r>
              <a:rPr lang="zh-CN" altLang="en-US" dirty="0" smtClean="0"/>
              <a:t>适合材料在役检测</a:t>
            </a:r>
            <a:r>
              <a:rPr lang="zh-TW" altLang="en-US" dirty="0" smtClean="0"/>
              <a:t>。</a:t>
            </a:r>
            <a:endParaRPr lang="en-US" altLang="zh-CN" dirty="0" smtClean="0"/>
          </a:p>
          <a:p>
            <a:pPr>
              <a:buBlip>
                <a:blip r:embed="rId1"/>
              </a:buBlip>
            </a:pPr>
            <a:r>
              <a:rPr lang="zh-CN" altLang="en-US" dirty="0" smtClean="0"/>
              <a:t>非破坏性</a:t>
            </a:r>
            <a:r>
              <a:rPr lang="zh-TW" altLang="en-US" dirty="0" smtClean="0"/>
              <a:t>，</a:t>
            </a:r>
            <a:r>
              <a:rPr lang="zh-CN" altLang="en-US" dirty="0" smtClean="0"/>
              <a:t>不用耦合介质</a:t>
            </a:r>
            <a:r>
              <a:rPr lang="zh-TW" altLang="en-US" dirty="0" smtClean="0"/>
              <a:t>，</a:t>
            </a:r>
            <a:r>
              <a:rPr lang="zh-CN" altLang="en-US" dirty="0" smtClean="0"/>
              <a:t>不接触工件</a:t>
            </a:r>
            <a:r>
              <a:rPr lang="zh-TW" altLang="en-US" dirty="0" smtClean="0"/>
              <a:t>，</a:t>
            </a:r>
            <a:r>
              <a:rPr lang="zh-CN" altLang="en-US" dirty="0" smtClean="0"/>
              <a:t>可在高温下检测</a:t>
            </a:r>
            <a:r>
              <a:rPr lang="zh-TW" altLang="en-US" dirty="0" smtClean="0"/>
              <a:t>。</a:t>
            </a:r>
            <a:endParaRPr lang="en-US" altLang="zh-CN" dirty="0" smtClean="0"/>
          </a:p>
          <a:p>
            <a:pPr>
              <a:buBlip>
                <a:blip r:embed="rId1"/>
              </a:buBlip>
            </a:pPr>
            <a:r>
              <a:rPr lang="zh-CN" altLang="en-US" dirty="0" smtClean="0"/>
              <a:t>检测安全</a:t>
            </a:r>
            <a:r>
              <a:rPr lang="zh-TW" altLang="en-US" dirty="0" smtClean="0"/>
              <a:t>，</a:t>
            </a:r>
            <a:r>
              <a:rPr lang="zh-CN" altLang="en-US" dirty="0" smtClean="0"/>
              <a:t>不存在辐射危险</a:t>
            </a:r>
            <a:r>
              <a:rPr lang="zh-TW" altLang="en-US" dirty="0" smtClean="0"/>
              <a:t>。</a:t>
            </a:r>
            <a:endParaRPr lang="en-US" altLang="zh-CN" dirty="0" smtClean="0"/>
          </a:p>
          <a:p>
            <a:pPr>
              <a:buBlip>
                <a:blip r:embed="rId1"/>
              </a:buBlip>
            </a:pPr>
            <a:r>
              <a:rPr lang="zh-CN" altLang="en-US" dirty="0" smtClean="0"/>
              <a:t>检测信号为电信号</a:t>
            </a:r>
            <a:r>
              <a:rPr lang="zh-TW" altLang="en-US" dirty="0" smtClean="0"/>
              <a:t>，</a:t>
            </a:r>
            <a:r>
              <a:rPr lang="zh-CN" altLang="en-US" dirty="0" smtClean="0"/>
              <a:t>可对结果数字化处理和自动化</a:t>
            </a:r>
            <a:r>
              <a:rPr lang="zh-TW" altLang="en-US" dirty="0" smtClean="0"/>
              <a:t>。</a:t>
            </a:r>
            <a:endParaRPr lang="zh-TW" altLang="en-US" dirty="0" smtClean="0"/>
          </a:p>
          <a:p>
            <a:pPr>
              <a:buBlip>
                <a:blip r:embed="rId1"/>
              </a:buBlip>
            </a:pPr>
            <a:r>
              <a:rPr lang="zh-CN" altLang="en-US" dirty="0"/>
              <a:t>影响涡流的因素很多，如裂纹、材质、尺寸、形状及电导率和磁导率等。采用特定的电路进行处理，可筛选出某一因素而抑制其他因素，由此有可能对上述某一单独影响因素进行有效的分选。</a:t>
            </a:r>
            <a:endParaRPr lang="zh-CN" altLang="en-US" dirty="0"/>
          </a:p>
        </p:txBody>
      </p:sp>
      <p:pic>
        <p:nvPicPr>
          <p:cNvPr id="2" name="图片 -2147482624" descr="LOGE董祖"/>
          <p:cNvPicPr>
            <a:picLocks noChangeAspect="1"/>
          </p:cNvPicPr>
          <p:nvPr/>
        </p:nvPicPr>
        <p:blipFill>
          <a:blip r:embed="rId2"/>
          <a:stretch>
            <a:fillRect/>
          </a:stretch>
        </p:blipFill>
        <p:spPr>
          <a:xfrm>
            <a:off x="1019493" y="344488"/>
            <a:ext cx="685165" cy="600075"/>
          </a:xfrm>
          <a:prstGeom prst="rect">
            <a:avLst/>
          </a:prstGeom>
          <a:noFill/>
          <a:ln w="9525">
            <a:noFill/>
          </a:ln>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756603"/>
            <a:ext cx="7467600" cy="939784"/>
          </a:xfrm>
        </p:spPr>
        <p:txBody>
          <a:bodyPr>
            <a:normAutofit/>
          </a:bodyPr>
          <a:lstStyle/>
          <a:p>
            <a:pPr algn="ctr">
              <a:buClrTx/>
              <a:buSzTx/>
              <a:buFontTx/>
            </a:pPr>
            <a:r>
              <a:rPr lang="zh-CN" altLang="en-US" sz="4000" b="1" dirty="0" smtClean="0">
                <a:latin typeface="Microsoft JhengHei" panose="020B0604030504040204" pitchFamily="34" charset="-120"/>
                <a:ea typeface="Microsoft JhengHei" panose="020B0604030504040204" pitchFamily="34" charset="-120"/>
              </a:rPr>
              <a:t>六、涡流分选常见实际应用</a:t>
            </a:r>
            <a:endParaRPr lang="zh-CN" altLang="en-US" sz="4000" b="1" dirty="0" smtClean="0">
              <a:latin typeface="Microsoft JhengHei" panose="020B0604030504040204" pitchFamily="34" charset="-120"/>
              <a:ea typeface="Microsoft JhengHei" panose="020B0604030504040204" pitchFamily="34" charset="-120"/>
            </a:endParaRPr>
          </a:p>
        </p:txBody>
      </p:sp>
      <p:pic>
        <p:nvPicPr>
          <p:cNvPr id="2" name="图片 -2147482624" descr="LOGE董祖"/>
          <p:cNvPicPr>
            <a:picLocks noChangeAspect="1"/>
          </p:cNvPicPr>
          <p:nvPr/>
        </p:nvPicPr>
        <p:blipFill>
          <a:blip r:embed="rId1"/>
          <a:stretch>
            <a:fillRect/>
          </a:stretch>
        </p:blipFill>
        <p:spPr>
          <a:xfrm>
            <a:off x="1019493" y="344488"/>
            <a:ext cx="685165" cy="600075"/>
          </a:xfrm>
          <a:prstGeom prst="rect">
            <a:avLst/>
          </a:prstGeom>
          <a:noFill/>
          <a:ln w="9525">
            <a:noFill/>
          </a:ln>
        </p:spPr>
      </p:pic>
      <p:pic>
        <p:nvPicPr>
          <p:cNvPr id="4" name="图片 3"/>
          <p:cNvPicPr>
            <a:picLocks noChangeAspect="1"/>
          </p:cNvPicPr>
          <p:nvPr/>
        </p:nvPicPr>
        <p:blipFill>
          <a:blip r:embed="rId2"/>
          <a:stretch>
            <a:fillRect/>
          </a:stretch>
        </p:blipFill>
        <p:spPr>
          <a:xfrm>
            <a:off x="3013710" y="2753995"/>
            <a:ext cx="2947670" cy="2926715"/>
          </a:xfrm>
          <a:prstGeom prst="rect">
            <a:avLst/>
          </a:prstGeom>
        </p:spPr>
      </p:pic>
      <p:sp>
        <p:nvSpPr>
          <p:cNvPr id="6" name="文本框 5"/>
          <p:cNvSpPr txBox="1"/>
          <p:nvPr/>
        </p:nvSpPr>
        <p:spPr>
          <a:xfrm>
            <a:off x="2422525" y="2139315"/>
            <a:ext cx="4747895" cy="368300"/>
          </a:xfrm>
          <a:prstGeom prst="rect">
            <a:avLst/>
          </a:prstGeom>
          <a:noFill/>
        </p:spPr>
        <p:txBody>
          <a:bodyPr wrap="square" rtlCol="0">
            <a:spAutoFit/>
          </a:bodyPr>
          <a:p>
            <a:r>
              <a:rPr lang="en-US" altLang="zh-CN"/>
              <a:t>1</a:t>
            </a:r>
            <a:r>
              <a:rPr lang="zh-CN" altLang="en-US"/>
              <a:t>、</a:t>
            </a:r>
            <a:r>
              <a:rPr lang="zh-CN" altLang="en-US"/>
              <a:t>轴承及轴承滚字、钢珠硬度分选</a:t>
            </a:r>
            <a:endParaRPr lang="zh-CN" altLang="en-US"/>
          </a:p>
        </p:txBody>
      </p:sp>
      <p:sp>
        <p:nvSpPr>
          <p:cNvPr id="7" name="文本框 6"/>
          <p:cNvSpPr txBox="1"/>
          <p:nvPr/>
        </p:nvSpPr>
        <p:spPr>
          <a:xfrm>
            <a:off x="4349115" y="1696720"/>
            <a:ext cx="5486400" cy="275590"/>
          </a:xfrm>
          <a:prstGeom prst="rect">
            <a:avLst/>
          </a:prstGeom>
          <a:noFill/>
        </p:spPr>
        <p:txBody>
          <a:bodyPr wrap="square" rtlCol="0">
            <a:spAutoFit/>
          </a:bodyPr>
          <a:p>
            <a:r>
              <a:rPr lang="zh-CN" altLang="en-US" sz="1200">
                <a:solidFill>
                  <a:srgbClr val="FF0000"/>
                </a:solidFill>
              </a:rPr>
              <a:t>备注：所有图片为合作客户产品检测视频内截图</a:t>
            </a:r>
            <a:endParaRPr lang="zh-CN" altLang="en-US" sz="1200">
              <a:solidFill>
                <a:srgbClr val="FF0000"/>
              </a:solidFill>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47482624" descr="LOGE董祖"/>
          <p:cNvPicPr>
            <a:picLocks noChangeAspect="1"/>
          </p:cNvPicPr>
          <p:nvPr/>
        </p:nvPicPr>
        <p:blipFill>
          <a:blip r:embed="rId1"/>
          <a:stretch>
            <a:fillRect/>
          </a:stretch>
        </p:blipFill>
        <p:spPr>
          <a:xfrm>
            <a:off x="1019493" y="344488"/>
            <a:ext cx="685165" cy="600075"/>
          </a:xfrm>
          <a:prstGeom prst="rect">
            <a:avLst/>
          </a:prstGeom>
          <a:noFill/>
          <a:ln w="9525">
            <a:noFill/>
          </a:ln>
        </p:spPr>
      </p:pic>
      <p:sp>
        <p:nvSpPr>
          <p:cNvPr id="6" name="文本框 5"/>
          <p:cNvSpPr txBox="1"/>
          <p:nvPr/>
        </p:nvSpPr>
        <p:spPr>
          <a:xfrm>
            <a:off x="2253615" y="1300480"/>
            <a:ext cx="4747895" cy="368300"/>
          </a:xfrm>
          <a:prstGeom prst="rect">
            <a:avLst/>
          </a:prstGeom>
          <a:noFill/>
        </p:spPr>
        <p:txBody>
          <a:bodyPr wrap="square" rtlCol="0">
            <a:spAutoFit/>
          </a:bodyPr>
          <a:p>
            <a:r>
              <a:rPr lang="en-US" altLang="zh-CN"/>
              <a:t>2</a:t>
            </a:r>
            <a:r>
              <a:rPr lang="zh-CN" altLang="en-US"/>
              <a:t>、吉利汽车紧固件热处理区分</a:t>
            </a:r>
            <a:endParaRPr lang="zh-CN" altLang="en-US"/>
          </a:p>
        </p:txBody>
      </p:sp>
      <p:pic>
        <p:nvPicPr>
          <p:cNvPr id="3" name="图片 2"/>
          <p:cNvPicPr>
            <a:picLocks noChangeAspect="1"/>
          </p:cNvPicPr>
          <p:nvPr/>
        </p:nvPicPr>
        <p:blipFill>
          <a:blip r:embed="rId2"/>
          <a:stretch>
            <a:fillRect/>
          </a:stretch>
        </p:blipFill>
        <p:spPr>
          <a:xfrm>
            <a:off x="952500" y="1971040"/>
            <a:ext cx="3140710" cy="3762375"/>
          </a:xfrm>
          <a:prstGeom prst="rect">
            <a:avLst/>
          </a:prstGeom>
        </p:spPr>
      </p:pic>
      <p:pic>
        <p:nvPicPr>
          <p:cNvPr id="7" name="图片 6"/>
          <p:cNvPicPr>
            <a:picLocks noChangeAspect="1"/>
          </p:cNvPicPr>
          <p:nvPr/>
        </p:nvPicPr>
        <p:blipFill>
          <a:blip r:embed="rId3"/>
          <a:stretch>
            <a:fillRect/>
          </a:stretch>
        </p:blipFill>
        <p:spPr>
          <a:xfrm>
            <a:off x="4689475" y="1962150"/>
            <a:ext cx="3064510" cy="3771265"/>
          </a:xfrm>
          <a:prstGeom prst="rect">
            <a:avLst/>
          </a:prstGeom>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47482624" descr="LOGE董祖"/>
          <p:cNvPicPr>
            <a:picLocks noChangeAspect="1"/>
          </p:cNvPicPr>
          <p:nvPr/>
        </p:nvPicPr>
        <p:blipFill>
          <a:blip r:embed="rId1"/>
          <a:stretch>
            <a:fillRect/>
          </a:stretch>
        </p:blipFill>
        <p:spPr>
          <a:xfrm>
            <a:off x="1019493" y="344488"/>
            <a:ext cx="685165" cy="600075"/>
          </a:xfrm>
          <a:prstGeom prst="rect">
            <a:avLst/>
          </a:prstGeom>
          <a:noFill/>
          <a:ln w="9525">
            <a:noFill/>
          </a:ln>
        </p:spPr>
      </p:pic>
      <p:sp>
        <p:nvSpPr>
          <p:cNvPr id="6" name="文本框 5"/>
          <p:cNvSpPr txBox="1"/>
          <p:nvPr/>
        </p:nvSpPr>
        <p:spPr>
          <a:xfrm>
            <a:off x="2116455" y="1312545"/>
            <a:ext cx="4747895" cy="368300"/>
          </a:xfrm>
          <a:prstGeom prst="rect">
            <a:avLst/>
          </a:prstGeom>
          <a:noFill/>
        </p:spPr>
        <p:txBody>
          <a:bodyPr wrap="square" rtlCol="0">
            <a:spAutoFit/>
          </a:bodyPr>
          <a:p>
            <a:r>
              <a:rPr lang="en-US" altLang="zh-CN"/>
              <a:t>3</a:t>
            </a:r>
            <a:r>
              <a:rPr lang="zh-CN" altLang="en-US"/>
              <a:t>、零部件内部裂纹涡流分选检测</a:t>
            </a:r>
            <a:endParaRPr lang="zh-CN" altLang="en-US"/>
          </a:p>
        </p:txBody>
      </p:sp>
      <p:pic>
        <p:nvPicPr>
          <p:cNvPr id="5" name="图片 4"/>
          <p:cNvPicPr>
            <a:picLocks noChangeAspect="1"/>
          </p:cNvPicPr>
          <p:nvPr/>
        </p:nvPicPr>
        <p:blipFill>
          <a:blip r:embed="rId2"/>
          <a:stretch>
            <a:fillRect/>
          </a:stretch>
        </p:blipFill>
        <p:spPr>
          <a:xfrm>
            <a:off x="2422525" y="1727835"/>
            <a:ext cx="3640455" cy="4659630"/>
          </a:xfrm>
          <a:prstGeom prst="rect">
            <a:avLst/>
          </a:prstGeom>
        </p:spPr>
      </p:pic>
    </p:spTree>
  </p:cSld>
  <p:clrMapOvr>
    <a:masterClrMapping/>
  </p:clrMapOvr>
  <p:transition>
    <p:fade/>
  </p:transition>
  <p:timing>
    <p:tnLst>
      <p:par>
        <p:cTn id="1" dur="indefinite" restart="never" nodeType="tmRoot"/>
      </p:par>
    </p:tnLst>
  </p:timing>
</p:sld>
</file>

<file path=ppt/tags/tag1.xml><?xml version="1.0" encoding="utf-8"?>
<p:tagLst xmlns:p="http://schemas.openxmlformats.org/presentationml/2006/main">
  <p:tag name="KSO_WPP_MARK_KEY" val="9294c1a8-e3f7-4308-b025-abc6ef945eef"/>
  <p:tag name="COMMONDATA" val="eyJoZGlkIjoiY2RjNDBhN2Q3ZDhiMGRlMDUzN2NjMmFiNmU3MTY1ZDA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Oriel</Template>
  <TotalTime>0</TotalTime>
  <Words>1313</Words>
  <Application>WPS 演示</Application>
  <PresentationFormat>全屏显示(4:3)</PresentationFormat>
  <Paragraphs>78</Paragraphs>
  <Slides>17</Slides>
  <Notes>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17</vt:i4>
      </vt:variant>
    </vt:vector>
  </HeadingPairs>
  <TitlesOfParts>
    <vt:vector size="37" baseType="lpstr">
      <vt:lpstr>Arial</vt:lpstr>
      <vt:lpstr>宋体</vt:lpstr>
      <vt:lpstr>Wingdings</vt:lpstr>
      <vt:lpstr>Wingdings</vt:lpstr>
      <vt:lpstr>Wingdings 2</vt:lpstr>
      <vt:lpstr>Wingdings</vt:lpstr>
      <vt:lpstr>PMingLiU</vt:lpstr>
      <vt:lpstr>PMingLiU-ExtB</vt:lpstr>
      <vt:lpstr>黑体</vt:lpstr>
      <vt:lpstr>Microsoft JhengHei</vt:lpstr>
      <vt:lpstr>Times New Roman</vt:lpstr>
      <vt:lpstr>Century Schoolbook</vt:lpstr>
      <vt:lpstr>Segoe Print</vt:lpstr>
      <vt:lpstr>微软雅黑</vt:lpstr>
      <vt:lpstr>PMingLiU</vt:lpstr>
      <vt:lpstr>Calibri</vt:lpstr>
      <vt:lpstr>华文楷体</vt:lpstr>
      <vt:lpstr>Arial Unicode MS</vt:lpstr>
      <vt:lpstr>PMingLiU</vt:lpstr>
      <vt:lpstr>Oriel</vt:lpstr>
      <vt:lpstr>涡流分选 </vt:lpstr>
      <vt:lpstr>一、涡流分选的基本原理</vt:lpstr>
      <vt:lpstr>涡流分选原理图</vt:lpstr>
      <vt:lpstr>二、FET-99S涡流分选仪</vt:lpstr>
      <vt:lpstr>涡流分选仪传感器</vt:lpstr>
      <vt:lpstr>检测状态1（合格品波段区域）</vt:lpstr>
      <vt:lpstr>检测状态2（已知裂纹件波段区域）</vt:lpstr>
      <vt:lpstr>检测状态2（已知裂纹件波段区域）</vt:lpstr>
      <vt:lpstr>检测状态3（零界点工件波段区域）</vt:lpstr>
      <vt:lpstr>三、选取校准件对标件</vt:lpstr>
      <vt:lpstr>四、确定标准</vt:lpstr>
      <vt:lpstr>PowerPoint 演示文稿</vt:lpstr>
      <vt:lpstr>PowerPoint 演示文稿</vt:lpstr>
      <vt:lpstr>涡流分选检测的优点</vt:lpstr>
      <vt:lpstr>六、涡流分选常见实际应用</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涡流检测技术</dc:title>
  <dc:creator>a</dc:creator>
  <cp:lastModifiedBy>无损检测闫文亮</cp:lastModifiedBy>
  <cp:revision>147</cp:revision>
  <dcterms:created xsi:type="dcterms:W3CDTF">2013-03-30T14:06:00Z</dcterms:created>
  <dcterms:modified xsi:type="dcterms:W3CDTF">2023-04-17T03:08:08Z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3A155CFC0D8B41DBAB4FEAA0E5F99A29</vt:lpwstr>
  </property>
</Properties>
</file>