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520" r:id="rId1"/>
    <p:sldMasterId id="2147487557" r:id="rId2"/>
  </p:sldMasterIdLst>
  <p:notesMasterIdLst>
    <p:notesMasterId r:id="rId3"/>
  </p:notesMasterIdLst>
  <p:sldIdLst>
    <p:sldId id="2117" r:id="rId4"/>
    <p:sldId id="2122" r:id="rId5"/>
    <p:sldId id="2127" r:id="rId6"/>
    <p:sldId id="2132" r:id="rId7"/>
    <p:sldId id="2139" r:id="rId9"/>
    <p:sldId id="2142" r:id="rId10"/>
    <p:sldId id="2145" r:id="rId11"/>
    <p:sldId id="2148" r:id="rId12"/>
    <p:sldId id="2152" r:id="rId13"/>
    <p:sldId id="2159" r:id="rId15"/>
    <p:sldId id="2162" r:id="rId16"/>
    <p:sldId id="2165" r:id="rId17"/>
    <p:sldId id="2168" r:id="rId18"/>
    <p:sldId id="2172" r:id="rId19"/>
    <p:sldId id="2179" r:id="rId21"/>
    <p:sldId id="2182" r:id="rId22"/>
    <p:sldId id="2185" r:id="rId23"/>
    <p:sldId id="2188" r:id="rId24"/>
    <p:sldId id="2192" r:id="rId25"/>
    <p:sldId id="2199" r:id="rId27"/>
    <p:sldId id="2202" r:id="rId28"/>
    <p:sldId id="2205" r:id="rId29"/>
    <p:sldId id="2208" r:id="rId30"/>
    <p:sldId id="221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21" r:id="rId1"/>
    <p:sldLayoutId id="2147487522" r:id="rId2"/>
    <p:sldLayoutId id="2147487523" r:id="rId3"/>
    <p:sldLayoutId id="2147487524" r:id="rId4"/>
    <p:sldLayoutId id="2147487525" r:id="rId5"/>
    <p:sldLayoutId id="2147487526" r:id="rId6"/>
    <p:sldLayoutId id="2147487527" r:id="rId7"/>
    <p:sldLayoutId id="2147487528" r:id="rId8"/>
    <p:sldLayoutId id="2147487529" r:id="rId9"/>
    <p:sldLayoutId id="2147487530" r:id="rId10"/>
    <p:sldLayoutId id="21474875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558" r:id="rId1"/>
    <p:sldLayoutId id="2147487559" r:id="rId2"/>
    <p:sldLayoutId id="2147487560" r:id="rId3"/>
    <p:sldLayoutId id="2147487561" r:id="rId4"/>
    <p:sldLayoutId id="2147487562" r:id="rId5"/>
    <p:sldLayoutId id="2147487563" r:id="rId6"/>
    <p:sldLayoutId id="2147487564" r:id="rId7"/>
    <p:sldLayoutId id="2147487565" r:id="rId8"/>
    <p:sldLayoutId id="2147487566" r:id="rId9"/>
    <p:sldLayoutId id="2147487567" r:id="rId10"/>
    <p:sldLayoutId id="21474875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tags" Target="../tags/tag123.xml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ags" Target="../tags/tag134.xml"/><Relationship Id="rId25" Type="http://schemas.openxmlformats.org/officeDocument/2006/relationships/tags" Target="../tags/tag135.xml"/><Relationship Id="rId26" Type="http://schemas.openxmlformats.org/officeDocument/2006/relationships/tags" Target="../tags/tag136.xml"/><Relationship Id="rId27" Type="http://schemas.openxmlformats.org/officeDocument/2006/relationships/tags" Target="../tags/tag137.xml"/><Relationship Id="rId28" Type="http://schemas.openxmlformats.org/officeDocument/2006/relationships/tags" Target="../tags/tag138.xml"/><Relationship Id="rId29" Type="http://schemas.openxmlformats.org/officeDocument/2006/relationships/tags" Target="../tags/tag139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tags" Target="../tags/tag239.xml"/><Relationship Id="rId22" Type="http://schemas.openxmlformats.org/officeDocument/2006/relationships/tags" Target="../tags/tag240.xml"/><Relationship Id="rId23" Type="http://schemas.openxmlformats.org/officeDocument/2006/relationships/tags" Target="../tags/tag241.xml"/><Relationship Id="rId24" Type="http://schemas.openxmlformats.org/officeDocument/2006/relationships/tags" Target="../tags/tag242.xml"/><Relationship Id="rId25" Type="http://schemas.openxmlformats.org/officeDocument/2006/relationships/tags" Target="../tags/tag243.xml"/><Relationship Id="rId26" Type="http://schemas.openxmlformats.org/officeDocument/2006/relationships/tags" Target="../tags/tag244.xml"/><Relationship Id="rId27" Type="http://schemas.openxmlformats.org/officeDocument/2006/relationships/tags" Target="../tags/tag245.xml"/><Relationship Id="rId28" Type="http://schemas.openxmlformats.org/officeDocument/2006/relationships/tags" Target="../tags/tag246.xml"/><Relationship Id="rId29" Type="http://schemas.openxmlformats.org/officeDocument/2006/relationships/tags" Target="../tags/tag247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企业战略与市场规模扩张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企业战略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市场规模扩张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企业战略与市场规模扩张的关系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未来展望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企业战略</a:t>
            </a:r>
            <a:endParaRPr altLang="en-US" lang="zh-CN"/>
          </a:p>
        </p:txBody>
      </p:sp>
      <p:sp>
        <p:nvSpPr>
          <p:cNvPr id="10488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制定战略的重要性</a:t>
            </a:r>
            <a:endParaRPr altLang="en-US" lang="zh-CN"/>
          </a:p>
        </p:txBody>
      </p:sp>
      <p:sp>
        <p:nvSpPr>
          <p:cNvPr id="104895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明确企业愿景和使命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建立有效的组织结构和团队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制定实现目标的具体计划和措施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确定企业经营范围和目标市场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企业战略的分类</a:t>
            </a:r>
            <a:endParaRPr altLang="en-US" lang="zh-CN"/>
          </a:p>
        </p:txBody>
      </p:sp>
      <p:sp>
        <p:nvSpPr>
          <p:cNvPr id="10490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总体战略：确定企业的发展方向和目标，包括发展战略、稳定战略和紧缩战略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竞争战略：确定企业在某一特定市场或行业的竞争地位和策略，包括成本领先、差异化、集中化等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职能战略：确定企业在各个职能领域的战略目标和策略，包括市场营销、生产、研发、财务等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合作战略：确定企业与其他企业或机构之间的合作方式和策略，包括战略联盟、合资企业、技术转让等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比亚迪公司战略的制定与实施</a:t>
            </a:r>
            <a:endParaRPr altLang="en-US" lang="zh-CN"/>
          </a:p>
        </p:txBody>
      </p:sp>
      <p:sp>
        <p:nvSpPr>
          <p:cNvPr id="10490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战略定位：以新能源汽车为核心，打造全球领先的汽车制造商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技术创新：加大研发投入，提升电池、电机、电控等核心技术水平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品牌建设：加强品牌宣传，提高品牌知名度和美誉度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国际化战略：拓展海外市场，推动全球化发展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战略调整与优化</a:t>
            </a:r>
            <a:endParaRPr altLang="en-US" lang="zh-CN"/>
          </a:p>
        </p:txBody>
      </p:sp>
      <p:sp>
        <p:nvSpPr>
          <p:cNvPr id="104914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适应市场变化：根据市场需求和竞争态势，及时调整企业战略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人才培养与引进：加强内部培训和外部招聘，提升企业核心竞争力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合作共赢：寻求与合作伙伴的战略协同，共同开拓市场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创新驱动发展：加大研发投入，推动技术创新和产品升级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市场规模扩张</a:t>
            </a:r>
            <a:endParaRPr altLang="en-US" lang="zh-CN"/>
          </a:p>
        </p:txBody>
      </p:sp>
      <p:sp>
        <p:nvSpPr>
          <p:cNvPr id="104922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市场规模的定义与意义</a:t>
            </a:r>
            <a:endParaRPr altLang="en-US" lang="zh-CN"/>
          </a:p>
        </p:txBody>
      </p:sp>
      <p:sp>
        <p:nvSpPr>
          <p:cNvPr id="104929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市场规模的定义：指在一定时期内，某个市场上的消费者对某种商品或服务的总需求量。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市场规模的意义：市场规模的大小直接影响到企业的生产规模、市场份额和盈利能力。通过了解市场规模，企业可以制定更加精准的市场营销策略，提高市场占有率，实现可持续发展。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市场规模的衡量指标：主要包括销售额、销售量、消费者数量等。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市场规模的扩张途径：主要包括扩大产品线、拓展新市场、提高产品质量和服务水平等。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比亚迪公司市场规模的扩张过程</a:t>
            </a:r>
            <a:endParaRPr altLang="en-US" lang="zh-CN"/>
          </a:p>
        </p:txBody>
      </p:sp>
      <p:sp>
        <p:nvSpPr>
          <p:cNvPr id="104933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比亚迪公司市场规模的扩张过程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比亚迪公司市场规模扩张的原因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比亚迪公司市场规模扩张的策略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比亚迪公司市场规模扩张的未来展望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市场规模扩张的关键因素</a:t>
            </a:r>
            <a:endParaRPr altLang="en-US" lang="zh-CN"/>
          </a:p>
        </p:txBody>
      </p:sp>
      <p:sp>
        <p:nvSpPr>
          <p:cNvPr id="104937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70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6" name="矩形 4"/>
          <p:cNvSpPr/>
          <p:nvPr>
            <p:custDataLst>
              <p:tags r:id="rId2"/>
            </p:custDataLst>
          </p:nvPr>
        </p:nvSpPr>
        <p:spPr>
          <a:xfrm>
            <a:off x="2463165" y="4337050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5"/>
          <p:cNvSpPr txBox="1"/>
          <p:nvPr>
            <p:custDataLst>
              <p:tags r:id="rId3"/>
            </p:custDataLst>
          </p:nvPr>
        </p:nvSpPr>
        <p:spPr>
          <a:xfrm>
            <a:off x="276161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100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渠道拓展与合作伙伴关系：企业需要积极拓展销售渠道和建立良好的合作伙伴关系，以扩大市场份额。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64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2" name="矩形 57"/>
          <p:cNvSpPr/>
          <p:nvPr>
            <p:custDataLst>
              <p:tags r:id="rId5"/>
            </p:custDataLst>
          </p:nvPr>
        </p:nvSpPr>
        <p:spPr>
          <a:xfrm>
            <a:off x="6174105" y="4337050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58"/>
          <p:cNvSpPr txBox="1"/>
          <p:nvPr>
            <p:custDataLst>
              <p:tags r:id="rId6"/>
            </p:custDataLst>
          </p:nvPr>
        </p:nvSpPr>
        <p:spPr>
          <a:xfrm>
            <a:off x="647255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国际化战略：企业可以通过国际化战略拓展海外市场，进一步扩大市场规模。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6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23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8" name="矩形 65"/>
          <p:cNvSpPr/>
          <p:nvPr>
            <p:custDataLst>
              <p:tags r:id="rId8"/>
            </p:custDataLst>
          </p:nvPr>
        </p:nvSpPr>
        <p:spPr>
          <a:xfrm>
            <a:off x="608330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66"/>
          <p:cNvSpPr txBox="1"/>
          <p:nvPr>
            <p:custDataLst>
              <p:tags r:id="rId9"/>
            </p:custDataLst>
          </p:nvPr>
        </p:nvSpPr>
        <p:spPr>
          <a:xfrm>
            <a:off x="906780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市场需求增长：市场需求是市场规模扩张的基础，企业需要关注市场趋势和消费者需求变化。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2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17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4" name="矩形 69"/>
          <p:cNvSpPr/>
          <p:nvPr>
            <p:custDataLst>
              <p:tags r:id="rId11"/>
            </p:custDataLst>
          </p:nvPr>
        </p:nvSpPr>
        <p:spPr>
          <a:xfrm>
            <a:off x="4318635" y="1833245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70"/>
          <p:cNvSpPr txBox="1"/>
          <p:nvPr>
            <p:custDataLst>
              <p:tags r:id="rId12"/>
            </p:custDataLst>
          </p:nvPr>
        </p:nvSpPr>
        <p:spPr>
          <a:xfrm>
            <a:off x="461708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产品质量与创新：优质的产品和持续的创新是吸引消费者的关键，企业需要不断提升产品品质和推出创新产品。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8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11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0" name="文本框 74"/>
          <p:cNvSpPr txBox="1"/>
          <p:nvPr>
            <p:custDataLst>
              <p:tags r:id="rId14"/>
            </p:custDataLst>
          </p:nvPr>
        </p:nvSpPr>
        <p:spPr>
          <a:xfrm>
            <a:off x="832802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2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营销策略与品牌建设：有效的营销策略和强大的品牌形象可以提升企业知名度和竞争力，吸引更多消费者。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2" name="矩形 73"/>
          <p:cNvSpPr/>
          <p:nvPr>
            <p:custDataLst>
              <p:tags r:id="rId15"/>
            </p:custDataLst>
          </p:nvPr>
        </p:nvSpPr>
        <p:spPr>
          <a:xfrm>
            <a:off x="8029575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市场规模扩张的挑战与应对</a:t>
            </a:r>
            <a:endParaRPr altLang="en-US" lang="zh-CN"/>
          </a:p>
        </p:txBody>
      </p:sp>
      <p:sp>
        <p:nvSpPr>
          <p:cNvPr id="104943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市场竞争加剧：竞争对手的增多和市场份额的争夺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应对策略：制定合理的扩张计划，加强内部管理，寻求合作伙伴等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政策法规限制：政府监管和政策调整对企业扩张的影响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资源短缺：资金、人才、技术等方面的不足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企业战略与市场规模扩张的关系</a:t>
            </a:r>
            <a:endParaRPr altLang="en-US" lang="zh-CN"/>
          </a:p>
        </p:txBody>
      </p:sp>
      <p:sp>
        <p:nvSpPr>
          <p:cNvPr id="10495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企业战略对市场规模扩张的影响</a:t>
            </a:r>
            <a:endParaRPr altLang="en-US" lang="zh-CN"/>
          </a:p>
        </p:txBody>
      </p:sp>
      <p:sp>
        <p:nvSpPr>
          <p:cNvPr id="1049580" name="正文"/>
          <p:cNvSpPr txBox="1"/>
          <p:nvPr>
            <p:custDataLst>
              <p:tags r:id="rId1"/>
            </p:custDataLst>
          </p:nvPr>
        </p:nvSpPr>
        <p:spPr>
          <a:xfrm>
            <a:off x="2869037" y="1452880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明确企业战略目标：企业战略目标是企业发展的方向，也是市场规模扩张的基础。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正文"/>
          <p:cNvSpPr txBox="1"/>
          <p:nvPr>
            <p:custDataLst>
              <p:tags r:id="rId2"/>
            </p:custDataLst>
          </p:nvPr>
        </p:nvSpPr>
        <p:spPr>
          <a:xfrm>
            <a:off x="2869037" y="2433906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制定合理的发展计划：企业战略需要制定合理的发展计划，包括市场拓展、产品研发、营销策略等方面，以实现市场规模的扩张。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正文"/>
          <p:cNvSpPr txBox="1"/>
          <p:nvPr>
            <p:custDataLst>
              <p:tags r:id="rId3"/>
            </p:custDataLst>
          </p:nvPr>
        </p:nvSpPr>
        <p:spPr>
          <a:xfrm>
            <a:off x="2869037" y="3414932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优化资源配置：企业战略需要优化资源配置，包括人力、物力、财力等方面的投入，以提高企业的竞争力和市场占有率。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4"/>
            </p:custDataLst>
          </p:nvPr>
        </p:nvSpPr>
        <p:spPr>
          <a:xfrm>
            <a:off x="2869037" y="4395958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创新经营模式：企业战略需要创新经营模式，包括产品创新、服务创新、营销创新等方面，以适应市场需求的变化和市场的竞争。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5"/>
            </p:custDataLst>
          </p:nvPr>
        </p:nvSpPr>
        <p:spPr>
          <a:xfrm>
            <a:off x="2869037" y="5376983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加强人才培养：企业战略需要加强人才培养，包括技术人才、管理人才、市场人才等方面，以提高企业的综合素质和竞争力。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市场规模扩张对企业战略的反馈作用</a:t>
            </a:r>
            <a:endParaRPr altLang="en-US" lang="zh-CN"/>
          </a:p>
        </p:txBody>
      </p:sp>
      <p:sp>
        <p:nvSpPr>
          <p:cNvPr id="104962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市场规模扩张为企业战略调整提供依据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市场规模扩张为企业战略提供数据支持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市场规模扩张为企业战略制定提供参考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市场规模扩张对企业战略产生激励作用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两者相互促进的实践案例</a:t>
            </a:r>
            <a:endParaRPr altLang="en-US" lang="zh-CN"/>
          </a:p>
        </p:txBody>
      </p:sp>
      <p:sp>
        <p:nvSpPr>
          <p:cNvPr id="104967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华为的国际化战略与市场规模扩张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8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阿里巴巴的互联网+战略与市场规模扩张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8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腾讯的社交媒体战略与市场规模扩张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9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京东的电商战略与市场规模扩张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如何实现企业战略与市场规模扩张的协同发展</a:t>
            </a:r>
            <a:endParaRPr altLang="en-US" lang="zh-CN"/>
          </a:p>
        </p:txBody>
      </p:sp>
      <p:sp>
        <p:nvSpPr>
          <p:cNvPr id="104973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70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4" name="矩形 4"/>
          <p:cNvSpPr/>
          <p:nvPr>
            <p:custDataLst>
              <p:tags r:id="rId2"/>
            </p:custDataLst>
          </p:nvPr>
        </p:nvSpPr>
        <p:spPr>
          <a:xfrm>
            <a:off x="2463165" y="4337050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5"/>
          <p:cNvSpPr txBox="1"/>
          <p:nvPr>
            <p:custDataLst>
              <p:tags r:id="rId3"/>
            </p:custDataLst>
          </p:nvPr>
        </p:nvSpPr>
        <p:spPr>
          <a:xfrm>
            <a:off x="276161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建立良好的合作关系：与供应商、客户等建立良好的合作关系，共同推动市场规模扩张。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64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0" name="矩形 57"/>
          <p:cNvSpPr/>
          <p:nvPr>
            <p:custDataLst>
              <p:tags r:id="rId5"/>
            </p:custDataLst>
          </p:nvPr>
        </p:nvSpPr>
        <p:spPr>
          <a:xfrm>
            <a:off x="6174105" y="4337050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58"/>
          <p:cNvSpPr txBox="1"/>
          <p:nvPr>
            <p:custDataLst>
              <p:tags r:id="rId6"/>
            </p:custDataLst>
          </p:nvPr>
        </p:nvSpPr>
        <p:spPr>
          <a:xfrm>
            <a:off x="647255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培养高素质人才：通过培养高素质人才，提高企业的执行力和创新能力，为市场规模扩张提供保障。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23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6" name="矩形 65"/>
          <p:cNvSpPr/>
          <p:nvPr>
            <p:custDataLst>
              <p:tags r:id="rId8"/>
            </p:custDataLst>
          </p:nvPr>
        </p:nvSpPr>
        <p:spPr>
          <a:xfrm>
            <a:off x="608330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66"/>
          <p:cNvSpPr txBox="1"/>
          <p:nvPr>
            <p:custDataLst>
              <p:tags r:id="rId9"/>
            </p:custDataLst>
          </p:nvPr>
        </p:nvSpPr>
        <p:spPr>
          <a:xfrm>
            <a:off x="906780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制定明确的企业战略：明确企业的发展方向和目标，为市场规模扩张提供指导。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17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2" name="矩形 69"/>
          <p:cNvSpPr/>
          <p:nvPr>
            <p:custDataLst>
              <p:tags r:id="rId11"/>
            </p:custDataLst>
          </p:nvPr>
        </p:nvSpPr>
        <p:spPr>
          <a:xfrm>
            <a:off x="4318635" y="1833245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70"/>
          <p:cNvSpPr txBox="1"/>
          <p:nvPr>
            <p:custDataLst>
              <p:tags r:id="rId12"/>
            </p:custDataLst>
          </p:nvPr>
        </p:nvSpPr>
        <p:spPr>
          <a:xfrm>
            <a:off x="461708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深入了解市场需求：通过市场调研和分析，了解市场需求和趋势，为制定企业战略提供依据。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11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8" name="文本框 74"/>
          <p:cNvSpPr txBox="1"/>
          <p:nvPr>
            <p:custDataLst>
              <p:tags r:id="rId14"/>
            </p:custDataLst>
          </p:nvPr>
        </p:nvSpPr>
        <p:spPr>
          <a:xfrm>
            <a:off x="832802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2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创新产品和服务：通过创新产品和服务，提高企业的竞争力和市场份额，为市场规模扩张提供动力。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0" name="矩形 73"/>
          <p:cNvSpPr/>
          <p:nvPr>
            <p:custDataLst>
              <p:tags r:id="rId15"/>
            </p:custDataLst>
          </p:nvPr>
        </p:nvSpPr>
        <p:spPr>
          <a:xfrm>
            <a:off x="8029575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497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企业战略的发展趋势</a:t>
            </a:r>
            <a:endParaRPr altLang="en-US" lang="zh-CN"/>
          </a:p>
        </p:txBody>
      </p:sp>
      <p:sp>
        <p:nvSpPr>
          <p:cNvPr id="104986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创新驱动发展：加大研发投入，推动产品创新、模式创新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绿色可持续发展：关注环保、社会责任等方面，实现可持续发展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数字化转型：利用大数据、人工智能等数字化技术提升企业竞争力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国际化拓展：积极开拓海外市场，提升品牌影响力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市场规模扩张的未来方向</a:t>
            </a:r>
            <a:endParaRPr altLang="en-US" lang="zh-CN"/>
          </a:p>
        </p:txBody>
      </p:sp>
      <p:sp>
        <p:nvSpPr>
          <p:cNvPr id="104991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拓展新市场：开拓新的地域或行业领域，扩大市场份额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创新产品和服务：通过研发新产品或服务，满足客户需求，提升竞争力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数字化转型：借助数字化技术，优化业务流程，提高效率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国际化战略：进军国际市场，与全球企业竞争，实现全球化发展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比亚迪公司未来的发展目标与规划</a:t>
            </a:r>
            <a:endParaRPr altLang="en-US" lang="zh-CN"/>
          </a:p>
        </p:txBody>
      </p:sp>
      <p:sp>
        <p:nvSpPr>
          <p:cNvPr id="10499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新能源汽车市场占有率达到全球第一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电池储能技术领先全球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自动驾驶技术实现商业化应用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拓展海外市场，成为全球知名品牌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实现可持续发展与社会责任担当</a:t>
            </a:r>
            <a:endParaRPr altLang="en-US" lang="zh-CN"/>
          </a:p>
        </p:txBody>
      </p:sp>
      <p:sp>
        <p:nvSpPr>
          <p:cNvPr id="105003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未来展望：企业战略与市场规模扩张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可持续发展：注重环保、资源利用效率、社会责任等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社会责任担当：关注员工福利、社区发展、公益事业等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未来挑战与机遇：应对市场变化、抓住发展机遇、实现长期稳定发展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7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9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5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9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3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36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2023-12-19T18:00:14Z</dcterms:created>
  <dcterms:modified xsi:type="dcterms:W3CDTF">2023-12-19T18:00:14Z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209de813fb414af2a0413fc4ee0d4bcf_21</vt:lpwstr>
  </property>
</Properties>
</file>