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804" r:id="rId1"/>
    <p:sldMasterId id="2147502841" r:id="rId2"/>
  </p:sldMasterIdLst>
  <p:notesMasterIdLst>
    <p:notesMasterId r:id="rId3"/>
  </p:notesMasterIdLst>
  <p:sldIdLst>
    <p:sldId id="9339" r:id="rId4"/>
    <p:sldId id="9344" r:id="rId5"/>
    <p:sldId id="9348" r:id="rId6"/>
    <p:sldId id="9351" r:id="rId7"/>
    <p:sldId id="9357" r:id="rId9"/>
    <p:sldId id="9360" r:id="rId10"/>
    <p:sldId id="9363" r:id="rId11"/>
    <p:sldId id="9366" r:id="rId12"/>
    <p:sldId id="9372" r:id="rId14"/>
    <p:sldId id="9375" r:id="rId15"/>
    <p:sldId id="9378" r:id="rId16"/>
    <p:sldId id="9381" r:id="rId17"/>
    <p:sldId id="9384" r:id="rId18"/>
    <p:sldId id="9390" r:id="rId20"/>
    <p:sldId id="9393" r:id="rId21"/>
    <p:sldId id="9396" r:id="rId22"/>
    <p:sldId id="9399" r:id="rId23"/>
    <p:sldId id="9402" r:id="rId24"/>
    <p:sldId id="9408" r:id="rId26"/>
    <p:sldId id="9411" r:id="rId27"/>
    <p:sldId id="9414" r:id="rId28"/>
    <p:sldId id="9417" r:id="rId29"/>
    <p:sldId id="9420" r:id="rId30"/>
    <p:sldId id="9426" r:id="rId32"/>
    <p:sldId id="9429" r:id="rId33"/>
    <p:sldId id="9432" r:id="rId34"/>
    <p:sldId id="9435" r:id="rId35"/>
    <p:sldId id="9438" r:id="rId36"/>
    <p:sldId id="9444" r:id="rId38"/>
    <p:sldId id="9447" r:id="rId39"/>
    <p:sldId id="9451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805" r:id="rId1"/>
    <p:sldLayoutId id="2147502806" r:id="rId2"/>
    <p:sldLayoutId id="2147502807" r:id="rId3"/>
    <p:sldLayoutId id="2147502808" r:id="rId4"/>
    <p:sldLayoutId id="2147502809" r:id="rId5"/>
    <p:sldLayoutId id="2147502810" r:id="rId6"/>
    <p:sldLayoutId id="2147502811" r:id="rId7"/>
    <p:sldLayoutId id="2147502812" r:id="rId8"/>
    <p:sldLayoutId id="2147502813" r:id="rId9"/>
    <p:sldLayoutId id="2147502814" r:id="rId10"/>
    <p:sldLayoutId id="21475028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842" r:id="rId1"/>
    <p:sldLayoutId id="2147502843" r:id="rId2"/>
    <p:sldLayoutId id="2147502844" r:id="rId3"/>
    <p:sldLayoutId id="2147502845" r:id="rId4"/>
    <p:sldLayoutId id="2147502846" r:id="rId5"/>
    <p:sldLayoutId id="2147502847" r:id="rId6"/>
    <p:sldLayoutId id="2147502848" r:id="rId7"/>
    <p:sldLayoutId id="2147502849" r:id="rId8"/>
    <p:sldLayoutId id="2147502850" r:id="rId9"/>
    <p:sldLayoutId id="2147502851" r:id="rId10"/>
    <p:sldLayoutId id="21475028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tags" Target="../tags/tag266.xml"/><Relationship Id="rId31" Type="http://schemas.openxmlformats.org/officeDocument/2006/relationships/tags" Target="../tags/tag267.xml"/><Relationship Id="rId32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tags" Target="../tags/tag360.xml"/><Relationship Id="rId18" Type="http://schemas.openxmlformats.org/officeDocument/2006/relationships/tags" Target="../tags/tag361.xml"/><Relationship Id="rId19" Type="http://schemas.openxmlformats.org/officeDocument/2006/relationships/tags" Target="../tags/tag362.xml"/><Relationship Id="rId20" Type="http://schemas.openxmlformats.org/officeDocument/2006/relationships/tags" Target="../tags/tag363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tags" Target="../tags/tag407.xml"/><Relationship Id="rId14" Type="http://schemas.openxmlformats.org/officeDocument/2006/relationships/tags" Target="../tags/tag408.xml"/><Relationship Id="rId15" Type="http://schemas.openxmlformats.org/officeDocument/2006/relationships/tags" Target="../tags/tag409.xml"/><Relationship Id="rId16" Type="http://schemas.openxmlformats.org/officeDocument/2006/relationships/tags" Target="../tags/tag410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高效执行力的打造与提升技巧分享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高效执行力的重要性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高效执行力的打造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提升执行力的技巧分享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团队协作与高效执行力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应对挑战与保持高效执行力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高效执行力的重要性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提升工作效率</a:t>
            </a:r>
            <a:endParaRPr altLang="en-US" lang="zh-CN"/>
          </a:p>
        </p:txBody>
      </p:sp>
      <p:sp>
        <p:nvSpPr>
          <p:cNvPr id="1048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高效执行力能够提高工作效率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高效执行力能够提升个人能力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高效执行力能够增强团队凝聚力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高效执行力能够减少工作失误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实现目标的关键</a:t>
            </a:r>
            <a:endParaRPr altLang="en-US" lang="zh-CN"/>
          </a:p>
        </p:txBody>
      </p:sp>
      <p:sp>
        <p:nvSpPr>
          <p:cNvPr id="10490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高效执行力能够提高工作效率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高效执行力能够增强团队协作能力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高效执行力能够提升个人职业素养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高效执行力能够为企业创造更多价值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促进团队协作</a:t>
            </a:r>
            <a:endParaRPr altLang="en-US" lang="zh-CN"/>
          </a:p>
        </p:txBody>
      </p:sp>
      <p:sp>
        <p:nvSpPr>
          <p:cNvPr id="10490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高效执行力能够促进团队协作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增强团队成员之间的信任与合作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实现团队目标，提升整体绩效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提升团队成员之间的沟通效率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高效执行力的打造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明确目标与计划</a:t>
            </a:r>
            <a:endParaRPr altLang="en-US" lang="zh-CN"/>
          </a:p>
        </p:txBody>
      </p:sp>
      <p:sp>
        <p:nvSpPr>
          <p:cNvPr id="10492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计划制定：制定详细计划，包括时间表、任务分配、资源分配等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目标设定：明确、具体、可衡量、可达成、有时限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优先级排序：根据重要性和紧急性对任务进行排序，优先处理重要且紧急的任务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跟进与反馈：定期跟进计划执行情况，及时调整计划，确保目标达成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制定详细的工作计划</a:t>
            </a:r>
            <a:endParaRPr altLang="en-US" lang="zh-CN"/>
          </a:p>
        </p:txBody>
      </p:sp>
      <p:sp>
        <p:nvSpPr>
          <p:cNvPr id="1049274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6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8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明确目标：制定具体的、可衡量的、可实现的、有时限的目标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4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制定计划：将目标分解为可执行的任务，并确定完成任务的优先级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0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沟通协作：与团队成员充分沟通，确保每个人都理解并同意计划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6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时间管理：合理分配时间，确保每个任务都能按时完成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监督检查：定期检查进度，确保计划得到有效执行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合理分配资源</a:t>
            </a:r>
            <a:endParaRPr altLang="en-US" lang="zh-CN"/>
          </a:p>
        </p:txBody>
      </p:sp>
      <p:sp>
        <p:nvSpPr>
          <p:cNvPr id="1049338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621292"/>
            <a:ext cx="2149867" cy="1629255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40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594822"/>
            <a:ext cx="2149867" cy="1629255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42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3563271"/>
            <a:ext cx="2149867" cy="1633449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44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2590376"/>
            <a:ext cx="2149867" cy="660511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6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3565176"/>
            <a:ext cx="2149867" cy="65836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8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536166"/>
            <a:ext cx="2149867" cy="1633449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50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08400" y="5509061"/>
            <a:ext cx="2149867" cy="660511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2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8400" y="4538071"/>
            <a:ext cx="2149867" cy="65836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4" name="正文"/>
          <p:cNvSpPr txBox="1"/>
          <p:nvPr>
            <p:custDataLst>
              <p:tags r:id="rId9"/>
            </p:custDataLst>
          </p:nvPr>
        </p:nvSpPr>
        <p:spPr>
          <a:xfrm>
            <a:off x="2836787" y="1536195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明确目标与任务：在打造高效执行力时，首先需要明确目标和任务，确保团队成员对目标和任务有清晰的认识。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10"/>
            </p:custDataLst>
          </p:nvPr>
        </p:nvSpPr>
        <p:spPr>
          <a:xfrm>
            <a:off x="2836787" y="2516076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评估资源与能力：对团队现有的资源和能力进行评估，包括人力、物力、财力等，确保资源与任务的匹配度。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11"/>
            </p:custDataLst>
          </p:nvPr>
        </p:nvSpPr>
        <p:spPr>
          <a:xfrm>
            <a:off x="2836787" y="3495956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制定计划与策略：根据目标和任务，制定详细的计划和策略，包括时间表、责任人、所需资源等，确保计划的可行性和可操作性。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12"/>
            </p:custDataLst>
          </p:nvPr>
        </p:nvSpPr>
        <p:spPr>
          <a:xfrm>
            <a:off x="2836787" y="4475837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合理分配资源：根据计划和策略，合理分配资源，确保各项任务能够得到充分的支持和保障。同时，要关注资源的利用效率，避免浪费和重复投入。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13"/>
            </p:custDataLst>
          </p:nvPr>
        </p:nvSpPr>
        <p:spPr>
          <a:xfrm>
            <a:off x="2836787" y="5455717"/>
            <a:ext cx="8741555" cy="74897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监控与调整：在执行过程中，要密切关注各项任务的进展情况，及时发现和解决问题。同时，要根据实际情况对计划和策略进行调整，确保高效执行力的实现。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4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08400" y="1614306"/>
            <a:ext cx="2149867" cy="660511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400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明确沟通目标：在开始沟通之前，双方需要明确沟通的目标和期望结果。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6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建立信任：建立信任是有效沟通的基础，需要尊重对方、诚实守信、及时反馈。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2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清晰表达：使用简洁明了的语言，避免使用模糊或含糊不清的词汇。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8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倾听和理解：倾听对方的观点和意见，理解对方的立场和需求。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达成共识：在沟通中寻求共同点，达成共识，避免产生误解和冲突。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建立反馈机制：及时反馈沟通结果，以便对方了解自己的想法和行动计划。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提升执行力的技巧分享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时间管理技巧</a:t>
            </a:r>
            <a:endParaRPr altLang="en-US" lang="zh-CN"/>
          </a:p>
        </p:txBody>
      </p:sp>
      <p:sp>
        <p:nvSpPr>
          <p:cNvPr id="10495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优先级排序和时间分配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避免拖延和集中注意力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学会说“不”和避免多任务处理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优先级排序技巧</a:t>
            </a:r>
            <a:endParaRPr altLang="en-US" lang="zh-CN"/>
          </a:p>
        </p:txBody>
      </p:sp>
      <p:sp>
        <p:nvSpPr>
          <p:cNvPr id="10495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确定重要性和紧急性：将任务按照重要性和紧急性进行分类，优先处理重要且紧急的任务。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制定优先级清单：将任务按照优先级排序，并制定一个明确的清单，以便随时查看和跟进。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集中精力完成任务：在制定优先级清单后，要集中精力完成任务，避免分散注意力。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学会说“不”：如果任务过多，要学会拒绝一些不必要的任务，确保优先级高的任务得到优先处理。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克服拖延症的技巧</a:t>
            </a:r>
            <a:endParaRPr altLang="en-US" lang="zh-CN"/>
          </a:p>
        </p:txBody>
      </p:sp>
      <p:sp>
        <p:nvSpPr>
          <p:cNvPr id="10496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制定清晰的目标和计划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奖励自己，保持动力和积极性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寻求支持，与他人合作完成任务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分解任务，逐步完成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避免过度思考，行动起来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设定优先级，先完成重要任务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保持专注与自律的技巧</a:t>
            </a:r>
            <a:endParaRPr altLang="en-US" lang="zh-CN"/>
          </a:p>
        </p:txBody>
      </p:sp>
      <p:sp>
        <p:nvSpPr>
          <p:cNvPr id="1049716" name="椭圆 28"/>
          <p:cNvSpPr/>
          <p:nvPr>
            <p:custDataLst>
              <p:tags r:id="rId1"/>
            </p:custDataLst>
          </p:nvPr>
        </p:nvSpPr>
        <p:spPr>
          <a:xfrm>
            <a:off x="9411472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椭圆 29"/>
          <p:cNvSpPr/>
          <p:nvPr>
            <p:custDataLst>
              <p:tags r:id="rId2"/>
            </p:custDataLst>
          </p:nvPr>
        </p:nvSpPr>
        <p:spPr>
          <a:xfrm>
            <a:off x="9632661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正文"/>
          <p:cNvSpPr txBox="1"/>
          <p:nvPr>
            <p:custDataLst>
              <p:tags r:id="rId3"/>
            </p:custDataLst>
          </p:nvPr>
        </p:nvSpPr>
        <p:spPr>
          <a:xfrm>
            <a:off x="9677789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坚持锻炼身体，保持身心健康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22" name="弧形 58"/>
          <p:cNvSpPr/>
          <p:nvPr>
            <p:custDataLst>
              <p:tags r:id="rId4"/>
            </p:custDataLst>
          </p:nvPr>
        </p:nvSpPr>
        <p:spPr>
          <a:xfrm>
            <a:off x="9224606" y="269350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椭圆 30"/>
          <p:cNvSpPr/>
          <p:nvPr>
            <p:custDataLst>
              <p:tags r:id="rId5"/>
            </p:custDataLst>
          </p:nvPr>
        </p:nvSpPr>
        <p:spPr>
          <a:xfrm>
            <a:off x="7574586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椭圆 31"/>
          <p:cNvSpPr/>
          <p:nvPr>
            <p:custDataLst>
              <p:tags r:id="rId6"/>
            </p:custDataLst>
          </p:nvPr>
        </p:nvSpPr>
        <p:spPr>
          <a:xfrm>
            <a:off x="7836453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7"/>
            </p:custDataLst>
          </p:nvPr>
        </p:nvSpPr>
        <p:spPr>
          <a:xfrm>
            <a:off x="7881581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保持积极心态，及时调整情绪和状态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弧形 57"/>
          <p:cNvSpPr/>
          <p:nvPr>
            <p:custDataLst>
              <p:tags r:id="rId8"/>
            </p:custDataLst>
          </p:nvPr>
        </p:nvSpPr>
        <p:spPr>
          <a:xfrm>
            <a:off x="608400" y="269350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椭圆 22"/>
          <p:cNvSpPr/>
          <p:nvPr>
            <p:custDataLst>
              <p:tags r:id="rId9"/>
            </p:custDataLst>
          </p:nvPr>
        </p:nvSpPr>
        <p:spPr>
          <a:xfrm>
            <a:off x="5925201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椭圆 23"/>
          <p:cNvSpPr/>
          <p:nvPr>
            <p:custDataLst>
              <p:tags r:id="rId10"/>
            </p:custDataLst>
          </p:nvPr>
        </p:nvSpPr>
        <p:spPr>
          <a:xfrm>
            <a:off x="6186433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11"/>
            </p:custDataLst>
          </p:nvPr>
        </p:nvSpPr>
        <p:spPr>
          <a:xfrm>
            <a:off x="6232197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学会说“不”，避免不必要的干扰和诱惑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38" name="椭圆 24"/>
          <p:cNvSpPr/>
          <p:nvPr>
            <p:custDataLst>
              <p:tags r:id="rId12"/>
            </p:custDataLst>
          </p:nvPr>
        </p:nvSpPr>
        <p:spPr>
          <a:xfrm>
            <a:off x="4275817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椭圆 25"/>
          <p:cNvSpPr/>
          <p:nvPr>
            <p:custDataLst>
              <p:tags r:id="rId13"/>
            </p:custDataLst>
          </p:nvPr>
        </p:nvSpPr>
        <p:spPr>
          <a:xfrm>
            <a:off x="4537049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14"/>
            </p:custDataLst>
          </p:nvPr>
        </p:nvSpPr>
        <p:spPr>
          <a:xfrm>
            <a:off x="4582812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设定优先级，合理安排时间和精力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椭圆 7"/>
          <p:cNvSpPr/>
          <p:nvPr>
            <p:custDataLst>
              <p:tags r:id="rId15"/>
            </p:custDataLst>
          </p:nvPr>
        </p:nvSpPr>
        <p:spPr>
          <a:xfrm>
            <a:off x="2625797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椭圆 9"/>
          <p:cNvSpPr/>
          <p:nvPr>
            <p:custDataLst>
              <p:tags r:id="rId16"/>
            </p:custDataLst>
          </p:nvPr>
        </p:nvSpPr>
        <p:spPr>
          <a:xfrm>
            <a:off x="2887665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17"/>
            </p:custDataLst>
          </p:nvPr>
        </p:nvSpPr>
        <p:spPr>
          <a:xfrm>
            <a:off x="2932792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避免多任务处理，一次只做一件事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0" name="椭圆 5"/>
          <p:cNvSpPr/>
          <p:nvPr>
            <p:custDataLst>
              <p:tags r:id="rId18"/>
            </p:custDataLst>
          </p:nvPr>
        </p:nvSpPr>
        <p:spPr>
          <a:xfrm>
            <a:off x="789546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椭圆 4"/>
          <p:cNvSpPr/>
          <p:nvPr>
            <p:custDataLst>
              <p:tags r:id="rId19"/>
            </p:custDataLst>
          </p:nvPr>
        </p:nvSpPr>
        <p:spPr>
          <a:xfrm>
            <a:off x="1050778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20"/>
            </p:custDataLst>
          </p:nvPr>
        </p:nvSpPr>
        <p:spPr>
          <a:xfrm>
            <a:off x="1096541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制定明确的目标和计划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团队协作与高效执行力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建立信任与默契</a:t>
            </a:r>
            <a:endParaRPr altLang="en-US" lang="zh-CN"/>
          </a:p>
        </p:txBody>
      </p:sp>
      <p:sp>
        <p:nvSpPr>
          <p:cNvPr id="104985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建立信任：通过真诚沟通、互相支持、共同经历等方式，建立团队成员之间的信任关系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默契配合：通过有效的沟通、协作和配合，形成团队成员之间的默契配合，提高工作效率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共同目标：明确团队共同目标，激发团队成员的积极性和创造力，形成合力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激励与认可：通过激励和认可团队成员的贡献和成果，增强团队凝聚力和执行力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明确团队成员的角色与职责</a:t>
            </a:r>
            <a:endParaRPr altLang="en-US" lang="zh-CN"/>
          </a:p>
        </p:txBody>
      </p:sp>
      <p:sp>
        <p:nvSpPr>
          <p:cNvPr id="10499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明确团队成员的角色：每个团队成员都有自己的专业知识和技能，明确他们的角色可以确保团队的高效运作。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明确团队成员的职责：每个团队成员都应该清楚自己的职责，这有助于避免工作重复和浪费时间。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建立有效的沟通机制：团队成员之间应该建立有效的沟通机制，以确保信息的畅通和协作的顺利进行。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建立信任和尊重：团队成员之间应该相互信任和尊重，这有助于增强团队的凝聚力和执行力。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促进信息共享与沟通</a:t>
            </a:r>
            <a:endParaRPr altLang="en-US" lang="zh-CN"/>
          </a:p>
        </p:txBody>
      </p:sp>
      <p:sp>
        <p:nvSpPr>
          <p:cNvPr id="104997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定期组织团队会议，分享经验和知识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8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及时传递和反馈信息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激励团队成员积极参与</a:t>
            </a:r>
            <a:endParaRPr altLang="en-US" lang="zh-CN"/>
          </a:p>
        </p:txBody>
      </p:sp>
      <p:sp>
        <p:nvSpPr>
          <p:cNvPr id="10500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明确目标与任务：让团队成员清楚了解团队的目标和每个人的任务，激发他们的工作动力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建立信任与沟通：加强团队成员之间的信任和沟通，提高协作效率，促进团队凝聚力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给予认可与奖励：及时给予团队成员工作成果的认可和奖励，激发他们的工作热情和积极性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培养团队精神：通过团队建设活动和培训，增强团队成员的团队精神，提高整体执行力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应对挑战与保持高效执行力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面对困难时的应对策略</a:t>
            </a:r>
            <a:endParaRPr altLang="en-US" lang="zh-CN"/>
          </a:p>
        </p:txBody>
      </p:sp>
      <p:sp>
        <p:nvSpPr>
          <p:cNvPr id="10501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保持冷静与自信：面对困难时，保持冷静和自信是至关重要的，这有助于我们更好地应对挑战。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寻求支持与帮助：在面对困难时，不要害怕寻求他人的帮助和支持，这有助于我们更好地解决问题。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总结经验与教训：在面对困难时，及时总结经验教训，避免再次犯同样的错误，提高应对能力。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制定计划与目标：在面对困难时，制定明确的计划和目标有助于我们更好地掌控局面，提高执行效率。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保持积极心态与情绪管理</a:t>
            </a:r>
            <a:endParaRPr altLang="en-US" lang="zh-CN"/>
          </a:p>
        </p:txBody>
      </p:sp>
      <p:sp>
        <p:nvSpPr>
          <p:cNvPr id="105022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积极心态：面对挑战时保持乐观、自信的态度，相信自己能够克服困难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情绪管理：学会控制情绪，避免情绪波动对工作的影响，保持冷静和专注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自我激励：通过自我激励来保持动力和激情，不断追求进步和成长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寻求支持：与同事、领导、朋友等保持良好的沟通，寻求支持和帮助，共同应对挑战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寻求反馈与持续改进</a:t>
            </a:r>
            <a:endParaRPr altLang="en-US" lang="zh-CN"/>
          </a:p>
        </p:txBody>
      </p:sp>
      <p:sp>
        <p:nvSpPr>
          <p:cNvPr id="10502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及时寻求反馈，了解执行过程中的问题和不足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针对反馈进行持续改进，提高执行效率和质量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建立有效的反馈机制，促进团队成员之间的沟通与协作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不断学习和提升，适应变化并保持高效执行力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不断学习与提升自我</a:t>
            </a:r>
            <a:endParaRPr altLang="en-US" lang="zh-CN"/>
          </a:p>
        </p:txBody>
      </p:sp>
      <p:sp>
        <p:nvSpPr>
          <p:cNvPr id="10503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学会应对挑战，保持积极心态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不断寻求反馈，改进自身不足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保持学习心态，不断更新知识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提升自我管理能力，提高工作效率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回顾本次分享的重点内容</a:t>
            </a:r>
            <a:endParaRPr altLang="en-US" lang="zh-CN"/>
          </a:p>
        </p:txBody>
      </p:sp>
      <p:sp>
        <p:nvSpPr>
          <p:cNvPr id="10504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高效执行力的打造技巧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高效执行力的定义和重要性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高效执行力的影响因素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高效执行力的提升方法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对未来高效执行力的展望与建议</a:t>
            </a:r>
            <a:endParaRPr altLang="en-US" lang="zh-CN"/>
          </a:p>
        </p:txBody>
      </p:sp>
      <p:sp>
        <p:nvSpPr>
          <p:cNvPr id="10505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持续改进和优化执行流程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强化团队沟通和协作能力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培养员工的时间管理和优先级排序能力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关注员工成长和激励措施，激发员工潜能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5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9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2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2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2023-12-19T18:45:48Z</dcterms:created>
  <dcterms:modified xsi:type="dcterms:W3CDTF">2023-12-19T18:45:48Z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f9b81e318de54361b3a4e8dd962f3da9_21</vt:lpwstr>
  </property>
</Properties>
</file>