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15"/>
  </p:notesMasterIdLst>
  <p:handoutMasterIdLst>
    <p:handoutMasterId r:id="rId29"/>
  </p:handoutMasterIdLst>
  <p:sldIdLst>
    <p:sldId id="256" r:id="rId3"/>
    <p:sldId id="300" r:id="rId4"/>
    <p:sldId id="299" r:id="rId5"/>
    <p:sldId id="301" r:id="rId6"/>
    <p:sldId id="302" r:id="rId7"/>
    <p:sldId id="303" r:id="rId8"/>
    <p:sldId id="311" r:id="rId9"/>
    <p:sldId id="338" r:id="rId10"/>
    <p:sldId id="336" r:id="rId11"/>
    <p:sldId id="337" r:id="rId12"/>
    <p:sldId id="340" r:id="rId13"/>
    <p:sldId id="339" r:id="rId14"/>
    <p:sldId id="312" r:id="rId16"/>
    <p:sldId id="305" r:id="rId17"/>
    <p:sldId id="313" r:id="rId18"/>
    <p:sldId id="314" r:id="rId19"/>
    <p:sldId id="315" r:id="rId20"/>
    <p:sldId id="321" r:id="rId21"/>
    <p:sldId id="325" r:id="rId22"/>
    <p:sldId id="327" r:id="rId23"/>
    <p:sldId id="333" r:id="rId24"/>
    <p:sldId id="329" r:id="rId25"/>
    <p:sldId id="330" r:id="rId26"/>
    <p:sldId id="341" r:id="rId27"/>
    <p:sldId id="342" r:id="rId28"/>
  </p:sldIdLst>
  <p:sldSz cx="9144000" cy="5143500" type="screen16x9"/>
  <p:notesSz cx="6858000" cy="9144000"/>
  <p:embeddedFontLst>
    <p:embeddedFont>
      <p:font typeface="Malgun Gothic" panose="020B0503020000020004" charset="-127"/>
      <p:regular r:id="rId33"/>
    </p:embeddedFont>
    <p:embeddedFont>
      <p:font typeface="黑体" panose="02010609060101010101" pitchFamily="49" charset="-122"/>
      <p:regular r:id="rId34"/>
    </p:embeddedFont>
    <p:embeddedFont>
      <p:font typeface="楷体_GB2312" panose="02010609030101010101" pitchFamily="49" charset="-122"/>
      <p:regular r:id="rId35"/>
    </p:embeddedFont>
    <p:embeddedFont>
      <p:font typeface="Gulim" panose="020B0600000101010101" pitchFamily="34" charset="-127"/>
      <p:regular r:id="rId36"/>
    </p:embeddedFont>
    <p:embeddedFont>
      <p:font typeface="楷体" panose="02010609060101010101" pitchFamily="49" charset="-122"/>
      <p:regular r:id="rId37"/>
    </p:embeddedFont>
    <p:embeddedFont>
      <p:font typeface="微软雅黑" panose="020B0503020204020204" charset="-122"/>
      <p:regular r:id="rId38"/>
    </p:embeddedFont>
    <p:embeddedFont>
      <p:font typeface="幼圆" panose="02010509060101010101" pitchFamily="49" charset="-122"/>
      <p:regular r:id="rId39"/>
    </p:embeddedFont>
  </p:embeddedFontLst>
  <p:custDataLst>
    <p:tags r:id="rId4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HYShortSamul-Medium" pitchFamily="18" charset="-127"/>
        <a:ea typeface="HYShortSamul-Medium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02A"/>
    <a:srgbClr val="0000FF"/>
    <a:srgbClr val="CCECFF"/>
    <a:srgbClr val="CCCCFF"/>
    <a:srgbClr val="CCFFCC"/>
    <a:srgbClr val="FFCCFF"/>
    <a:srgbClr val="FF00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70" autoAdjust="0"/>
    <p:restoredTop sz="96404" autoAdjust="0"/>
  </p:normalViewPr>
  <p:slideViewPr>
    <p:cSldViewPr snapToGrid="0" showGuides="1">
      <p:cViewPr varScale="1">
        <p:scale>
          <a:sx n="143" d="100"/>
          <a:sy n="143" d="100"/>
        </p:scale>
        <p:origin x="852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gs" Target="tags/tag114.xml"/><Relationship Id="rId4" Type="http://schemas.openxmlformats.org/officeDocument/2006/relationships/slide" Target="slides/slide2.xml"/><Relationship Id="rId39" Type="http://schemas.openxmlformats.org/officeDocument/2006/relationships/font" Target="fonts/font7.fntdata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fld id="{35EB7E8B-CD0F-4C1F-8331-666EFFB8EB64}" type="slidenum">
              <a:rPr lang="ko-KR" altLang="en-US"/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 noProof="0"/>
              <a:t>Click to edit Master text styles</a:t>
            </a:r>
            <a:endParaRPr lang="en-US" altLang="ko-KR" noProof="0"/>
          </a:p>
          <a:p>
            <a:pPr lvl="1"/>
            <a:r>
              <a:rPr lang="en-US" altLang="ko-KR" noProof="0"/>
              <a:t>Second level</a:t>
            </a:r>
            <a:endParaRPr lang="en-US" altLang="ko-KR" noProof="0"/>
          </a:p>
          <a:p>
            <a:pPr lvl="2"/>
            <a:r>
              <a:rPr lang="en-US" altLang="ko-KR" noProof="0"/>
              <a:t>Third level</a:t>
            </a:r>
            <a:endParaRPr lang="en-US" altLang="ko-KR" noProof="0"/>
          </a:p>
          <a:p>
            <a:pPr lvl="3"/>
            <a:r>
              <a:rPr lang="en-US" altLang="ko-KR" noProof="0"/>
              <a:t>Fourth level</a:t>
            </a:r>
            <a:endParaRPr lang="en-US" altLang="ko-KR" noProof="0"/>
          </a:p>
          <a:p>
            <a:pPr lvl="4"/>
            <a:r>
              <a:rPr lang="en-US" altLang="ko-KR" noProof="0"/>
              <a:t>Fifth level</a:t>
            </a:r>
            <a:endParaRPr lang="en-US" altLang="ko-KR" noProof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fld id="{07AC2BF0-3841-4B6E-8C03-EE0EE73ACCD9}" type="slidenum">
              <a:rPr lang="ko-KR" altLang="en-US"/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843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399A59CB-A55C-4D57-A5C7-B6935CBCA44B}" type="slidenum">
              <a:rPr lang="ko-KR" altLang="en-US" sz="1200" smtClean="0">
                <a:latin typeface="Arial" panose="020B0604020202020204" pitchFamily="34" charset="0"/>
                <a:ea typeface="Gulim" panose="020B0600000101010101" pitchFamily="34" charset="-127"/>
              </a:rPr>
            </a:fld>
            <a:endParaRPr lang="ko-KR" altLang="en-US" sz="1200">
              <a:latin typeface="Arial" panose="020B0604020202020204" pitchFamily="34" charset="0"/>
              <a:ea typeface="Gulim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662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D429B447-25A3-419C-9841-CD79C3EF6403}" type="slidenum">
              <a:rPr lang="ko-KR" altLang="en-US" sz="1200" smtClean="0">
                <a:latin typeface="Arial" panose="020B0604020202020204" pitchFamily="34" charset="0"/>
                <a:ea typeface="Gulim" panose="020B0600000101010101" pitchFamily="34" charset="-127"/>
              </a:rPr>
            </a:fld>
            <a:endParaRPr lang="ko-KR" altLang="en-US" sz="1200">
              <a:latin typeface="Arial" panose="020B0604020202020204" pitchFamily="34" charset="0"/>
              <a:ea typeface="Gulim" panose="020B0600000101010101" pitchFamily="34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4" Type="http://schemas.openxmlformats.org/officeDocument/2006/relationships/theme" Target="../theme/theme1.xml"/><Relationship Id="rId43" Type="http://schemas.openxmlformats.org/officeDocument/2006/relationships/tags" Target="../tags/tag62.xml"/><Relationship Id="rId42" Type="http://schemas.openxmlformats.org/officeDocument/2006/relationships/tags" Target="../tags/tag61.xml"/><Relationship Id="rId41" Type="http://schemas.openxmlformats.org/officeDocument/2006/relationships/tags" Target="../tags/tag60.xml"/><Relationship Id="rId40" Type="http://schemas.openxmlformats.org/officeDocument/2006/relationships/tags" Target="../tags/tag59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58.xml"/><Relationship Id="rId38" Type="http://schemas.openxmlformats.org/officeDocument/2006/relationships/tags" Target="../tags/tag57.xml"/><Relationship Id="rId37" Type="http://schemas.openxmlformats.org/officeDocument/2006/relationships/image" Target="../media/image1.jpeg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8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9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40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41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2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4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65.xml"/><Relationship Id="rId3" Type="http://schemas.openxmlformats.org/officeDocument/2006/relationships/image" Target="../media/image2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.png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2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2.png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hyperlink" Target="&#31163;&#23376;&#38190;&#30340;&#24418;&#25104;&#65288;&#20197;&#27695;&#21270;&#38048;&#24418;&#25104;&#20026;&#20363;&#65289;_&#26631;&#28165;.mp4" TargetMode="Externa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2.png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2.png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image" Target="../media/image2.png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6.xml"/><Relationship Id="rId4" Type="http://schemas.openxmlformats.org/officeDocument/2006/relationships/image" Target="../media/image2.png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7.xml"/><Relationship Id="rId3" Type="http://schemas.openxmlformats.org/officeDocument/2006/relationships/image" Target="../media/image2.png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8.xml"/><Relationship Id="rId3" Type="http://schemas.openxmlformats.org/officeDocument/2006/relationships/image" Target="../media/image2.png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2.png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0.xml"/><Relationship Id="rId5" Type="http://schemas.openxmlformats.org/officeDocument/2006/relationships/image" Target="../media/image2.png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1.xml"/><Relationship Id="rId3" Type="http://schemas.openxmlformats.org/officeDocument/2006/relationships/image" Target="../media/image2.png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2.xml"/><Relationship Id="rId3" Type="http://schemas.openxmlformats.org/officeDocument/2006/relationships/image" Target="../media/image2.png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3.xml"/><Relationship Id="rId4" Type="http://schemas.openxmlformats.org/officeDocument/2006/relationships/image" Target="../media/image2.png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4.xml"/><Relationship Id="rId3" Type="http://schemas.openxmlformats.org/officeDocument/2006/relationships/image" Target="../media/image2.png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5.xml"/><Relationship Id="rId3" Type="http://schemas.openxmlformats.org/officeDocument/2006/relationships/image" Target="../media/image2.png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36.xml"/><Relationship Id="rId5" Type="http://schemas.openxmlformats.org/officeDocument/2006/relationships/image" Target="../media/image2.png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image" Target="../media/image11.wmf"/><Relationship Id="rId1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250825" y="1654175"/>
            <a:ext cx="4968875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课时  </a:t>
            </a:r>
            <a:endParaRPr lang="en-US" altLang="zh-CN" sz="3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离子与相对原子质量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6227763" y="1924050"/>
            <a:ext cx="27368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>
                <a:latin typeface="方正美黑_GBK" panose="03000509000000000000" pitchFamily="65" charset="-122"/>
                <a:ea typeface="方正美黑_GBK" panose="03000509000000000000" pitchFamily="65" charset="-122"/>
              </a:rPr>
              <a:t>第三单元 </a:t>
            </a:r>
            <a:endParaRPr lang="en-US" altLang="zh-CN" sz="2400">
              <a:latin typeface="方正美黑_GBK" panose="03000509000000000000" pitchFamily="65" charset="-122"/>
              <a:ea typeface="方正美黑_GBK" panose="03000509000000000000" pitchFamily="65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400">
                <a:latin typeface="方正美黑_GBK" panose="03000509000000000000" pitchFamily="65" charset="-122"/>
                <a:ea typeface="方正美黑_GBK" panose="03000509000000000000" pitchFamily="65" charset="-122"/>
              </a:rPr>
              <a:t>物质构成的奥秘</a:t>
            </a:r>
            <a:endParaRPr lang="en-US" altLang="zh-CN" sz="2400">
              <a:latin typeface="方正美黑_GBK" panose="03000509000000000000" pitchFamily="65" charset="-122"/>
              <a:ea typeface="方正美黑_GBK" panose="03000509000000000000" pitchFamily="65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400">
                <a:latin typeface="方正美黑_GBK" panose="03000509000000000000" pitchFamily="65" charset="-122"/>
                <a:ea typeface="方正美黑_GBK" panose="03000509000000000000" pitchFamily="65" charset="-122"/>
              </a:rPr>
              <a:t>课题</a:t>
            </a:r>
            <a:r>
              <a:rPr lang="en-US" altLang="zh-CN" sz="2400">
                <a:latin typeface="方正美黑_GBK" panose="03000509000000000000" pitchFamily="65" charset="-122"/>
                <a:ea typeface="方正美黑_GBK" panose="03000509000000000000" pitchFamily="65" charset="-122"/>
              </a:rPr>
              <a:t>2</a:t>
            </a:r>
            <a:endParaRPr lang="en-US" altLang="zh-CN" sz="2400">
              <a:latin typeface="方正美黑_GBK" panose="03000509000000000000" pitchFamily="65" charset="-122"/>
              <a:ea typeface="方正美黑_GBK" panose="03000509000000000000" pitchFamily="65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400">
                <a:latin typeface="方正美黑_GBK" panose="03000509000000000000" pitchFamily="65" charset="-122"/>
                <a:ea typeface="方正美黑_GBK" panose="03000509000000000000" pitchFamily="65" charset="-122"/>
              </a:rPr>
              <a:t>原子的结构</a:t>
            </a:r>
            <a:endParaRPr lang="zh-CN" altLang="en-US" sz="2400">
              <a:latin typeface="方正美黑_GBK" panose="03000509000000000000" pitchFamily="65" charset="-122"/>
              <a:ea typeface="方正美黑_GBK" panose="03000509000000000000" pitchFamily="65" charset="-122"/>
            </a:endParaRPr>
          </a:p>
        </p:txBody>
      </p:sp>
      <p:sp>
        <p:nvSpPr>
          <p:cNvPr id="6148" name="TextBox 2"/>
          <p:cNvSpPr txBox="1">
            <a:spLocks noChangeArrowheads="1"/>
          </p:cNvSpPr>
          <p:nvPr/>
        </p:nvSpPr>
        <p:spPr bwMode="auto">
          <a:xfrm>
            <a:off x="4535488" y="4516438"/>
            <a:ext cx="3240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>
                <a:latin typeface="方正美黑_GBK" panose="03000509000000000000" pitchFamily="65" charset="-122"/>
                <a:ea typeface="方正美黑_GBK" panose="03000509000000000000" pitchFamily="65" charset="-122"/>
              </a:rPr>
              <a:t>R·</a:t>
            </a:r>
            <a:r>
              <a:rPr lang="zh-CN" altLang="en-US" sz="2400">
                <a:latin typeface="方正美黑_GBK" panose="03000509000000000000" pitchFamily="65" charset="-122"/>
                <a:ea typeface="方正美黑_GBK" panose="03000509000000000000" pitchFamily="65" charset="-122"/>
              </a:rPr>
              <a:t>九年级化学上册</a:t>
            </a:r>
            <a:endParaRPr lang="zh-CN" altLang="en-US" sz="2400">
              <a:latin typeface="方正美黑_GBK" panose="03000509000000000000" pitchFamily="65" charset="-122"/>
              <a:ea typeface="方正美黑_GBK" panose="03000509000000000000" pitchFamily="65" charset="-122"/>
            </a:endParaRPr>
          </a:p>
        </p:txBody>
      </p:sp>
      <p:sp>
        <p:nvSpPr>
          <p:cNvPr id="6149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50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51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52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A8D02A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A8D02A"/>
              </a:solidFill>
              <a:latin typeface="+mn-ea"/>
              <a:ea typeface="+mn-ea"/>
            </a:endParaRPr>
          </a:p>
        </p:txBody>
      </p:sp>
      <p:pic>
        <p:nvPicPr>
          <p:cNvPr id="6154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314325"/>
            <a:ext cx="101758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圆角矩形 2"/>
          <p:cNvSpPr>
            <a:spLocks noChangeArrowheads="1"/>
          </p:cNvSpPr>
          <p:nvPr/>
        </p:nvSpPr>
        <p:spPr bwMode="auto">
          <a:xfrm>
            <a:off x="395288" y="195263"/>
            <a:ext cx="1296987" cy="83185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7171" name="组合 15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7181" name="直接连接符 5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2" name="圆角矩形 3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7183" name="TextBox 1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课前自学准备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课标要求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7172" name="TextBox 17"/>
          <p:cNvSpPr txBox="1">
            <a:spLocks noChangeArrowheads="1"/>
          </p:cNvSpPr>
          <p:nvPr/>
        </p:nvSpPr>
        <p:spPr bwMode="auto">
          <a:xfrm>
            <a:off x="827088" y="817563"/>
            <a:ext cx="2549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FF"/>
                </a:solidFill>
                <a:latin typeface="方正粗圆_GBK" panose="03000509000000000000" pitchFamily="65" charset="-122"/>
                <a:ea typeface="方正粗圆_GBK" panose="03000509000000000000" pitchFamily="65" charset="-122"/>
              </a:rPr>
              <a:t>学习目标</a:t>
            </a:r>
            <a:endParaRPr lang="zh-CN" altLang="en-US" b="1">
              <a:solidFill>
                <a:srgbClr val="0000FF"/>
              </a:solidFill>
              <a:latin typeface="方正粗圆_GBK" panose="03000509000000000000" pitchFamily="65" charset="-122"/>
              <a:ea typeface="方正粗圆_GBK" panose="03000509000000000000" pitchFamily="65" charset="-122"/>
            </a:endParaRPr>
          </a:p>
        </p:txBody>
      </p:sp>
      <p:sp>
        <p:nvSpPr>
          <p:cNvPr id="7173" name="TextBox 20"/>
          <p:cNvSpPr txBox="1">
            <a:spLocks noChangeArrowheads="1"/>
          </p:cNvSpPr>
          <p:nvPr/>
        </p:nvSpPr>
        <p:spPr bwMode="auto">
          <a:xfrm>
            <a:off x="827088" y="1322388"/>
            <a:ext cx="7129462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latin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了解离子的形成，初步认识离子是构成物质的一种粒子。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初步了解相对原子质量的概念，并会查相对原子质量表。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了解原子结构示意图的含义及原子最外层电子数与元素性质的关系。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4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75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76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77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7180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 bwMode="auto">
          <a:xfrm>
            <a:off x="893763" y="715963"/>
            <a:ext cx="7658100" cy="3894137"/>
            <a:chOff x="941388" y="668566"/>
            <a:chExt cx="7657389" cy="3893165"/>
          </a:xfrm>
        </p:grpSpPr>
        <p:sp>
          <p:nvSpPr>
            <p:cNvPr id="8215" name="TextBox 6"/>
            <p:cNvSpPr txBox="1">
              <a:spLocks noChangeArrowheads="1"/>
            </p:cNvSpPr>
            <p:nvPr/>
          </p:nvSpPr>
          <p:spPr bwMode="auto">
            <a:xfrm>
              <a:off x="941388" y="668566"/>
              <a:ext cx="737076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1.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带电的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或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叫做离子，带正电的原子叫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，带负电的原子叫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216" name="TextBox 11"/>
            <p:cNvSpPr txBox="1">
              <a:spLocks noChangeArrowheads="1"/>
            </p:cNvSpPr>
            <p:nvPr/>
          </p:nvSpPr>
          <p:spPr bwMode="auto">
            <a:xfrm>
              <a:off x="1017588" y="3022848"/>
              <a:ext cx="7486650" cy="1538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3.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相对原子质量：国际上以一种碳原子质量的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为标准，其他原子的质量跟它相比较所得的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，就是该种原子的相对原子质量。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8217" name="组合 28"/>
            <p:cNvGrpSpPr/>
            <p:nvPr/>
          </p:nvGrpSpPr>
          <p:grpSpPr bwMode="auto">
            <a:xfrm>
              <a:off x="969963" y="1621929"/>
              <a:ext cx="7628814" cy="1384995"/>
              <a:chOff x="969963" y="1621929"/>
              <a:chExt cx="7628814" cy="1384995"/>
            </a:xfrm>
          </p:grpSpPr>
          <p:sp>
            <p:nvSpPr>
              <p:cNvPr id="8218" name="TextBox 10"/>
              <p:cNvSpPr txBox="1">
                <a:spLocks noChangeArrowheads="1"/>
              </p:cNvSpPr>
              <p:nvPr/>
            </p:nvSpPr>
            <p:spPr bwMode="auto">
              <a:xfrm>
                <a:off x="969963" y="1621929"/>
                <a:ext cx="7628814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2.</a:t>
                </a:r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离子符号的意义：</a:t>
                </a:r>
                <a:endPara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3Ca</a:t>
                </a:r>
                <a:r>
                  <a:rPr lang="en-US" altLang="zh-CN" sz="2800" b="1" baseline="30000">
                    <a:latin typeface="黑体" panose="02010609060101010101" pitchFamily="49" charset="-122"/>
                    <a:ea typeface="黑体" panose="02010609060101010101" pitchFamily="49" charset="-122"/>
                  </a:rPr>
                  <a:t>2+</a:t>
                </a:r>
                <a:r>
                  <a:rPr lang="en-US" altLang="zh-CN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</a:t>
                </a:r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表示</a:t>
                </a:r>
                <a:r>
                  <a:rPr lang="zh-CN" altLang="en-US" sz="2800" b="1" u="sng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               </a:t>
                </a:r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。</a:t>
                </a:r>
                <a:endPara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</a:t>
                </a:r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表示</a:t>
                </a:r>
                <a:r>
                  <a:rPr lang="zh-CN" altLang="en-US" sz="2800" b="1" u="sng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               </a:t>
                </a:r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。</a:t>
                </a:r>
                <a:r>
                  <a:rPr lang="en-US" altLang="zh-CN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</a:t>
                </a:r>
                <a:endPara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8219" name="直接箭头连接符 2"/>
              <p:cNvCxnSpPr>
                <a:cxnSpLocks noChangeShapeType="1"/>
              </p:cNvCxnSpPr>
              <p:nvPr/>
            </p:nvCxnSpPr>
            <p:spPr bwMode="auto">
              <a:xfrm>
                <a:off x="1873250" y="2387600"/>
                <a:ext cx="754534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8220" name="组合 27"/>
              <p:cNvGrpSpPr/>
              <p:nvPr/>
            </p:nvGrpSpPr>
            <p:grpSpPr bwMode="auto">
              <a:xfrm>
                <a:off x="1134666" y="2508250"/>
                <a:ext cx="1493118" cy="296069"/>
                <a:chOff x="1134666" y="2508250"/>
                <a:chExt cx="1493118" cy="296069"/>
              </a:xfrm>
            </p:grpSpPr>
            <p:cxnSp>
              <p:nvCxnSpPr>
                <p:cNvPr id="8221" name="直接箭头连接符 23"/>
                <p:cNvCxnSpPr>
                  <a:cxnSpLocks noChangeShapeType="1"/>
                </p:cNvCxnSpPr>
                <p:nvPr/>
              </p:nvCxnSpPr>
              <p:spPr bwMode="auto">
                <a:xfrm>
                  <a:off x="1134666" y="2804319"/>
                  <a:ext cx="1493118" cy="0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222" name="直接连接符 25"/>
                <p:cNvCxnSpPr>
                  <a:cxnSpLocks noChangeShapeType="1"/>
                </p:cNvCxnSpPr>
                <p:nvPr/>
              </p:nvCxnSpPr>
              <p:spPr bwMode="auto">
                <a:xfrm>
                  <a:off x="1134666" y="2508250"/>
                  <a:ext cx="0" cy="2960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8195" name="组合 7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8211" name="直接连接符 8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12" name="圆角矩形 10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8213" name="TextBox 11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课前自学准备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预习检测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25700" y="681038"/>
            <a:ext cx="1003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原子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676650" y="671513"/>
            <a:ext cx="1363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原子团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82800" y="1103313"/>
            <a:ext cx="1260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阳离子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148388" y="1106488"/>
            <a:ext cx="1366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阴离子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271838" y="2057400"/>
            <a:ext cx="49164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个钙离子带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个单位的正电荷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309938" y="2487613"/>
            <a:ext cx="1871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个钙离子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460500" y="4048125"/>
            <a:ext cx="9779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比值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1216025" y="3475038"/>
          <a:ext cx="344488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" imgW="215900" imgH="393065" progId="Equation.DSMT4">
                  <p:embed/>
                </p:oleObj>
              </mc:Choice>
              <mc:Fallback>
                <p:oleObj name="" r:id="rId1" imgW="215900" imgH="393065" progId="Equation.DSMT4">
                  <p:embed/>
                  <p:pic>
                    <p:nvPicPr>
                      <p:cNvPr id="0" name="对象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025" y="3475038"/>
                        <a:ext cx="344488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4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05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06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07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8210" name="图片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2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9227" name="直接连接符 13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8" name="圆角矩形 15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9229" name="TextBox 16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课堂教学展示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新课导入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79488" y="935038"/>
            <a:ext cx="739933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    我们已经知道，原子是由</a:t>
            </a: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原子核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核外电子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构成的。原子核的体积仅占原子体积的几千亿分之一，相对来讲，原子核外空间很大，电子在这个空间里作高速运动。那么，电子的运动有什么规律呢？这就是这节课研究的重点。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0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21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22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23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9226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73125" y="1258888"/>
            <a:ext cx="7154863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    物质有趋于稳定状态的特点，原子也不例外，有趋于稳定结构的特点。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稳定结构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：像稀有气体元素原子这样的结构叫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电子稳定结构。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若只有一个电子层，则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电子是稳定结构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243" name="组合 11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10284" name="直接连接符 12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85" name="圆角矩形 13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6" name="TextBox 14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课堂教学展示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课堂探究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862013" y="769938"/>
            <a:ext cx="4106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B0F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知识点</a:t>
            </a:r>
            <a:r>
              <a:rPr lang="en-US" altLang="zh-CN">
                <a:solidFill>
                  <a:srgbClr val="00B0F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1  </a:t>
            </a:r>
            <a:r>
              <a:rPr lang="zh-CN" altLang="en-US">
                <a:solidFill>
                  <a:srgbClr val="00B0F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离子的形成</a:t>
            </a:r>
            <a:endParaRPr lang="zh-CN" altLang="en-US">
              <a:solidFill>
                <a:srgbClr val="00B0F0"/>
              </a:solidFill>
              <a:latin typeface="方正琥珀_GBK" panose="03000509000000000000" pitchFamily="65" charset="-122"/>
              <a:ea typeface="方正琥珀_GBK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116013" y="2373313"/>
            <a:ext cx="1730375" cy="930275"/>
            <a:chOff x="1286024" y="2372900"/>
            <a:chExt cx="1730652" cy="930110"/>
          </a:xfrm>
        </p:grpSpPr>
        <p:grpSp>
          <p:nvGrpSpPr>
            <p:cNvPr id="10277" name="组合 3"/>
            <p:cNvGrpSpPr/>
            <p:nvPr/>
          </p:nvGrpSpPr>
          <p:grpSpPr bwMode="auto">
            <a:xfrm>
              <a:off x="1633742" y="2372900"/>
              <a:ext cx="1382934" cy="930110"/>
              <a:chOff x="2073042" y="2351255"/>
              <a:chExt cx="1382934" cy="930110"/>
            </a:xfrm>
          </p:grpSpPr>
          <p:sp>
            <p:nvSpPr>
              <p:cNvPr id="22" name="椭圆 21"/>
              <p:cNvSpPr/>
              <p:nvPr/>
            </p:nvSpPr>
            <p:spPr bwMode="auto">
              <a:xfrm>
                <a:off x="2268336" y="2582989"/>
                <a:ext cx="485853" cy="485689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Tx/>
                  <a:buNone/>
                  <a:defRPr/>
                </a:pPr>
                <a:endParaRPr lang="zh-CN" altLang="en-US"/>
              </a:p>
            </p:txBody>
          </p:sp>
          <p:sp>
            <p:nvSpPr>
              <p:cNvPr id="23" name="弧形 22"/>
              <p:cNvSpPr/>
              <p:nvPr/>
            </p:nvSpPr>
            <p:spPr bwMode="auto">
              <a:xfrm rot="2660394">
                <a:off x="2073042" y="2351255"/>
                <a:ext cx="924073" cy="930110"/>
              </a:xfrm>
              <a:prstGeom prst="arc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endParaRPr lang="zh-CN" altLang="en-US">
                  <a:latin typeface="HY얕은샘물M" pitchFamily="18" charset="-127"/>
                  <a:ea typeface="HY얕은샘물M" pitchFamily="18" charset="-127"/>
                </a:endParaRPr>
              </a:p>
            </p:txBody>
          </p:sp>
          <p:sp>
            <p:nvSpPr>
              <p:cNvPr id="10281" name="矩形 8"/>
              <p:cNvSpPr>
                <a:spLocks noChangeArrowheads="1"/>
              </p:cNvSpPr>
              <p:nvPr/>
            </p:nvSpPr>
            <p:spPr bwMode="auto">
              <a:xfrm>
                <a:off x="2797164" y="2628899"/>
                <a:ext cx="658812" cy="3587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endParaRPr lang="zh-CN" altLang="en-US"/>
              </a:p>
            </p:txBody>
          </p:sp>
          <p:sp>
            <p:nvSpPr>
              <p:cNvPr id="10282" name="TextBox 25"/>
              <p:cNvSpPr txBox="1">
                <a:spLocks noChangeArrowheads="1"/>
              </p:cNvSpPr>
              <p:nvPr/>
            </p:nvSpPr>
            <p:spPr bwMode="auto">
              <a:xfrm>
                <a:off x="2797164" y="2584449"/>
                <a:ext cx="395287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2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83" name="TextBox 27"/>
              <p:cNvSpPr txBox="1">
                <a:spLocks noChangeArrowheads="1"/>
              </p:cNvSpPr>
              <p:nvPr/>
            </p:nvSpPr>
            <p:spPr bwMode="auto">
              <a:xfrm>
                <a:off x="2247416" y="2583938"/>
                <a:ext cx="5715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+2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278" name="TextBox 4"/>
            <p:cNvSpPr txBox="1">
              <a:spLocks noChangeArrowheads="1"/>
            </p:cNvSpPr>
            <p:nvPr/>
          </p:nvSpPr>
          <p:spPr bwMode="auto">
            <a:xfrm>
              <a:off x="1286024" y="2545883"/>
              <a:ext cx="5931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宋体" panose="02010600030101010101" pitchFamily="2" charset="-122"/>
                  <a:ea typeface="宋体" panose="02010600030101010101" pitchFamily="2" charset="-122"/>
                </a:rPr>
                <a:t>氦</a:t>
              </a:r>
              <a:endParaRPr lang="zh-CN" altLang="en-US" sz="28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3203575" y="2174875"/>
            <a:ext cx="1822450" cy="1344613"/>
            <a:chOff x="3644404" y="2174337"/>
            <a:chExt cx="1821402" cy="1345915"/>
          </a:xfrm>
        </p:grpSpPr>
        <p:grpSp>
          <p:nvGrpSpPr>
            <p:cNvPr id="10268" name="组合 31"/>
            <p:cNvGrpSpPr/>
            <p:nvPr/>
          </p:nvGrpSpPr>
          <p:grpSpPr bwMode="auto">
            <a:xfrm>
              <a:off x="3961721" y="2174337"/>
              <a:ext cx="1504085" cy="1345915"/>
              <a:chOff x="2009041" y="2137249"/>
              <a:chExt cx="1504085" cy="1345915"/>
            </a:xfrm>
          </p:grpSpPr>
          <p:sp>
            <p:nvSpPr>
              <p:cNvPr id="33" name="椭圆 32"/>
              <p:cNvSpPr/>
              <p:nvPr/>
            </p:nvSpPr>
            <p:spPr bwMode="auto">
              <a:xfrm>
                <a:off x="2270828" y="2585357"/>
                <a:ext cx="485496" cy="484657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Tx/>
                  <a:buNone/>
                  <a:defRPr/>
                </a:pPr>
                <a:endParaRPr lang="zh-CN" altLang="en-US"/>
              </a:p>
            </p:txBody>
          </p:sp>
          <p:sp>
            <p:nvSpPr>
              <p:cNvPr id="34" name="弧形 33"/>
              <p:cNvSpPr/>
              <p:nvPr/>
            </p:nvSpPr>
            <p:spPr bwMode="auto">
              <a:xfrm rot="2660394">
                <a:off x="2072505" y="2351770"/>
                <a:ext cx="924981" cy="929586"/>
              </a:xfrm>
              <a:prstGeom prst="arc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endParaRPr lang="zh-CN" altLang="en-US">
                  <a:latin typeface="HY얕은샘물M" pitchFamily="18" charset="-127"/>
                  <a:ea typeface="HY얕은샘물M" pitchFamily="18" charset="-127"/>
                </a:endParaRPr>
              </a:p>
            </p:txBody>
          </p:sp>
          <p:sp>
            <p:nvSpPr>
              <p:cNvPr id="35" name="弧形 34"/>
              <p:cNvSpPr/>
              <p:nvPr/>
            </p:nvSpPr>
            <p:spPr bwMode="auto">
              <a:xfrm rot="2660394">
                <a:off x="2009041" y="2137249"/>
                <a:ext cx="1332734" cy="1345915"/>
              </a:xfrm>
              <a:prstGeom prst="arc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endParaRPr lang="zh-CN" altLang="en-US">
                  <a:latin typeface="HY얕은샘물M" pitchFamily="18" charset="-127"/>
                  <a:ea typeface="HY얕은샘물M" pitchFamily="18" charset="-127"/>
                </a:endParaRPr>
              </a:p>
            </p:txBody>
          </p:sp>
          <p:sp>
            <p:nvSpPr>
              <p:cNvPr id="10273" name="矩形 8"/>
              <p:cNvSpPr>
                <a:spLocks noChangeArrowheads="1"/>
              </p:cNvSpPr>
              <p:nvPr/>
            </p:nvSpPr>
            <p:spPr bwMode="auto">
              <a:xfrm>
                <a:off x="2797164" y="2628899"/>
                <a:ext cx="658812" cy="3587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endParaRPr lang="zh-CN" altLang="en-US"/>
              </a:p>
            </p:txBody>
          </p:sp>
          <p:sp>
            <p:nvSpPr>
              <p:cNvPr id="10274" name="TextBox 36"/>
              <p:cNvSpPr txBox="1">
                <a:spLocks noChangeArrowheads="1"/>
              </p:cNvSpPr>
              <p:nvPr/>
            </p:nvSpPr>
            <p:spPr bwMode="auto">
              <a:xfrm>
                <a:off x="2797164" y="2584449"/>
                <a:ext cx="395287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2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75" name="TextBox 37"/>
              <p:cNvSpPr txBox="1">
                <a:spLocks noChangeArrowheads="1"/>
              </p:cNvSpPr>
              <p:nvPr/>
            </p:nvSpPr>
            <p:spPr bwMode="auto">
              <a:xfrm>
                <a:off x="3117839" y="2576512"/>
                <a:ext cx="395287" cy="46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8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76" name="TextBox 38"/>
              <p:cNvSpPr txBox="1">
                <a:spLocks noChangeArrowheads="1"/>
              </p:cNvSpPr>
              <p:nvPr/>
            </p:nvSpPr>
            <p:spPr bwMode="auto">
              <a:xfrm>
                <a:off x="2201019" y="2591714"/>
                <a:ext cx="783774" cy="462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+10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10269" name="TextBox 47"/>
            <p:cNvSpPr txBox="1">
              <a:spLocks noChangeArrowheads="1"/>
            </p:cNvSpPr>
            <p:nvPr/>
          </p:nvSpPr>
          <p:spPr bwMode="auto">
            <a:xfrm>
              <a:off x="3644404" y="2575465"/>
              <a:ext cx="5931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宋体" panose="02010600030101010101" pitchFamily="2" charset="-122"/>
                  <a:ea typeface="宋体" panose="02010600030101010101" pitchFamily="2" charset="-122"/>
                </a:rPr>
                <a:t>氖</a:t>
              </a:r>
              <a:endParaRPr lang="zh-CN" altLang="en-US" sz="28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5435600" y="2043113"/>
            <a:ext cx="2270125" cy="1554162"/>
            <a:chOff x="5436096" y="2042780"/>
            <a:chExt cx="2269638" cy="1554374"/>
          </a:xfrm>
        </p:grpSpPr>
        <p:sp>
          <p:nvSpPr>
            <p:cNvPr id="53" name="弧形 52"/>
            <p:cNvSpPr/>
            <p:nvPr/>
          </p:nvSpPr>
          <p:spPr bwMode="auto">
            <a:xfrm rot="2660394">
              <a:off x="5942400" y="2042780"/>
              <a:ext cx="1539545" cy="1554374"/>
            </a:xfrm>
            <a:prstGeom prst="arc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zh-CN" altLang="en-US">
                <a:latin typeface="HY얕은샘물M" pitchFamily="18" charset="-127"/>
                <a:ea typeface="HY얕은샘물M" pitchFamily="18" charset="-127"/>
              </a:endParaRPr>
            </a:p>
          </p:txBody>
        </p:sp>
        <p:grpSp>
          <p:nvGrpSpPr>
            <p:cNvPr id="10256" name="组合 10"/>
            <p:cNvGrpSpPr/>
            <p:nvPr/>
          </p:nvGrpSpPr>
          <p:grpSpPr bwMode="auto">
            <a:xfrm>
              <a:off x="5436096" y="2225367"/>
              <a:ext cx="2269638" cy="1197138"/>
              <a:chOff x="5436096" y="2225367"/>
              <a:chExt cx="2269638" cy="1197138"/>
            </a:xfrm>
          </p:grpSpPr>
          <p:grpSp>
            <p:nvGrpSpPr>
              <p:cNvPr id="10257" name="组合 9"/>
              <p:cNvGrpSpPr/>
              <p:nvPr/>
            </p:nvGrpSpPr>
            <p:grpSpPr bwMode="auto">
              <a:xfrm>
                <a:off x="5436096" y="2225367"/>
                <a:ext cx="2160239" cy="1197138"/>
                <a:chOff x="5827023" y="2225367"/>
                <a:chExt cx="2160239" cy="1197138"/>
              </a:xfrm>
            </p:grpSpPr>
            <p:grpSp>
              <p:nvGrpSpPr>
                <p:cNvPr id="10259" name="组合 39"/>
                <p:cNvGrpSpPr/>
                <p:nvPr/>
              </p:nvGrpSpPr>
              <p:grpSpPr bwMode="auto">
                <a:xfrm>
                  <a:off x="6328565" y="2225367"/>
                  <a:ext cx="1658697" cy="1197138"/>
                  <a:chOff x="2162677" y="2219264"/>
                  <a:chExt cx="1658697" cy="1197138"/>
                </a:xfrm>
              </p:grpSpPr>
              <p:sp>
                <p:nvSpPr>
                  <p:cNvPr id="43" name="弧形 42"/>
                  <p:cNvSpPr/>
                  <p:nvPr/>
                </p:nvSpPr>
                <p:spPr bwMode="auto">
                  <a:xfrm rot="2660394">
                    <a:off x="2162677" y="2219264"/>
                    <a:ext cx="1158626" cy="1197138"/>
                  </a:xfrm>
                  <a:prstGeom prst="arc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zh-CN" altLang="en-US">
                      <a:latin typeface="HY얕은샘물M" pitchFamily="18" charset="-127"/>
                      <a:ea typeface="HY얕은샘물M" pitchFamily="18" charset="-127"/>
                    </a:endParaRPr>
                  </a:p>
                </p:txBody>
              </p:sp>
              <p:sp>
                <p:nvSpPr>
                  <p:cNvPr id="42" name="弧形 41"/>
                  <p:cNvSpPr/>
                  <p:nvPr/>
                </p:nvSpPr>
                <p:spPr bwMode="auto">
                  <a:xfrm rot="2660394">
                    <a:off x="2222989" y="2428843"/>
                    <a:ext cx="760250" cy="790683"/>
                  </a:xfrm>
                  <a:prstGeom prst="arc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zh-CN" altLang="en-US">
                      <a:latin typeface="HY얕은샘물M" pitchFamily="18" charset="-127"/>
                      <a:ea typeface="HY얕은샘물M" pitchFamily="18" charset="-127"/>
                    </a:endParaRPr>
                  </a:p>
                </p:txBody>
              </p:sp>
              <p:sp>
                <p:nvSpPr>
                  <p:cNvPr id="10263" name="矩形 8"/>
                  <p:cNvSpPr>
                    <a:spLocks noChangeArrowheads="1"/>
                  </p:cNvSpPr>
                  <p:nvPr/>
                </p:nvSpPr>
                <p:spPr bwMode="auto">
                  <a:xfrm>
                    <a:off x="2797163" y="2628899"/>
                    <a:ext cx="1024211" cy="358775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9pPr>
                  </a:lstStyle>
                  <a:p>
                    <a:pPr>
                      <a:buFont typeface="Arial" panose="020B0604020202020204" pitchFamily="34" charset="0"/>
                      <a:buNone/>
                    </a:pPr>
                    <a:endParaRPr lang="zh-CN" altLang="en-US"/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 bwMode="auto">
                  <a:xfrm>
                    <a:off x="2294412" y="2609842"/>
                    <a:ext cx="461863" cy="462026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>
                    <a:spAutoFit/>
                  </a:bodyPr>
                  <a:lstStyle>
                    <a:lvl1pPr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1pPr>
                    <a:lvl2pPr marL="742950" indent="-285750"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2pPr>
                    <a:lvl3pPr marL="1143000" indent="-228600"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3pPr>
                    <a:lvl4pPr marL="1600200" indent="-228600"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4pPr>
                    <a:lvl5pPr marL="2057400" indent="-228600"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9pPr>
                  </a:lstStyle>
                  <a:p>
                    <a:pPr>
                      <a:buFontTx/>
                      <a:buNone/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10265" name="Text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97163" y="2579353"/>
                    <a:ext cx="395287" cy="461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9pPr>
                  </a:lstStyle>
                  <a:p>
                    <a:pPr>
                      <a:buFont typeface="Arial" panose="020B0604020202020204" pitchFamily="34" charset="0"/>
                      <a:buNone/>
                    </a:pPr>
                    <a:r>
                      <a:rPr lang="en-US" altLang="zh-CN" sz="2400" b="1">
                        <a:latin typeface="Times New Roman" panose="02020603050405020304" pitchFamily="18" charset="0"/>
                      </a:rPr>
                      <a:t>2</a:t>
                    </a:r>
                    <a:endParaRPr lang="zh-CN" altLang="en-US" sz="24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6" name="Text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49724" y="2581026"/>
                    <a:ext cx="395287" cy="4619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9pPr>
                  </a:lstStyle>
                  <a:p>
                    <a:pPr>
                      <a:buFont typeface="Arial" panose="020B0604020202020204" pitchFamily="34" charset="0"/>
                      <a:buNone/>
                    </a:pPr>
                    <a:r>
                      <a:rPr lang="en-US" altLang="zh-CN" sz="2400" b="1">
                        <a:latin typeface="Times New Roman" panose="02020603050405020304" pitchFamily="18" charset="0"/>
                      </a:rPr>
                      <a:t>8</a:t>
                    </a:r>
                    <a:endParaRPr lang="zh-CN" altLang="en-US" sz="24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7" name="TextBox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03943" y="2603491"/>
                    <a:ext cx="741204" cy="46202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HYShortSamul-Medium" pitchFamily="18" charset="-127"/>
                        <a:ea typeface="HYShortSamul-Medium" pitchFamily="18" charset="-127"/>
                      </a:defRPr>
                    </a:lvl9pPr>
                  </a:lstStyle>
                  <a:p>
                    <a:r>
                      <a:rPr lang="en-US" altLang="zh-CN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rPr>
                      <a:t>+18</a:t>
                    </a:r>
                    <a:endParaRPr lang="zh-CN" altLang="en-US" sz="2400" b="1">
                      <a:latin typeface="Times New Roman" panose="02020603050405020304" pitchFamily="18" charset="0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sp>
              <p:nvSpPr>
                <p:cNvPr id="10260" name="TextBox 48"/>
                <p:cNvSpPr txBox="1">
                  <a:spLocks noChangeArrowheads="1"/>
                </p:cNvSpPr>
                <p:nvPr/>
              </p:nvSpPr>
              <p:spPr bwMode="auto">
                <a:xfrm>
                  <a:off x="5827023" y="2583764"/>
                  <a:ext cx="593104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HYShortSamul-Medium" pitchFamily="18" charset="-127"/>
                      <a:ea typeface="HYShortSamul-Medium" pitchFamily="18" charset="-127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</a:pPr>
                  <a:r>
                    <a:rPr lang="zh-CN" altLang="en-US" sz="2800" b="1">
                      <a:latin typeface="宋体" panose="02010600030101010101" pitchFamily="2" charset="-122"/>
                      <a:ea typeface="宋体" panose="02010600030101010101" pitchFamily="2" charset="-122"/>
                    </a:rPr>
                    <a:t>氩</a:t>
                  </a:r>
                  <a:endParaRPr lang="zh-CN" altLang="en-US" sz="2800" b="1">
                    <a:latin typeface="宋体" panose="02010600030101010101" pitchFamily="2" charset="-122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0258" name="TextBox 53"/>
              <p:cNvSpPr txBox="1">
                <a:spLocks noChangeArrowheads="1"/>
              </p:cNvSpPr>
              <p:nvPr/>
            </p:nvSpPr>
            <p:spPr bwMode="auto">
              <a:xfrm>
                <a:off x="7310447" y="2583869"/>
                <a:ext cx="395287" cy="46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8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0248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49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50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51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0254" name="图片 4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11188" y="438150"/>
            <a:ext cx="756443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离子的定义与分类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离子：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带电的原子或原子团。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阳离子：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带</a:t>
            </a: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电荷的原子。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阴离子：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带</a:t>
            </a:r>
            <a:r>
              <a:rPr lang="zh-CN" altLang="en-US" b="1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负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电荷的原子。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11188" y="2500313"/>
            <a:ext cx="83534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补充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在化学反应中，金属元素最外层电子数少于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，容易失去电子，非金属元素最外层电子数多于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，容易得到电子。失去电子带的是正电荷，得到电子带的是负电荷，原子失去几个电子就带几个单位的正电荷，得到几个电子就带几个单位的负电荷。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68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69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70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71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1274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6"/>
          <p:cNvSpPr txBox="1">
            <a:spLocks noChangeArrowheads="1"/>
          </p:cNvSpPr>
          <p:nvPr/>
        </p:nvSpPr>
        <p:spPr bwMode="auto">
          <a:xfrm>
            <a:off x="649288" y="292100"/>
            <a:ext cx="7954962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离子的符号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离子的表示方法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阳离子：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b="1" i="1" baseline="30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b="1" baseline="30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Mg</a:t>
            </a:r>
            <a:r>
              <a:rPr lang="en-US" altLang="zh-CN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2+ 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镁离子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NH</a:t>
            </a:r>
            <a:r>
              <a:rPr lang="en-US" altLang="zh-CN" b="1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铵根离子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阴离子：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b="1" i="1" baseline="30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b="1" baseline="30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Cl</a:t>
            </a:r>
            <a:r>
              <a:rPr lang="en-US" altLang="zh-CN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 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氯离子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SO</a:t>
            </a:r>
            <a:r>
              <a:rPr lang="en-US" altLang="zh-CN" b="1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2-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硫酸根离子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661988" y="3308350"/>
            <a:ext cx="7624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离子符号的意义</a:t>
            </a: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3825875" y="3913188"/>
            <a:ext cx="1603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Ca</a:t>
            </a:r>
            <a:r>
              <a:rPr lang="en-US" altLang="zh-CN" sz="40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2+</a:t>
            </a:r>
            <a:endParaRPr lang="en-US" altLang="zh-CN" sz="4000" b="1" baseline="30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7" name="直接箭头连接符 6"/>
          <p:cNvCxnSpPr>
            <a:cxnSpLocks noChangeShapeType="1"/>
          </p:cNvCxnSpPr>
          <p:nvPr/>
        </p:nvCxnSpPr>
        <p:spPr bwMode="auto">
          <a:xfrm flipH="1">
            <a:off x="3097213" y="4295775"/>
            <a:ext cx="766762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文本框 26"/>
          <p:cNvSpPr txBox="1">
            <a:spLocks noChangeArrowheads="1"/>
          </p:cNvSpPr>
          <p:nvPr/>
        </p:nvSpPr>
        <p:spPr bwMode="auto">
          <a:xfrm>
            <a:off x="1187450" y="3789363"/>
            <a:ext cx="2092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表示钙离子的个数为</a:t>
            </a:r>
            <a:r>
              <a:rPr lang="en-US" altLang="zh-CN" sz="28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</a:t>
            </a:r>
            <a:endParaRPr lang="en-US" altLang="zh-CN" sz="2800" b="1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11" name="直接箭头连接符 10"/>
          <p:cNvCxnSpPr>
            <a:cxnSpLocks noChangeShapeType="1"/>
          </p:cNvCxnSpPr>
          <p:nvPr/>
        </p:nvCxnSpPr>
        <p:spPr bwMode="auto">
          <a:xfrm>
            <a:off x="5186363" y="4200525"/>
            <a:ext cx="719137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框 26"/>
          <p:cNvSpPr txBox="1">
            <a:spLocks noChangeArrowheads="1"/>
          </p:cNvSpPr>
          <p:nvPr/>
        </p:nvSpPr>
        <p:spPr bwMode="auto">
          <a:xfrm>
            <a:off x="5956300" y="3724275"/>
            <a:ext cx="2936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表示一个钙离子带</a:t>
            </a:r>
            <a:r>
              <a:rPr lang="en-US" altLang="zh-CN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个单位正电荷</a:t>
            </a:r>
            <a:endParaRPr lang="en-US" altLang="zh-CN" sz="28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2297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9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2303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482600" y="169863"/>
            <a:ext cx="4110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3.NaCl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的形成过程</a:t>
            </a:r>
            <a:endParaRPr lang="en-US" altLang="zh-CN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315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6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7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8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319" name="图片 1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801688"/>
            <a:ext cx="6726238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5" descr="点击画面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4341813"/>
            <a:ext cx="273050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3323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95288" y="857250"/>
          <a:ext cx="8280401" cy="411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31"/>
                <a:gridCol w="864042"/>
                <a:gridCol w="1440070"/>
                <a:gridCol w="2664129"/>
                <a:gridCol w="2664129"/>
              </a:tblGrid>
              <a:tr h="457157">
                <a:tc rowSpan="2" gridSpan="2"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粒子种类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0000"/>
                      </a:schemeClr>
                    </a:solidFill>
                  </a:tcPr>
                </a:tc>
                <a:tc rowSpan="2"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原子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离子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0000"/>
                      </a:schemeClr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157">
                <a:tc vMerge="1" gridSpan="2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阳离子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阴离子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822915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区别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粒子结构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2915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粒子电性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1742"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符号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2915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联系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34" marR="91434" marT="45700" marB="4570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文本框 26"/>
          <p:cNvSpPr txBox="1">
            <a:spLocks noChangeArrowheads="1"/>
          </p:cNvSpPr>
          <p:nvPr/>
        </p:nvSpPr>
        <p:spPr bwMode="auto">
          <a:xfrm>
            <a:off x="1822450" y="1822450"/>
            <a:ext cx="1800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核内质子数</a:t>
            </a:r>
            <a:r>
              <a:rPr lang="en-US" altLang="zh-CN" sz="20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=</a:t>
            </a:r>
            <a:r>
              <a:rPr lang="zh-CN" altLang="en-US" sz="20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核外电子数</a:t>
            </a:r>
            <a:endParaRPr lang="en-US" altLang="zh-CN" sz="20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0" name="文本框 26"/>
          <p:cNvSpPr txBox="1">
            <a:spLocks noChangeArrowheads="1"/>
          </p:cNvSpPr>
          <p:nvPr/>
        </p:nvSpPr>
        <p:spPr bwMode="auto">
          <a:xfrm>
            <a:off x="1884363" y="2767013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不显电性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1" name="文本框 26"/>
          <p:cNvSpPr txBox="1">
            <a:spLocks noChangeArrowheads="1"/>
          </p:cNvSpPr>
          <p:nvPr/>
        </p:nvSpPr>
        <p:spPr bwMode="auto">
          <a:xfrm>
            <a:off x="3711575" y="1719263"/>
            <a:ext cx="21558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核内质子数＞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核外电子数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6319838" y="1736725"/>
            <a:ext cx="215582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核内质子数＜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核外电子数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3" name="文本框 26"/>
          <p:cNvSpPr txBox="1">
            <a:spLocks noChangeArrowheads="1"/>
          </p:cNvSpPr>
          <p:nvPr/>
        </p:nvSpPr>
        <p:spPr bwMode="auto">
          <a:xfrm>
            <a:off x="3886200" y="2767013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显正电性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4" name="文本框 26"/>
          <p:cNvSpPr txBox="1">
            <a:spLocks noChangeArrowheads="1"/>
          </p:cNvSpPr>
          <p:nvPr/>
        </p:nvSpPr>
        <p:spPr bwMode="auto">
          <a:xfrm>
            <a:off x="6605588" y="2765425"/>
            <a:ext cx="1800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显负电性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5" name="文本框 26"/>
          <p:cNvSpPr txBox="1">
            <a:spLocks noChangeArrowheads="1"/>
          </p:cNvSpPr>
          <p:nvPr/>
        </p:nvSpPr>
        <p:spPr bwMode="auto">
          <a:xfrm>
            <a:off x="1920875" y="3344863"/>
            <a:ext cx="16525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用元素符号表示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" name="文本框 26"/>
          <p:cNvSpPr txBox="1">
            <a:spLocks noChangeArrowheads="1"/>
          </p:cNvSpPr>
          <p:nvPr/>
        </p:nvSpPr>
        <p:spPr bwMode="auto">
          <a:xfrm>
            <a:off x="3338513" y="3529013"/>
            <a:ext cx="2701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用阳离子符号表示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7" name="文本框 26"/>
          <p:cNvSpPr txBox="1">
            <a:spLocks noChangeArrowheads="1"/>
          </p:cNvSpPr>
          <p:nvPr/>
        </p:nvSpPr>
        <p:spPr bwMode="auto">
          <a:xfrm>
            <a:off x="6003925" y="3529013"/>
            <a:ext cx="2703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用阴离子符号表示</a:t>
            </a:r>
            <a:endParaRPr lang="en-US" altLang="zh-CN" sz="24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2222500" y="4168775"/>
            <a:ext cx="5133975" cy="779463"/>
            <a:chOff x="2222797" y="3867894"/>
            <a:chExt cx="5133504" cy="779230"/>
          </a:xfrm>
        </p:grpSpPr>
        <p:sp>
          <p:nvSpPr>
            <p:cNvPr id="14390" name="文本框 26"/>
            <p:cNvSpPr txBox="1">
              <a:spLocks noChangeArrowheads="1"/>
            </p:cNvSpPr>
            <p:nvPr/>
          </p:nvSpPr>
          <p:spPr bwMode="auto">
            <a:xfrm>
              <a:off x="5036815" y="3867894"/>
              <a:ext cx="11818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得电子</a:t>
              </a:r>
              <a:endParaRPr lang="en-US" altLang="zh-CN" sz="20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grpSp>
          <p:nvGrpSpPr>
            <p:cNvPr id="14391" name="组合 26"/>
            <p:cNvGrpSpPr/>
            <p:nvPr/>
          </p:nvGrpSpPr>
          <p:grpSpPr bwMode="auto">
            <a:xfrm>
              <a:off x="2222797" y="3871257"/>
              <a:ext cx="5133504" cy="775867"/>
              <a:chOff x="2222797" y="3871257"/>
              <a:chExt cx="5133504" cy="775867"/>
            </a:xfrm>
          </p:grpSpPr>
          <p:sp>
            <p:nvSpPr>
              <p:cNvPr id="14392" name="文本框 26"/>
              <p:cNvSpPr txBox="1">
                <a:spLocks noChangeArrowheads="1"/>
              </p:cNvSpPr>
              <p:nvPr/>
            </p:nvSpPr>
            <p:spPr bwMode="auto">
              <a:xfrm>
                <a:off x="2222797" y="4033986"/>
                <a:ext cx="513350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FF0000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rPr>
                  <a:t>阳离子       原子        阴离子</a:t>
                </a:r>
                <a:endParaRPr lang="en-US" altLang="zh-CN" sz="2400" b="1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cxnSp>
            <p:nvCxnSpPr>
              <p:cNvPr id="14393" name="直接箭头连接符 3"/>
              <p:cNvCxnSpPr>
                <a:cxnSpLocks noChangeShapeType="1"/>
              </p:cNvCxnSpPr>
              <p:nvPr/>
            </p:nvCxnSpPr>
            <p:spPr bwMode="auto">
              <a:xfrm flipH="1">
                <a:off x="3252615" y="4236243"/>
                <a:ext cx="1031353" cy="0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94" name="直接箭头连接符 18"/>
              <p:cNvCxnSpPr>
                <a:cxnSpLocks noChangeShapeType="1"/>
              </p:cNvCxnSpPr>
              <p:nvPr/>
            </p:nvCxnSpPr>
            <p:spPr bwMode="auto">
              <a:xfrm>
                <a:off x="4979665" y="4243386"/>
                <a:ext cx="1053430" cy="0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4395" name="文本框 26"/>
              <p:cNvSpPr txBox="1">
                <a:spLocks noChangeArrowheads="1"/>
              </p:cNvSpPr>
              <p:nvPr/>
            </p:nvSpPr>
            <p:spPr bwMode="auto">
              <a:xfrm>
                <a:off x="3328814" y="3871257"/>
                <a:ext cx="118187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FF0000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rPr>
                  <a:t>失电子</a:t>
                </a:r>
                <a:endParaRPr lang="en-US" altLang="zh-CN" sz="2000" b="1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4396" name="文本框 26"/>
              <p:cNvSpPr txBox="1">
                <a:spLocks noChangeArrowheads="1"/>
              </p:cNvSpPr>
              <p:nvPr/>
            </p:nvSpPr>
            <p:spPr bwMode="auto">
              <a:xfrm>
                <a:off x="4989833" y="4247014"/>
                <a:ext cx="118187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FF0000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rPr>
                  <a:t>失电子</a:t>
                </a:r>
                <a:endParaRPr lang="en-US" altLang="zh-CN" sz="2000" b="1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4397" name="文本框 26"/>
              <p:cNvSpPr txBox="1">
                <a:spLocks noChangeArrowheads="1"/>
              </p:cNvSpPr>
              <p:nvPr/>
            </p:nvSpPr>
            <p:spPr bwMode="auto">
              <a:xfrm>
                <a:off x="3333443" y="4242792"/>
                <a:ext cx="118187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HYShortSamul-Medium" pitchFamily="18" charset="-127"/>
                    <a:ea typeface="HYShortSamul-Medium" pitchFamily="18" charset="-127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FF0000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rPr>
                  <a:t>得电子</a:t>
                </a:r>
                <a:endParaRPr lang="en-US" altLang="zh-CN" sz="2000" b="1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cxnSp>
            <p:nvCxnSpPr>
              <p:cNvPr id="14398" name="直接箭头连接符 25"/>
              <p:cNvCxnSpPr>
                <a:cxnSpLocks noChangeShapeType="1"/>
              </p:cNvCxnSpPr>
              <p:nvPr/>
            </p:nvCxnSpPr>
            <p:spPr bwMode="auto">
              <a:xfrm>
                <a:off x="3271665" y="4319561"/>
                <a:ext cx="1031353" cy="0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99" name="直接箭头连接符 28"/>
              <p:cNvCxnSpPr>
                <a:cxnSpLocks noChangeShapeType="1"/>
              </p:cNvCxnSpPr>
              <p:nvPr/>
            </p:nvCxnSpPr>
            <p:spPr bwMode="auto">
              <a:xfrm flipH="1">
                <a:off x="4960615" y="4314800"/>
                <a:ext cx="1031353" cy="0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32" name="文本框 26"/>
          <p:cNvSpPr txBox="1">
            <a:spLocks noChangeArrowheads="1"/>
          </p:cNvSpPr>
          <p:nvPr/>
        </p:nvSpPr>
        <p:spPr bwMode="auto">
          <a:xfrm>
            <a:off x="482600" y="252413"/>
            <a:ext cx="495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离子与原子的区别与联系</a:t>
            </a:r>
            <a:endParaRPr lang="en-US" altLang="zh-CN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83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84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85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86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4389" name="图片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26"/>
          <p:cNvSpPr txBox="1">
            <a:spLocks noChangeArrowheads="1"/>
          </p:cNvSpPr>
          <p:nvPr/>
        </p:nvSpPr>
        <p:spPr bwMode="auto">
          <a:xfrm>
            <a:off x="649288" y="411163"/>
            <a:ext cx="7848600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物质的构成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由原子构成的物质</a:t>
            </a: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①金属  ②固态非金属  ③稀有气体</a:t>
            </a:r>
            <a:endParaRPr lang="en-US" altLang="zh-CN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大部分物质由分子构成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(3)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离子化合物由离子构成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26"/>
          <p:cNvSpPr txBox="1">
            <a:spLocks noChangeArrowheads="1"/>
          </p:cNvSpPr>
          <p:nvPr/>
        </p:nvSpPr>
        <p:spPr bwMode="auto">
          <a:xfrm>
            <a:off x="1266825" y="2608263"/>
            <a:ext cx="604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如氮气（</a:t>
            </a:r>
            <a:r>
              <a:rPr lang="en-US" altLang="zh-CN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en-US" altLang="zh-CN" b="1" baseline="-250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），二氧化碳（</a:t>
            </a:r>
            <a:r>
              <a:rPr lang="en-US" altLang="zh-CN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</a:t>
            </a:r>
            <a:r>
              <a:rPr lang="en-US" altLang="zh-CN" b="1" baseline="-250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26"/>
          <p:cNvSpPr txBox="1">
            <a:spLocks noChangeArrowheads="1"/>
          </p:cNvSpPr>
          <p:nvPr/>
        </p:nvSpPr>
        <p:spPr bwMode="auto">
          <a:xfrm>
            <a:off x="1266825" y="3722688"/>
            <a:ext cx="604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如氯化钠（</a:t>
            </a:r>
            <a:r>
              <a:rPr lang="en-US" altLang="zh-CN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NaCl</a:t>
            </a:r>
            <a:r>
              <a:rPr lang="zh-CN" altLang="en-US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65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6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7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8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5371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6"/>
          <p:cNvSpPr txBox="1">
            <a:spLocks noChangeArrowheads="1"/>
          </p:cNvSpPr>
          <p:nvPr/>
        </p:nvSpPr>
        <p:spPr bwMode="auto">
          <a:xfrm>
            <a:off x="649288" y="411163"/>
            <a:ext cx="7848600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</a:t>
            </a: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下面的物质中，哪些是由分子构成的？哪些是由原子构成的？哪些是由离子构成的？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Ne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S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③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KCl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④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Al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⑤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en-US" altLang="zh-CN" b="1" baseline="-2500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⑥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Fe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⑦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CO</a:t>
            </a:r>
            <a:r>
              <a:rPr lang="en-US" altLang="zh-CN" b="1" baseline="-2500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⑧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MgS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⑨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Cu  </a:t>
            </a:r>
            <a:r>
              <a:rPr lang="zh-CN" altLang="zh-CN" b="1">
                <a:latin typeface="黑体" panose="02010609060101010101" pitchFamily="49" charset="-122"/>
                <a:ea typeface="黑体" panose="02010609060101010101" pitchFamily="49" charset="-122"/>
              </a:rPr>
              <a:t>⑩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Ar  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⑪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SO</a:t>
            </a:r>
            <a:r>
              <a:rPr lang="en-US" altLang="zh-CN" b="1" baseline="-2500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⑫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P</a:t>
            </a:r>
            <a:endParaRPr lang="zh-CN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539750" y="3109913"/>
            <a:ext cx="2592388" cy="1697037"/>
            <a:chOff x="539552" y="3110642"/>
            <a:chExt cx="2592288" cy="1696734"/>
          </a:xfrm>
        </p:grpSpPr>
        <p:sp>
          <p:nvSpPr>
            <p:cNvPr id="16404" name="椭圆 3"/>
            <p:cNvSpPr>
              <a:spLocks noChangeArrowheads="1"/>
            </p:cNvSpPr>
            <p:nvPr/>
          </p:nvSpPr>
          <p:spPr bwMode="auto">
            <a:xfrm>
              <a:off x="539552" y="3110642"/>
              <a:ext cx="2592288" cy="1152128"/>
            </a:xfrm>
            <a:prstGeom prst="ellipse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6405" name="文本框 26"/>
            <p:cNvSpPr txBox="1">
              <a:spLocks noChangeArrowheads="1"/>
            </p:cNvSpPr>
            <p:nvPr/>
          </p:nvSpPr>
          <p:spPr bwMode="auto">
            <a:xfrm>
              <a:off x="669516" y="4222601"/>
              <a:ext cx="233235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latin typeface="黑体" panose="02010609060101010101" pitchFamily="49" charset="-122"/>
                  <a:ea typeface="黑体" panose="02010609060101010101" pitchFamily="49" charset="-122"/>
                </a:rPr>
                <a:t>由原子构成</a:t>
              </a:r>
              <a:endParaRPr lang="zh-CN" altLang="zh-CN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3278188" y="3094038"/>
            <a:ext cx="2590800" cy="1717675"/>
            <a:chOff x="3277444" y="3094296"/>
            <a:chExt cx="2592288" cy="1718175"/>
          </a:xfrm>
        </p:grpSpPr>
        <p:sp>
          <p:nvSpPr>
            <p:cNvPr id="16402" name="椭圆 4"/>
            <p:cNvSpPr>
              <a:spLocks noChangeArrowheads="1"/>
            </p:cNvSpPr>
            <p:nvPr/>
          </p:nvSpPr>
          <p:spPr bwMode="auto">
            <a:xfrm>
              <a:off x="3277444" y="3094296"/>
              <a:ext cx="2592288" cy="115212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6403" name="文本框 26"/>
            <p:cNvSpPr txBox="1">
              <a:spLocks noChangeArrowheads="1"/>
            </p:cNvSpPr>
            <p:nvPr/>
          </p:nvSpPr>
          <p:spPr bwMode="auto">
            <a:xfrm>
              <a:off x="3407408" y="4227696"/>
              <a:ext cx="233235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latin typeface="黑体" panose="02010609060101010101" pitchFamily="49" charset="-122"/>
                  <a:ea typeface="黑体" panose="02010609060101010101" pitchFamily="49" charset="-122"/>
                </a:rPr>
                <a:t>由分子构成</a:t>
              </a:r>
              <a:endParaRPr lang="zh-CN" altLang="zh-CN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011863" y="3109913"/>
            <a:ext cx="2592387" cy="1701800"/>
            <a:chOff x="6012160" y="3110642"/>
            <a:chExt cx="2592288" cy="1701829"/>
          </a:xfrm>
        </p:grpSpPr>
        <p:sp>
          <p:nvSpPr>
            <p:cNvPr id="6" name="椭圆 5"/>
            <p:cNvSpPr/>
            <p:nvPr/>
          </p:nvSpPr>
          <p:spPr bwMode="auto">
            <a:xfrm>
              <a:off x="6012160" y="3110642"/>
              <a:ext cx="2592288" cy="115254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6401" name="文本框 26"/>
            <p:cNvSpPr txBox="1">
              <a:spLocks noChangeArrowheads="1"/>
            </p:cNvSpPr>
            <p:nvPr/>
          </p:nvSpPr>
          <p:spPr bwMode="auto">
            <a:xfrm>
              <a:off x="6180771" y="4227696"/>
              <a:ext cx="233235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latin typeface="黑体" panose="02010609060101010101" pitchFamily="49" charset="-122"/>
                  <a:ea typeface="黑体" panose="02010609060101010101" pitchFamily="49" charset="-122"/>
                </a:rPr>
                <a:t>由离子构成</a:t>
              </a:r>
              <a:endParaRPr lang="zh-CN" altLang="zh-CN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文本框 26"/>
          <p:cNvSpPr txBox="1">
            <a:spLocks noChangeArrowheads="1"/>
          </p:cNvSpPr>
          <p:nvPr/>
        </p:nvSpPr>
        <p:spPr bwMode="auto">
          <a:xfrm>
            <a:off x="944563" y="3128963"/>
            <a:ext cx="18272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①②④⑥⑨⑩⑫</a:t>
            </a:r>
            <a:endParaRPr lang="zh-CN" altLang="zh-CN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26"/>
          <p:cNvSpPr txBox="1">
            <a:spLocks noChangeArrowheads="1"/>
          </p:cNvSpPr>
          <p:nvPr/>
        </p:nvSpPr>
        <p:spPr bwMode="auto">
          <a:xfrm>
            <a:off x="3779838" y="3355975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⑤⑦⑪</a:t>
            </a:r>
            <a:endParaRPr lang="zh-CN" altLang="zh-CN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26"/>
          <p:cNvSpPr txBox="1">
            <a:spLocks noChangeArrowheads="1"/>
          </p:cNvSpPr>
          <p:nvPr/>
        </p:nvSpPr>
        <p:spPr bwMode="auto">
          <a:xfrm>
            <a:off x="6781800" y="3365500"/>
            <a:ext cx="11287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③⑧</a:t>
            </a:r>
            <a:endParaRPr lang="zh-CN" altLang="zh-CN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393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94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95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96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6399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26"/>
          <p:cNvSpPr txBox="1">
            <a:spLocks noChangeArrowheads="1"/>
          </p:cNvSpPr>
          <p:nvPr/>
        </p:nvSpPr>
        <p:spPr bwMode="auto">
          <a:xfrm>
            <a:off x="395288" y="403225"/>
            <a:ext cx="79549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元素、分子、原子、离子、物质间的关系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411" name="组合 4"/>
          <p:cNvGrpSpPr/>
          <p:nvPr/>
        </p:nvGrpSpPr>
        <p:grpSpPr bwMode="auto">
          <a:xfrm>
            <a:off x="2565400" y="2062163"/>
            <a:ext cx="585788" cy="1727200"/>
            <a:chOff x="2546251" y="1932831"/>
            <a:chExt cx="585589" cy="1728192"/>
          </a:xfrm>
        </p:grpSpPr>
        <p:sp>
          <p:nvSpPr>
            <p:cNvPr id="17455" name="矩形 2"/>
            <p:cNvSpPr>
              <a:spLocks noChangeArrowheads="1"/>
            </p:cNvSpPr>
            <p:nvPr/>
          </p:nvSpPr>
          <p:spPr bwMode="auto">
            <a:xfrm>
              <a:off x="2555776" y="1932831"/>
              <a:ext cx="576064" cy="172819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7456" name="文本框 26"/>
            <p:cNvSpPr txBox="1">
              <a:spLocks noChangeArrowheads="1"/>
            </p:cNvSpPr>
            <p:nvPr/>
          </p:nvSpPr>
          <p:spPr bwMode="auto">
            <a:xfrm>
              <a:off x="2546251" y="2229743"/>
              <a:ext cx="585589" cy="1141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元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素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412" name="组合 5"/>
          <p:cNvGrpSpPr/>
          <p:nvPr/>
        </p:nvGrpSpPr>
        <p:grpSpPr bwMode="auto">
          <a:xfrm>
            <a:off x="3921125" y="1620838"/>
            <a:ext cx="585788" cy="2735262"/>
            <a:chOff x="2546251" y="1490632"/>
            <a:chExt cx="585589" cy="2737876"/>
          </a:xfrm>
        </p:grpSpPr>
        <p:sp>
          <p:nvSpPr>
            <p:cNvPr id="17453" name="矩形 6"/>
            <p:cNvSpPr>
              <a:spLocks noChangeArrowheads="1"/>
            </p:cNvSpPr>
            <p:nvPr/>
          </p:nvSpPr>
          <p:spPr bwMode="auto">
            <a:xfrm>
              <a:off x="2555776" y="1490632"/>
              <a:ext cx="575271" cy="273787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7454" name="文本框 26"/>
            <p:cNvSpPr txBox="1">
              <a:spLocks noChangeArrowheads="1"/>
            </p:cNvSpPr>
            <p:nvPr/>
          </p:nvSpPr>
          <p:spPr bwMode="auto">
            <a:xfrm>
              <a:off x="2546251" y="2004508"/>
              <a:ext cx="585589" cy="1698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原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子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413" name="组合 8"/>
          <p:cNvGrpSpPr/>
          <p:nvPr/>
        </p:nvGrpSpPr>
        <p:grpSpPr bwMode="auto">
          <a:xfrm>
            <a:off x="6745288" y="1106488"/>
            <a:ext cx="1516062" cy="1077912"/>
            <a:chOff x="2114203" y="1898526"/>
            <a:chExt cx="1516732" cy="1077218"/>
          </a:xfrm>
        </p:grpSpPr>
        <p:sp>
          <p:nvSpPr>
            <p:cNvPr id="17451" name="矩形 9"/>
            <p:cNvSpPr>
              <a:spLocks noChangeArrowheads="1"/>
            </p:cNvSpPr>
            <p:nvPr/>
          </p:nvSpPr>
          <p:spPr bwMode="auto">
            <a:xfrm>
              <a:off x="2114203" y="1932831"/>
              <a:ext cx="1516732" cy="100860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7452" name="文本框 26"/>
            <p:cNvSpPr txBox="1">
              <a:spLocks noChangeArrowheads="1"/>
            </p:cNvSpPr>
            <p:nvPr/>
          </p:nvSpPr>
          <p:spPr bwMode="auto">
            <a:xfrm>
              <a:off x="2114203" y="1898526"/>
              <a:ext cx="1408919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金刚石、汞等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414" name="组合 8"/>
          <p:cNvGrpSpPr/>
          <p:nvPr/>
        </p:nvGrpSpPr>
        <p:grpSpPr bwMode="auto">
          <a:xfrm>
            <a:off x="6754813" y="2211388"/>
            <a:ext cx="1452562" cy="1724025"/>
            <a:chOff x="2123732" y="1677288"/>
            <a:chExt cx="1453296" cy="1722674"/>
          </a:xfrm>
        </p:grpSpPr>
        <p:sp>
          <p:nvSpPr>
            <p:cNvPr id="17449" name="矩形 9"/>
            <p:cNvSpPr>
              <a:spLocks noChangeArrowheads="1"/>
            </p:cNvSpPr>
            <p:nvPr/>
          </p:nvSpPr>
          <p:spPr bwMode="auto">
            <a:xfrm>
              <a:off x="2123732" y="1677288"/>
              <a:ext cx="1293193" cy="172267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7450" name="文本框 26"/>
            <p:cNvSpPr txBox="1">
              <a:spLocks noChangeArrowheads="1"/>
            </p:cNvSpPr>
            <p:nvPr/>
          </p:nvSpPr>
          <p:spPr bwMode="auto">
            <a:xfrm>
              <a:off x="2168109" y="1678024"/>
              <a:ext cx="1408919" cy="1696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氧气、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氢气、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水等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415" name="组合 8"/>
          <p:cNvGrpSpPr/>
          <p:nvPr/>
        </p:nvGrpSpPr>
        <p:grpSpPr bwMode="auto">
          <a:xfrm>
            <a:off x="6754813" y="3973513"/>
            <a:ext cx="1911350" cy="630237"/>
            <a:chOff x="2114203" y="1898526"/>
            <a:chExt cx="1912963" cy="629807"/>
          </a:xfrm>
        </p:grpSpPr>
        <p:sp>
          <p:nvSpPr>
            <p:cNvPr id="17447" name="矩形 9"/>
            <p:cNvSpPr>
              <a:spLocks noChangeArrowheads="1"/>
            </p:cNvSpPr>
            <p:nvPr/>
          </p:nvSpPr>
          <p:spPr bwMode="auto">
            <a:xfrm>
              <a:off x="2114203" y="1932831"/>
              <a:ext cx="1912963" cy="59550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7448" name="文本框 26"/>
            <p:cNvSpPr txBox="1">
              <a:spLocks noChangeArrowheads="1"/>
            </p:cNvSpPr>
            <p:nvPr/>
          </p:nvSpPr>
          <p:spPr bwMode="auto">
            <a:xfrm>
              <a:off x="2114203" y="1898526"/>
              <a:ext cx="1912963" cy="584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hangingPunct="1"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氯化钠等</a:t>
              </a:r>
              <a:endPara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17416" name="直接箭头连接符 3"/>
          <p:cNvCxnSpPr>
            <a:cxnSpLocks noChangeShapeType="1"/>
          </p:cNvCxnSpPr>
          <p:nvPr/>
        </p:nvCxnSpPr>
        <p:spPr bwMode="auto">
          <a:xfrm>
            <a:off x="4506913" y="1620838"/>
            <a:ext cx="21717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7" name="直接箭头连接符 19"/>
          <p:cNvCxnSpPr>
            <a:cxnSpLocks noChangeShapeType="1"/>
          </p:cNvCxnSpPr>
          <p:nvPr/>
        </p:nvCxnSpPr>
        <p:spPr bwMode="auto">
          <a:xfrm>
            <a:off x="5959475" y="4318000"/>
            <a:ext cx="71913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8" name="直接箭头连接符 20"/>
          <p:cNvCxnSpPr>
            <a:cxnSpLocks noChangeShapeType="1"/>
          </p:cNvCxnSpPr>
          <p:nvPr/>
        </p:nvCxnSpPr>
        <p:spPr bwMode="auto">
          <a:xfrm>
            <a:off x="3167063" y="2987675"/>
            <a:ext cx="741362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9" name="直接箭头连接符 23"/>
          <p:cNvCxnSpPr>
            <a:cxnSpLocks noChangeShapeType="1"/>
          </p:cNvCxnSpPr>
          <p:nvPr/>
        </p:nvCxnSpPr>
        <p:spPr bwMode="auto">
          <a:xfrm flipH="1">
            <a:off x="1206500" y="2365375"/>
            <a:ext cx="13589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0" name="直接箭头连接符 27"/>
          <p:cNvCxnSpPr>
            <a:cxnSpLocks noChangeShapeType="1"/>
          </p:cNvCxnSpPr>
          <p:nvPr/>
        </p:nvCxnSpPr>
        <p:spPr bwMode="auto">
          <a:xfrm flipH="1">
            <a:off x="1206500" y="3500438"/>
            <a:ext cx="13589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1" name="直接箭头连接符 30"/>
          <p:cNvCxnSpPr>
            <a:cxnSpLocks noChangeShapeType="1"/>
          </p:cNvCxnSpPr>
          <p:nvPr/>
        </p:nvCxnSpPr>
        <p:spPr bwMode="auto">
          <a:xfrm>
            <a:off x="5959475" y="3092450"/>
            <a:ext cx="71913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2" name="直接箭头连接符 32"/>
          <p:cNvCxnSpPr>
            <a:cxnSpLocks noChangeShapeType="1"/>
          </p:cNvCxnSpPr>
          <p:nvPr/>
        </p:nvCxnSpPr>
        <p:spPr bwMode="auto">
          <a:xfrm>
            <a:off x="4506913" y="3092450"/>
            <a:ext cx="587375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3" name="直接箭头连接符 37"/>
          <p:cNvCxnSpPr>
            <a:cxnSpLocks noChangeShapeType="1"/>
          </p:cNvCxnSpPr>
          <p:nvPr/>
        </p:nvCxnSpPr>
        <p:spPr bwMode="auto">
          <a:xfrm>
            <a:off x="4506913" y="4275138"/>
            <a:ext cx="588962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4" name="直接箭头连接符 38"/>
          <p:cNvCxnSpPr>
            <a:cxnSpLocks noChangeShapeType="1"/>
          </p:cNvCxnSpPr>
          <p:nvPr/>
        </p:nvCxnSpPr>
        <p:spPr bwMode="auto">
          <a:xfrm flipH="1">
            <a:off x="4506913" y="3155950"/>
            <a:ext cx="541337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5" name="直接箭头连接符 40"/>
          <p:cNvCxnSpPr>
            <a:cxnSpLocks noChangeShapeType="1"/>
          </p:cNvCxnSpPr>
          <p:nvPr/>
        </p:nvCxnSpPr>
        <p:spPr bwMode="auto">
          <a:xfrm flipH="1">
            <a:off x="4505325" y="4344988"/>
            <a:ext cx="542925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6" name="文本框 26"/>
          <p:cNvSpPr txBox="1">
            <a:spLocks noChangeArrowheads="1"/>
          </p:cNvSpPr>
          <p:nvPr/>
        </p:nvSpPr>
        <p:spPr bwMode="auto">
          <a:xfrm>
            <a:off x="5002213" y="2781300"/>
            <a:ext cx="1241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分子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27" name="文本框 26"/>
          <p:cNvSpPr txBox="1">
            <a:spLocks noChangeArrowheads="1"/>
          </p:cNvSpPr>
          <p:nvPr/>
        </p:nvSpPr>
        <p:spPr bwMode="auto">
          <a:xfrm>
            <a:off x="5010150" y="3986213"/>
            <a:ext cx="1241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离子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28" name="文本框 26"/>
          <p:cNvSpPr txBox="1">
            <a:spLocks noChangeArrowheads="1"/>
          </p:cNvSpPr>
          <p:nvPr/>
        </p:nvSpPr>
        <p:spPr bwMode="auto">
          <a:xfrm>
            <a:off x="5116513" y="1184275"/>
            <a:ext cx="842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29" name="文本框 26"/>
          <p:cNvSpPr txBox="1">
            <a:spLocks noChangeArrowheads="1"/>
          </p:cNvSpPr>
          <p:nvPr/>
        </p:nvSpPr>
        <p:spPr bwMode="auto">
          <a:xfrm>
            <a:off x="4421188" y="3082925"/>
            <a:ext cx="842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分解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0" name="文本框 26"/>
          <p:cNvSpPr txBox="1">
            <a:spLocks noChangeArrowheads="1"/>
          </p:cNvSpPr>
          <p:nvPr/>
        </p:nvSpPr>
        <p:spPr bwMode="auto">
          <a:xfrm>
            <a:off x="4430713" y="2678113"/>
            <a:ext cx="842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1" name="文本框 26"/>
          <p:cNvSpPr txBox="1">
            <a:spLocks noChangeArrowheads="1"/>
          </p:cNvSpPr>
          <p:nvPr/>
        </p:nvSpPr>
        <p:spPr bwMode="auto">
          <a:xfrm>
            <a:off x="5908675" y="2668588"/>
            <a:ext cx="842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聚集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2" name="文本框 26"/>
          <p:cNvSpPr txBox="1">
            <a:spLocks noChangeArrowheads="1"/>
          </p:cNvSpPr>
          <p:nvPr/>
        </p:nvSpPr>
        <p:spPr bwMode="auto">
          <a:xfrm>
            <a:off x="4410075" y="3846513"/>
            <a:ext cx="844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得失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3" name="文本框 26"/>
          <p:cNvSpPr txBox="1">
            <a:spLocks noChangeArrowheads="1"/>
          </p:cNvSpPr>
          <p:nvPr/>
        </p:nvSpPr>
        <p:spPr bwMode="auto">
          <a:xfrm>
            <a:off x="4411663" y="4267200"/>
            <a:ext cx="842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电子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4" name="文本框 26"/>
          <p:cNvSpPr txBox="1">
            <a:spLocks noChangeArrowheads="1"/>
          </p:cNvSpPr>
          <p:nvPr/>
        </p:nvSpPr>
        <p:spPr bwMode="auto">
          <a:xfrm>
            <a:off x="5926138" y="3894138"/>
            <a:ext cx="842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5" name="文本框 26"/>
          <p:cNvSpPr txBox="1">
            <a:spLocks noChangeArrowheads="1"/>
          </p:cNvSpPr>
          <p:nvPr/>
        </p:nvSpPr>
        <p:spPr bwMode="auto">
          <a:xfrm>
            <a:off x="3116263" y="2560638"/>
            <a:ext cx="842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同类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6" name="文本框 26"/>
          <p:cNvSpPr txBox="1">
            <a:spLocks noChangeArrowheads="1"/>
          </p:cNvSpPr>
          <p:nvPr/>
        </p:nvSpPr>
        <p:spPr bwMode="auto">
          <a:xfrm>
            <a:off x="1341438" y="1941513"/>
            <a:ext cx="1295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同种元素组成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7" name="文本框 26"/>
          <p:cNvSpPr txBox="1">
            <a:spLocks noChangeArrowheads="1"/>
          </p:cNvSpPr>
          <p:nvPr/>
        </p:nvSpPr>
        <p:spPr bwMode="auto">
          <a:xfrm>
            <a:off x="1204913" y="3079750"/>
            <a:ext cx="14128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不同种元素组成</a:t>
            </a:r>
            <a:endParaRPr lang="en-US" altLang="zh-CN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38" name="文本框 26"/>
          <p:cNvSpPr txBox="1">
            <a:spLocks noChangeArrowheads="1"/>
          </p:cNvSpPr>
          <p:nvPr/>
        </p:nvSpPr>
        <p:spPr bwMode="auto">
          <a:xfrm>
            <a:off x="603250" y="1731963"/>
            <a:ext cx="536575" cy="10779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单质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39" name="文本框 26"/>
          <p:cNvSpPr txBox="1">
            <a:spLocks noChangeArrowheads="1"/>
          </p:cNvSpPr>
          <p:nvPr/>
        </p:nvSpPr>
        <p:spPr bwMode="auto">
          <a:xfrm>
            <a:off x="603250" y="2922588"/>
            <a:ext cx="536575" cy="157003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化合物</a:t>
            </a:r>
            <a:endParaRPr lang="en-US" altLang="zh-CN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40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41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42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43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7446" name="图片 4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"/>
          <p:cNvGrpSpPr/>
          <p:nvPr/>
        </p:nvGrpSpPr>
        <p:grpSpPr bwMode="auto">
          <a:xfrm>
            <a:off x="585788" y="519113"/>
            <a:ext cx="7921625" cy="4186237"/>
            <a:chOff x="585888" y="792649"/>
            <a:chExt cx="7921128" cy="4185761"/>
          </a:xfrm>
        </p:grpSpPr>
        <p:sp>
          <p:nvSpPr>
            <p:cNvPr id="19478" name="TextBox 6"/>
            <p:cNvSpPr txBox="1">
              <a:spLocks noChangeArrowheads="1"/>
            </p:cNvSpPr>
            <p:nvPr/>
          </p:nvSpPr>
          <p:spPr bwMode="auto">
            <a:xfrm>
              <a:off x="585888" y="792649"/>
              <a:ext cx="7921128" cy="4185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例   下面是五种粒子的结构示意图：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（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）属于原子的是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（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）属于阳离子的是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（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）电子层结构相同的是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9479" name="Picture 13" descr="F:\2016秋上\人九化上\资料\人九化导学案（上）（新）\LL44.tif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1539" y="1501432"/>
              <a:ext cx="5661371" cy="1235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文本框 26"/>
          <p:cNvSpPr txBox="1">
            <a:spLocks noChangeArrowheads="1"/>
          </p:cNvSpPr>
          <p:nvPr/>
        </p:nvSpPr>
        <p:spPr bwMode="auto">
          <a:xfrm>
            <a:off x="5148263" y="2541588"/>
            <a:ext cx="32210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在原子中核电荷数与核外电子数相等</a:t>
            </a:r>
            <a:endParaRPr lang="en-US" altLang="zh-CN" sz="24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460" name="组合 15"/>
          <p:cNvGrpSpPr/>
          <p:nvPr/>
        </p:nvGrpSpPr>
        <p:grpSpPr bwMode="auto">
          <a:xfrm>
            <a:off x="-3175" y="50800"/>
            <a:ext cx="3189288" cy="465138"/>
            <a:chOff x="303257" y="547615"/>
            <a:chExt cx="3188623" cy="465126"/>
          </a:xfrm>
        </p:grpSpPr>
        <p:cxnSp>
          <p:nvCxnSpPr>
            <p:cNvPr id="19474" name="直接连接符 16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75" name="圆角矩形 18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9476" name="TextBox 20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课堂教学展示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典例剖析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3752850" y="2743200"/>
            <a:ext cx="1079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ACD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3"/>
          <p:cNvSpPr txBox="1">
            <a:spLocks noChangeArrowheads="1"/>
          </p:cNvSpPr>
          <p:nvPr/>
        </p:nvSpPr>
        <p:spPr bwMode="auto">
          <a:xfrm>
            <a:off x="4292600" y="335597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4949825" y="4005263"/>
            <a:ext cx="828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BE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26"/>
          <p:cNvSpPr txBox="1">
            <a:spLocks noChangeArrowheads="1"/>
          </p:cNvSpPr>
          <p:nvPr/>
        </p:nvSpPr>
        <p:spPr bwMode="auto">
          <a:xfrm>
            <a:off x="5364163" y="3324225"/>
            <a:ext cx="32210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在阳离子中核电荷数大于核外电子数</a:t>
            </a:r>
            <a:endParaRPr lang="en-US" altLang="zh-CN" sz="24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476375" y="4587875"/>
            <a:ext cx="6767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包括电子层数相同，各层容纳的电子数也相同</a:t>
            </a:r>
            <a:endParaRPr lang="zh-CN" altLang="en-US" sz="24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>
            <a:spLocks noChangeArrowheads="1"/>
          </p:cNvSpPr>
          <p:nvPr/>
        </p:nvSpPr>
        <p:spPr bwMode="auto">
          <a:xfrm>
            <a:off x="1370013" y="4090988"/>
            <a:ext cx="2808287" cy="508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9467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8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9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70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19473" name="图片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1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20493" name="直接连接符 12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4" name="圆角矩形 13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0495" name="TextBox 14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课堂教学展示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课堂探究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788988" y="619125"/>
            <a:ext cx="4935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B0F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知识点</a:t>
            </a:r>
            <a:r>
              <a:rPr lang="en-US" altLang="zh-CN">
                <a:solidFill>
                  <a:srgbClr val="00B0F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2  </a:t>
            </a:r>
            <a:r>
              <a:rPr lang="zh-CN" altLang="en-US">
                <a:solidFill>
                  <a:srgbClr val="00B0F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相对原子质量</a:t>
            </a:r>
            <a:endParaRPr lang="zh-CN" altLang="en-US">
              <a:solidFill>
                <a:srgbClr val="00B0F0"/>
              </a:solidFill>
              <a:latin typeface="方正琥珀_GBK" panose="03000509000000000000" pitchFamily="65" charset="-122"/>
              <a:ea typeface="方正琥珀_GBK" panose="03000509000000000000" pitchFamily="65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58888" y="1112838"/>
            <a:ext cx="6481762" cy="2686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9pPr>
          </a:lstStyle>
          <a:p>
            <a:pPr>
              <a:defRPr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三种原子的质量测定值：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   1</a:t>
            </a:r>
            <a:r>
              <a:rPr lang="zh-CN" altLang="zh-CN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个碳原子：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1.993</a:t>
            </a:r>
            <a:r>
              <a:rPr lang="zh-CN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×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10</a:t>
            </a:r>
            <a:r>
              <a:rPr lang="en-US" altLang="zh-CN" b="1" kern="100" baseline="300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-26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kg</a:t>
            </a:r>
            <a:endParaRPr lang="zh-CN" altLang="zh-CN" b="1" kern="1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   1</a:t>
            </a:r>
            <a:r>
              <a:rPr lang="zh-CN" altLang="zh-CN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个氢原子：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1.67</a:t>
            </a:r>
            <a:r>
              <a:rPr lang="zh-CN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×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10</a:t>
            </a:r>
            <a:r>
              <a:rPr lang="en-US" altLang="zh-CN" b="1" kern="100" baseline="300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-27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kg</a:t>
            </a:r>
            <a:endParaRPr lang="zh-CN" altLang="zh-CN" b="1" kern="1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   1</a:t>
            </a:r>
            <a:r>
              <a:rPr lang="zh-CN" altLang="zh-CN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个氧原子：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2.657</a:t>
            </a:r>
            <a:r>
              <a:rPr lang="zh-CN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×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10</a:t>
            </a:r>
            <a:r>
              <a:rPr lang="en-US" altLang="zh-CN" b="1" kern="100" baseline="300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-26</a:t>
            </a:r>
            <a:r>
              <a:rPr lang="en-US" altLang="zh-CN" b="1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kg</a:t>
            </a:r>
            <a:endParaRPr lang="zh-CN" altLang="zh-CN" b="1" kern="1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  <a:sym typeface="+mn-ea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8988" y="3835400"/>
            <a:ext cx="7773987" cy="954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9pPr>
          </a:lstStyle>
          <a:p>
            <a:pPr algn="just" eaLnBrk="1" latinLnBrk="1" hangingPunct="1">
              <a:spcAft>
                <a:spcPts val="0"/>
              </a:spcAft>
              <a:defRPr/>
            </a:pPr>
            <a:r>
              <a:rPr lang="en-US" altLang="zh-CN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【</a:t>
            </a: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思考</a:t>
            </a:r>
            <a:r>
              <a:rPr lang="en-US" altLang="zh-CN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】</a:t>
            </a: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能不能用一种好写、好记、</a:t>
            </a:r>
            <a:r>
              <a:rPr lang="zh-CN" altLang="zh-CN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好用、化繁为简的方法来表示原子质量呢？</a:t>
            </a:r>
            <a:endParaRPr lang="zh-CN" altLang="zh-CN" sz="2800" b="1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  <a:sym typeface="+mn-ea"/>
            </a:endParaRPr>
          </a:p>
        </p:txBody>
      </p:sp>
      <p:sp>
        <p:nvSpPr>
          <p:cNvPr id="20486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7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8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9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0492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55650" y="406400"/>
            <a:ext cx="76327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相对原子质量的定义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以一种碳原子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碳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-12)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质量的</a:t>
            </a:r>
            <a:r>
              <a:rPr lang="en-US" altLang="zh-CN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1/12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为标准，其他原子的质量与它相比较所得到的比，作为这种原子的相对原子质量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符号为</a:t>
            </a:r>
            <a:r>
              <a:rPr lang="en-US" altLang="zh-CN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椭圆 1"/>
          <p:cNvSpPr>
            <a:spLocks noChangeArrowheads="1"/>
          </p:cNvSpPr>
          <p:nvPr/>
        </p:nvSpPr>
        <p:spPr bwMode="auto">
          <a:xfrm>
            <a:off x="3430670" y="968375"/>
            <a:ext cx="1134656" cy="44926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 bwMode="auto">
          <a:xfrm>
            <a:off x="711200" y="2430463"/>
            <a:ext cx="7893050" cy="1490662"/>
            <a:chOff x="402270" y="2466370"/>
            <a:chExt cx="3598838" cy="2481643"/>
          </a:xfrm>
        </p:grpSpPr>
        <p:sp>
          <p:nvSpPr>
            <p:cNvPr id="3" name="圆角矩形标注 2"/>
            <p:cNvSpPr/>
            <p:nvPr/>
          </p:nvSpPr>
          <p:spPr bwMode="auto">
            <a:xfrm>
              <a:off x="402270" y="2466370"/>
              <a:ext cx="3598838" cy="2481643"/>
            </a:xfrm>
            <a:prstGeom prst="wedgeRoundRectCallout">
              <a:avLst>
                <a:gd name="adj1" fmla="val -9431"/>
                <a:gd name="adj2" fmla="val -114661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1518" name="矩形 3"/>
            <p:cNvSpPr>
              <a:spLocks noChangeArrowheads="1"/>
            </p:cNvSpPr>
            <p:nvPr/>
          </p:nvSpPr>
          <p:spPr bwMode="auto">
            <a:xfrm>
              <a:off x="476958" y="2579509"/>
              <a:ext cx="3524150" cy="2308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指核内有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个质子和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个中子的这种碳原子。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个碳原子的质量：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1.993×10</a:t>
              </a:r>
              <a:r>
                <a:rPr lang="en-US" altLang="zh-CN" sz="2400" b="1" baseline="30000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-26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kg</a:t>
              </a:r>
              <a:r>
                <a:rPr lang="zh-CN" altLang="en-US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，其中的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1/12</a:t>
              </a:r>
              <a:r>
                <a:rPr lang="zh-CN" altLang="en-US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约是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1.66×10</a:t>
              </a:r>
              <a:r>
                <a:rPr lang="en-US" altLang="zh-CN" sz="2400" b="1" baseline="30000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-27</a:t>
              </a:r>
              <a:r>
                <a:rPr lang="en-US" altLang="zh-CN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kg</a:t>
              </a:r>
              <a:r>
                <a:rPr lang="zh-CN" altLang="en-US" sz="2400" b="1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。这个量即为国际标准量。</a:t>
              </a:r>
              <a:endParaRPr lang="zh-CN" altLang="en-US" sz="2400" b="1">
                <a:solidFill>
                  <a:srgbClr val="FF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3921125"/>
            <a:ext cx="55451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1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2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3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1516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84463" y="484188"/>
            <a:ext cx="38877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构成原子的粒子的质量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71550" y="1058863"/>
          <a:ext cx="7200900" cy="2395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50"/>
                <a:gridCol w="3600450"/>
              </a:tblGrid>
              <a:tr h="504324">
                <a:tc>
                  <a:txBody>
                    <a:bodyPr/>
                    <a:lstStyle/>
                    <a:p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粒子种类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质 量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630404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质子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1.6726×10</a:t>
                      </a:r>
                      <a:r>
                        <a:rPr lang="en-US" altLang="zh-CN" sz="2400" baseline="300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-27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kg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630404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中子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1.6749×10</a:t>
                      </a:r>
                      <a:r>
                        <a:rPr lang="en-US" altLang="zh-CN" sz="2400" baseline="300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-27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kg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630404"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电子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质子质量的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1/1836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1" marR="91441" marT="45744" marB="45744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58988" y="4148138"/>
            <a:ext cx="5191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相对原子质量≈质子数＋中子数</a:t>
            </a:r>
            <a:endParaRPr lang="zh-CN" altLang="en-US" sz="2800" b="1">
              <a:solidFill>
                <a:srgbClr val="FF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46150" y="3568700"/>
            <a:ext cx="7416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整个原子的质量主要集中在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原子核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上。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50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51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52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53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2556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00113" y="373063"/>
            <a:ext cx="7416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归纳总结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相对原子质量不是原子的真实质量，是一个</a:t>
            </a:r>
            <a:r>
              <a:rPr lang="zh-CN" altLang="en-US" b="1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比值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，它的单位是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，符号是</a:t>
            </a:r>
            <a:r>
              <a:rPr lang="en-US" altLang="zh-CN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（单位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，一般不写出）。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因为与质子、中子相比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电子质量很小，所以，原子的质量主要集中在原子核上。质子和中子的质量跟相对原子质量标准相比较，均约等于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b="1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相对原子质量约等于质子数加中子数。</a:t>
            </a:r>
            <a:endParaRPr lang="zh-CN" altLang="en-US" b="1">
              <a:solidFill>
                <a:srgbClr val="FF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5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56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57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58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3561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15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24594" name="直接连接符 16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95" name="圆角矩形 18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4596" name="TextBox 20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课堂教学展示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典例剖析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24579" name="TextBox 6"/>
          <p:cNvSpPr txBox="1">
            <a:spLocks noChangeArrowheads="1"/>
          </p:cNvSpPr>
          <p:nvPr/>
        </p:nvSpPr>
        <p:spPr bwMode="auto">
          <a:xfrm>
            <a:off x="763588" y="771525"/>
            <a:ext cx="7731125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latinLnBrk="1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例  关于相对原子质量的叙述：①相对原子质量就是一个原子的质量；②相对原子质量是一个碳原子质量的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1/12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；③相对原子质量是原子的相对质量，是一个比值；④相对原子质量的单位是“千克”；⑤相对原子质量的近似值为质子数和中子数之和；⑥一般化学计算常采用相对原子质量的近似值。其中正确的是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A.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①②③   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B.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①③④   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C.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③④⑤   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D.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③⑤⑥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687" name="TextBox 10"/>
          <p:cNvSpPr txBox="1">
            <a:spLocks noChangeArrowheads="1"/>
          </p:cNvSpPr>
          <p:nvPr/>
        </p:nvSpPr>
        <p:spPr bwMode="auto">
          <a:xfrm>
            <a:off x="3916363" y="2014538"/>
            <a:ext cx="679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571875" y="1662113"/>
            <a:ext cx="679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48313" y="3306763"/>
            <a:ext cx="679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endParaRPr lang="zh-CN" altLang="en-US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683" name="TextBox 11"/>
          <p:cNvSpPr txBox="1">
            <a:spLocks noChangeArrowheads="1"/>
          </p:cNvSpPr>
          <p:nvPr/>
        </p:nvSpPr>
        <p:spPr bwMode="auto">
          <a:xfrm>
            <a:off x="4251325" y="1150938"/>
            <a:ext cx="679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8681" name="TextBox 12"/>
          <p:cNvSpPr txBox="1">
            <a:spLocks noChangeArrowheads="1"/>
          </p:cNvSpPr>
          <p:nvPr/>
        </p:nvSpPr>
        <p:spPr bwMode="auto">
          <a:xfrm>
            <a:off x="5678488" y="739775"/>
            <a:ext cx="6778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498725" y="2493963"/>
            <a:ext cx="679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838450" y="2932113"/>
            <a:ext cx="679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587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88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89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90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4593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7" grpId="0"/>
      <p:bldP spid="14" grpId="0"/>
      <p:bldP spid="15" grpId="0"/>
      <p:bldP spid="28683" grpId="0"/>
      <p:bldP spid="2868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直接连接符 104"/>
          <p:cNvCxnSpPr>
            <a:cxnSpLocks noChangeShapeType="1"/>
            <a:endCxn id="25633" idx="1"/>
          </p:cNvCxnSpPr>
          <p:nvPr/>
        </p:nvCxnSpPr>
        <p:spPr bwMode="auto">
          <a:xfrm>
            <a:off x="3051175" y="4408488"/>
            <a:ext cx="566738" cy="2397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102"/>
          <p:cNvCxnSpPr>
            <a:cxnSpLocks noChangeShapeType="1"/>
            <a:endCxn id="25633" idx="1"/>
          </p:cNvCxnSpPr>
          <p:nvPr/>
        </p:nvCxnSpPr>
        <p:spPr bwMode="auto">
          <a:xfrm flipV="1">
            <a:off x="3003550" y="3983038"/>
            <a:ext cx="635000" cy="130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直接连接符 88"/>
          <p:cNvCxnSpPr>
            <a:cxnSpLocks noChangeShapeType="1"/>
            <a:endCxn id="82" idx="1"/>
          </p:cNvCxnSpPr>
          <p:nvPr/>
        </p:nvCxnSpPr>
        <p:spPr bwMode="auto">
          <a:xfrm>
            <a:off x="2898775" y="2489200"/>
            <a:ext cx="588963" cy="587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直接连接符 86"/>
          <p:cNvCxnSpPr>
            <a:cxnSpLocks noChangeShapeType="1"/>
            <a:endCxn id="82" idx="1"/>
          </p:cNvCxnSpPr>
          <p:nvPr/>
        </p:nvCxnSpPr>
        <p:spPr bwMode="auto">
          <a:xfrm flipV="1">
            <a:off x="2895600" y="1779588"/>
            <a:ext cx="592138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直接连接符 82"/>
          <p:cNvCxnSpPr>
            <a:cxnSpLocks noChangeShapeType="1"/>
            <a:endCxn id="25643" idx="1"/>
          </p:cNvCxnSpPr>
          <p:nvPr/>
        </p:nvCxnSpPr>
        <p:spPr bwMode="auto">
          <a:xfrm flipV="1">
            <a:off x="2916238" y="892175"/>
            <a:ext cx="525462" cy="1889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直接连接符 71"/>
          <p:cNvCxnSpPr>
            <a:cxnSpLocks noChangeShapeType="1"/>
            <a:endCxn id="25643" idx="1"/>
          </p:cNvCxnSpPr>
          <p:nvPr/>
        </p:nvCxnSpPr>
        <p:spPr bwMode="auto">
          <a:xfrm>
            <a:off x="1052513" y="2344738"/>
            <a:ext cx="998537" cy="882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直接连接符 68"/>
          <p:cNvCxnSpPr>
            <a:cxnSpLocks noChangeShapeType="1"/>
            <a:endCxn id="25647" idx="1"/>
          </p:cNvCxnSpPr>
          <p:nvPr/>
        </p:nvCxnSpPr>
        <p:spPr bwMode="auto">
          <a:xfrm>
            <a:off x="1450975" y="2254250"/>
            <a:ext cx="571500" cy="1984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66"/>
          <p:cNvCxnSpPr>
            <a:cxnSpLocks noChangeShapeType="1"/>
            <a:endCxn id="25649" idx="1"/>
          </p:cNvCxnSpPr>
          <p:nvPr/>
        </p:nvCxnSpPr>
        <p:spPr bwMode="auto">
          <a:xfrm flipV="1">
            <a:off x="1377950" y="1741488"/>
            <a:ext cx="635000" cy="323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6"/>
          <p:cNvCxnSpPr>
            <a:cxnSpLocks noChangeShapeType="1"/>
            <a:endCxn id="25649" idx="1"/>
          </p:cNvCxnSpPr>
          <p:nvPr/>
        </p:nvCxnSpPr>
        <p:spPr bwMode="auto">
          <a:xfrm flipV="1">
            <a:off x="1052513" y="1081088"/>
            <a:ext cx="941387" cy="738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5611" name="组合 37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25654" name="直接连接符 38"/>
            <p:cNvCxnSpPr>
              <a:cxnSpLocks noChangeShapeType="1"/>
              <a:endCxn id="25649" idx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55" name="圆角矩形 40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5656" name="TextBox 41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课堂教学展示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课堂小结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522288" y="1798638"/>
            <a:ext cx="1104900" cy="596900"/>
            <a:chOff x="643608" y="1542435"/>
            <a:chExt cx="1104230" cy="597267"/>
          </a:xfrm>
        </p:grpSpPr>
        <p:sp>
          <p:nvSpPr>
            <p:cNvPr id="2" name="椭圆 1"/>
            <p:cNvSpPr/>
            <p:nvPr/>
          </p:nvSpPr>
          <p:spPr bwMode="auto">
            <a:xfrm>
              <a:off x="643608" y="1563085"/>
              <a:ext cx="1059807" cy="57661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5653" name="TextBox 2"/>
            <p:cNvSpPr txBox="1">
              <a:spLocks noChangeArrowheads="1"/>
            </p:cNvSpPr>
            <p:nvPr/>
          </p:nvSpPr>
          <p:spPr bwMode="auto">
            <a:xfrm>
              <a:off x="757461" y="1542435"/>
              <a:ext cx="9903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离子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1938338" y="771525"/>
            <a:ext cx="1074737" cy="596900"/>
            <a:chOff x="643608" y="1542435"/>
            <a:chExt cx="1075655" cy="597267"/>
          </a:xfrm>
        </p:grpSpPr>
        <p:sp>
          <p:nvSpPr>
            <p:cNvPr id="55" name="椭圆 54"/>
            <p:cNvSpPr/>
            <p:nvPr/>
          </p:nvSpPr>
          <p:spPr bwMode="auto">
            <a:xfrm>
              <a:off x="643608" y="1563086"/>
              <a:ext cx="1059766" cy="576616"/>
            </a:xfrm>
            <a:prstGeom prst="ellipse">
              <a:avLst/>
            </a:prstGeom>
            <a:solidFill>
              <a:schemeClr val="accent3">
                <a:lumMod val="90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5651" name="TextBox 55"/>
            <p:cNvSpPr txBox="1">
              <a:spLocks noChangeArrowheads="1"/>
            </p:cNvSpPr>
            <p:nvPr/>
          </p:nvSpPr>
          <p:spPr bwMode="auto">
            <a:xfrm>
              <a:off x="728886" y="1542435"/>
              <a:ext cx="9903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概念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1938338" y="1479550"/>
            <a:ext cx="1065212" cy="588963"/>
            <a:chOff x="643608" y="1551960"/>
            <a:chExt cx="1066130" cy="587742"/>
          </a:xfrm>
        </p:grpSpPr>
        <p:sp>
          <p:nvSpPr>
            <p:cNvPr id="58" name="椭圆 57"/>
            <p:cNvSpPr/>
            <p:nvPr/>
          </p:nvSpPr>
          <p:spPr bwMode="auto">
            <a:xfrm>
              <a:off x="643608" y="1563050"/>
              <a:ext cx="1059775" cy="576652"/>
            </a:xfrm>
            <a:prstGeom prst="ellipse">
              <a:avLst/>
            </a:prstGeom>
            <a:solidFill>
              <a:schemeClr val="accent3">
                <a:lumMod val="90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5649" name="TextBox 58"/>
            <p:cNvSpPr txBox="1">
              <a:spLocks noChangeArrowheads="1"/>
            </p:cNvSpPr>
            <p:nvPr/>
          </p:nvSpPr>
          <p:spPr bwMode="auto">
            <a:xfrm>
              <a:off x="719361" y="1551960"/>
              <a:ext cx="9903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分类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1938338" y="2190750"/>
            <a:ext cx="1074737" cy="588963"/>
            <a:chOff x="643608" y="1551960"/>
            <a:chExt cx="1075655" cy="587742"/>
          </a:xfrm>
        </p:grpSpPr>
        <p:sp>
          <p:nvSpPr>
            <p:cNvPr id="61" name="椭圆 60"/>
            <p:cNvSpPr/>
            <p:nvPr/>
          </p:nvSpPr>
          <p:spPr bwMode="auto">
            <a:xfrm>
              <a:off x="643608" y="1563050"/>
              <a:ext cx="1059766" cy="576652"/>
            </a:xfrm>
            <a:prstGeom prst="ellipse">
              <a:avLst/>
            </a:prstGeom>
            <a:solidFill>
              <a:schemeClr val="accent3">
                <a:lumMod val="90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5647" name="TextBox 61"/>
            <p:cNvSpPr txBox="1">
              <a:spLocks noChangeArrowheads="1"/>
            </p:cNvSpPr>
            <p:nvPr/>
          </p:nvSpPr>
          <p:spPr bwMode="auto">
            <a:xfrm>
              <a:off x="728886" y="1551960"/>
              <a:ext cx="9903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表示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 bwMode="auto">
          <a:xfrm>
            <a:off x="1922463" y="2898775"/>
            <a:ext cx="3541712" cy="736600"/>
            <a:chOff x="643608" y="1563637"/>
            <a:chExt cx="3542510" cy="735902"/>
          </a:xfrm>
        </p:grpSpPr>
        <p:sp>
          <p:nvSpPr>
            <p:cNvPr id="64" name="椭圆 63"/>
            <p:cNvSpPr/>
            <p:nvPr/>
          </p:nvSpPr>
          <p:spPr bwMode="auto">
            <a:xfrm>
              <a:off x="643608" y="1563637"/>
              <a:ext cx="3542510" cy="735902"/>
            </a:xfrm>
            <a:prstGeom prst="ellipse">
              <a:avLst/>
            </a:prstGeom>
            <a:solidFill>
              <a:schemeClr val="accent3">
                <a:lumMod val="90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5645" name="TextBox 64"/>
            <p:cNvSpPr txBox="1">
              <a:spLocks noChangeArrowheads="1"/>
            </p:cNvSpPr>
            <p:nvPr/>
          </p:nvSpPr>
          <p:spPr bwMode="auto">
            <a:xfrm>
              <a:off x="890811" y="1633973"/>
              <a:ext cx="30686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氯化钠的形成过程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3397250" y="630238"/>
            <a:ext cx="2106613" cy="576262"/>
            <a:chOff x="3231178" y="771550"/>
            <a:chExt cx="2105579" cy="576064"/>
          </a:xfrm>
        </p:grpSpPr>
        <p:sp>
          <p:nvSpPr>
            <p:cNvPr id="25642" name="圆角矩形 11"/>
            <p:cNvSpPr>
              <a:spLocks noChangeArrowheads="1"/>
            </p:cNvSpPr>
            <p:nvPr/>
          </p:nvSpPr>
          <p:spPr bwMode="auto">
            <a:xfrm>
              <a:off x="3231178" y="771550"/>
              <a:ext cx="2060901" cy="576064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5643" name="TextBox 73"/>
            <p:cNvSpPr txBox="1">
              <a:spLocks noChangeArrowheads="1"/>
            </p:cNvSpPr>
            <p:nvPr/>
          </p:nvSpPr>
          <p:spPr bwMode="auto">
            <a:xfrm>
              <a:off x="3275856" y="771550"/>
              <a:ext cx="206090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带电的原子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 bwMode="auto">
          <a:xfrm>
            <a:off x="3375025" y="1227138"/>
            <a:ext cx="5397500" cy="1004887"/>
            <a:chOff x="3209181" y="733450"/>
            <a:chExt cx="5397311" cy="1005164"/>
          </a:xfrm>
        </p:grpSpPr>
        <p:sp>
          <p:nvSpPr>
            <p:cNvPr id="25640" name="圆角矩形 77"/>
            <p:cNvSpPr>
              <a:spLocks noChangeArrowheads="1"/>
            </p:cNvSpPr>
            <p:nvPr/>
          </p:nvSpPr>
          <p:spPr bwMode="auto">
            <a:xfrm>
              <a:off x="3231178" y="771549"/>
              <a:ext cx="5297973" cy="967065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9181" y="733450"/>
              <a:ext cx="5397311" cy="9543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-100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原子失去电子形成阳离子，带正电</a:t>
              </a:r>
              <a:endParaRPr lang="en-US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  <a:p>
              <a:pPr>
                <a:defRPr/>
              </a:pPr>
              <a:r>
                <a:rPr lang="zh-CN" altLang="en-US" sz="2800" b="1" spc="-100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原子得到电子形成阴离子，带负电</a:t>
              </a:r>
              <a:endParaRPr lang="en-US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 bwMode="auto">
          <a:xfrm>
            <a:off x="3395663" y="2286000"/>
            <a:ext cx="2381250" cy="568325"/>
            <a:chOff x="3231178" y="762025"/>
            <a:chExt cx="2381091" cy="568449"/>
          </a:xfrm>
        </p:grpSpPr>
        <p:sp>
          <p:nvSpPr>
            <p:cNvPr id="25638" name="圆角矩形 80"/>
            <p:cNvSpPr>
              <a:spLocks noChangeArrowheads="1"/>
            </p:cNvSpPr>
            <p:nvPr/>
          </p:nvSpPr>
          <p:spPr bwMode="auto">
            <a:xfrm>
              <a:off x="3231178" y="771549"/>
              <a:ext cx="2381091" cy="558925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323247" y="762025"/>
              <a:ext cx="2187429" cy="5239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spc="-1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800" i="1" spc="-1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m</a:t>
              </a:r>
              <a:r>
                <a:rPr lang="en-US" altLang="zh-CN" sz="2800" spc="-1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X</a:t>
              </a:r>
              <a:r>
                <a:rPr lang="en-US" altLang="zh-CN" sz="2800" i="1" spc="-100" baseline="300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n</a:t>
              </a:r>
              <a:r>
                <a:rPr lang="en-US" altLang="zh-CN" sz="2800" spc="-100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+</a:t>
              </a:r>
              <a:r>
                <a:rPr lang="en-US" altLang="zh-CN" sz="2800" spc="-1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     </a:t>
              </a:r>
              <a:r>
                <a:rPr lang="en-US" altLang="zh-CN" sz="2800" i="1" spc="-1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m</a:t>
              </a:r>
              <a:r>
                <a:rPr lang="en-US" altLang="zh-CN" sz="2800" spc="-1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X</a:t>
              </a:r>
              <a:r>
                <a:rPr lang="en-US" altLang="zh-CN" sz="2800" i="1" spc="-100" baseline="300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n</a:t>
              </a:r>
              <a:r>
                <a:rPr lang="en-US" altLang="zh-CN" sz="2800" spc="-100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-</a:t>
              </a:r>
              <a:endParaRPr lang="en-US" altLang="zh-CN" sz="2800" spc="-1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pic>
        <p:nvPicPr>
          <p:cNvPr id="31794" name="Picture 50" descr="F:\2016秋上\人九化上\人九化上课课件-试\第三单元\第三单元课题2第2课时\3-13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7"/>
          <a:stretch>
            <a:fillRect/>
          </a:stretch>
        </p:blipFill>
        <p:spPr bwMode="auto">
          <a:xfrm>
            <a:off x="5580063" y="2684463"/>
            <a:ext cx="3114675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4" name="组合 93"/>
          <p:cNvGrpSpPr/>
          <p:nvPr/>
        </p:nvGrpSpPr>
        <p:grpSpPr bwMode="auto">
          <a:xfrm>
            <a:off x="450850" y="3973513"/>
            <a:ext cx="3000375" cy="585787"/>
            <a:chOff x="643608" y="1552545"/>
            <a:chExt cx="3000174" cy="587157"/>
          </a:xfrm>
        </p:grpSpPr>
        <p:sp>
          <p:nvSpPr>
            <p:cNvPr id="25636" name="椭圆 94"/>
            <p:cNvSpPr>
              <a:spLocks noChangeArrowheads="1"/>
            </p:cNvSpPr>
            <p:nvPr/>
          </p:nvSpPr>
          <p:spPr bwMode="auto">
            <a:xfrm>
              <a:off x="643608" y="1563638"/>
              <a:ext cx="3000174" cy="576064"/>
            </a:xfrm>
            <a:prstGeom prst="ellipse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5637" name="TextBox 95"/>
            <p:cNvSpPr txBox="1">
              <a:spLocks noChangeArrowheads="1"/>
            </p:cNvSpPr>
            <p:nvPr/>
          </p:nvSpPr>
          <p:spPr bwMode="auto">
            <a:xfrm>
              <a:off x="977603" y="1552545"/>
              <a:ext cx="244008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相对原子质量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 bwMode="auto">
          <a:xfrm>
            <a:off x="3554413" y="3652838"/>
            <a:ext cx="1074737" cy="598487"/>
            <a:chOff x="643608" y="1542435"/>
            <a:chExt cx="1075655" cy="597267"/>
          </a:xfrm>
        </p:grpSpPr>
        <p:sp>
          <p:nvSpPr>
            <p:cNvPr id="25634" name="椭圆 97"/>
            <p:cNvSpPr>
              <a:spLocks noChangeArrowheads="1"/>
            </p:cNvSpPr>
            <p:nvPr/>
          </p:nvSpPr>
          <p:spPr bwMode="auto">
            <a:xfrm>
              <a:off x="643608" y="1563638"/>
              <a:ext cx="1059979" cy="576064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5635" name="TextBox 98"/>
            <p:cNvSpPr txBox="1">
              <a:spLocks noChangeArrowheads="1"/>
            </p:cNvSpPr>
            <p:nvPr/>
          </p:nvSpPr>
          <p:spPr bwMode="auto">
            <a:xfrm>
              <a:off x="728886" y="1542435"/>
              <a:ext cx="9903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定义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 bwMode="auto">
          <a:xfrm>
            <a:off x="3533775" y="4387850"/>
            <a:ext cx="1074738" cy="596900"/>
            <a:chOff x="643608" y="1542435"/>
            <a:chExt cx="1075655" cy="597267"/>
          </a:xfrm>
        </p:grpSpPr>
        <p:sp>
          <p:nvSpPr>
            <p:cNvPr id="25632" name="椭圆 100"/>
            <p:cNvSpPr>
              <a:spLocks noChangeArrowheads="1"/>
            </p:cNvSpPr>
            <p:nvPr/>
          </p:nvSpPr>
          <p:spPr bwMode="auto">
            <a:xfrm>
              <a:off x="643608" y="1563638"/>
              <a:ext cx="1059979" cy="576064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5633" name="TextBox 101"/>
            <p:cNvSpPr txBox="1">
              <a:spLocks noChangeArrowheads="1"/>
            </p:cNvSpPr>
            <p:nvPr/>
          </p:nvSpPr>
          <p:spPr bwMode="auto">
            <a:xfrm>
              <a:off x="728886" y="1542435"/>
              <a:ext cx="9903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公式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7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4051300"/>
            <a:ext cx="409733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5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626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627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628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5631" name="图片 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187450" y="1635125"/>
            <a:ext cx="6773863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  <a:endParaRPr lang="zh-CN" altLang="en-US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  <a:endParaRPr lang="zh-CN" altLang="en-US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651" name="组合 5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27659" name="直接连接符 6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60" name="圆角矩形 7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7661" name="TextBox 8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课后反馈总结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课后作业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27652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3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4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5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7658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5"/>
          <p:cNvGrpSpPr/>
          <p:nvPr/>
        </p:nvGrpSpPr>
        <p:grpSpPr bwMode="auto">
          <a:xfrm>
            <a:off x="-3175" y="158750"/>
            <a:ext cx="3189288" cy="465138"/>
            <a:chOff x="303257" y="547615"/>
            <a:chExt cx="3188623" cy="465126"/>
          </a:xfrm>
        </p:grpSpPr>
        <p:cxnSp>
          <p:nvCxnSpPr>
            <p:cNvPr id="28696" name="直接连接符 6"/>
            <p:cNvCxnSpPr>
              <a:cxnSpLocks noChangeShapeType="1"/>
            </p:cNvCxnSpPr>
            <p:nvPr/>
          </p:nvCxnSpPr>
          <p:spPr bwMode="auto">
            <a:xfrm flipV="1">
              <a:off x="1977622" y="976607"/>
              <a:ext cx="1370242" cy="36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97" name="圆角矩形 7"/>
            <p:cNvSpPr>
              <a:spLocks noChangeArrowheads="1"/>
            </p:cNvSpPr>
            <p:nvPr/>
          </p:nvSpPr>
          <p:spPr bwMode="auto">
            <a:xfrm>
              <a:off x="467544" y="547615"/>
              <a:ext cx="1656184" cy="465126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8698" name="TextBox 8"/>
            <p:cNvSpPr txBox="1">
              <a:spLocks noChangeArrowheads="1"/>
            </p:cNvSpPr>
            <p:nvPr/>
          </p:nvSpPr>
          <p:spPr bwMode="auto">
            <a:xfrm>
              <a:off x="303257" y="580123"/>
              <a:ext cx="20005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课后反馈总结</a:t>
              </a:r>
              <a:endParaRPr lang="zh-CN" altLang="en-US" sz="2000">
                <a:latin typeface="方正琥珀_GBK" panose="03000509000000000000" pitchFamily="65" charset="-122"/>
                <a:ea typeface="方正琥珀_GBK" panose="03000509000000000000" pitchFamily="65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20566" y="601589"/>
              <a:ext cx="1371314" cy="401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spc="-100" dirty="0">
                  <a:latin typeface="方正美黑_GBK" panose="03000509000000000000" pitchFamily="65" charset="-122"/>
                  <a:ea typeface="方正美黑_GBK" panose="03000509000000000000" pitchFamily="65" charset="-122"/>
                  <a:sym typeface="+mn-ea"/>
                </a:rPr>
                <a:t>课本习题</a:t>
              </a:r>
              <a:endParaRPr lang="zh-CN" altLang="en-US" sz="2000" spc="-100" dirty="0">
                <a:latin typeface="方正美黑_GBK" panose="03000509000000000000" pitchFamily="65" charset="-122"/>
                <a:ea typeface="方正美黑_GBK" panose="03000509000000000000" pitchFamily="65" charset="-122"/>
                <a:sym typeface="+mn-ea"/>
              </a:endParaRPr>
            </a:p>
          </p:txBody>
        </p:sp>
      </p:grpSp>
      <p:sp>
        <p:nvSpPr>
          <p:cNvPr id="28675" name="TextBox 6"/>
          <p:cNvSpPr txBox="1">
            <a:spLocks noChangeArrowheads="1"/>
          </p:cNvSpPr>
          <p:nvPr/>
        </p:nvSpPr>
        <p:spPr bwMode="auto">
          <a:xfrm>
            <a:off x="733425" y="696913"/>
            <a:ext cx="4286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练习与应用</a:t>
            </a:r>
            <a:r>
              <a:rPr lang="en-US" altLang="zh-CN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(P57~58)</a:t>
            </a:r>
            <a:endParaRPr lang="zh-CN" altLang="en-US" b="1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3425" y="1236663"/>
            <a:ext cx="7777163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填空题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构成物质的粒子有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等。例如，氢气的构成粒子是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，汞的构成粒子是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>
              <a:buFont typeface="Arial" panose="020B0604020202020204" pitchFamily="34" charset="0"/>
              <a:buNone/>
            </a:pP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，氯化钠的构成粒子是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原子失去电子后，就带有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电荷，成为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离子；原子得到电子后，就带有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电荷，成为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离子。带电的原子叫做</a:t>
            </a:r>
            <a:r>
              <a:rPr lang="en-US" altLang="zh-CN" sz="2800" b="1" u="sng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29088" y="1689100"/>
            <a:ext cx="950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03825" y="1693863"/>
            <a:ext cx="922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52925" y="2122488"/>
            <a:ext cx="1200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氢分子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365875" y="1687513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离子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44538" y="2538413"/>
            <a:ext cx="1198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汞原子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232400" y="2560638"/>
            <a:ext cx="1200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氯离子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629400" y="2547938"/>
            <a:ext cx="1200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钠离子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165725" y="2990850"/>
            <a:ext cx="600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334250" y="2990850"/>
            <a:ext cx="600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阳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337175" y="3384550"/>
            <a:ext cx="600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负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491413" y="3413125"/>
            <a:ext cx="600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043363" y="3822700"/>
            <a:ext cx="97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离子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89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90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91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92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8695" name="图片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4213" y="2586038"/>
            <a:ext cx="8015287" cy="2246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18" charset="-127"/>
                <a:ea typeface="HY얕은샘물M" pitchFamily="18" charset="-127"/>
              </a:defRPr>
            </a:lvl9pPr>
          </a:lstStyle>
          <a:p>
            <a:pPr eaLnBrk="1">
              <a:defRPr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(4)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金属的原子最外层电子数目一般</a:t>
            </a:r>
            <a:r>
              <a:rPr lang="en-US" altLang="zh-CN" sz="2800" b="1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个，在化学反应中一般较易</a:t>
            </a:r>
            <a:r>
              <a:rPr lang="en-US" altLang="zh-CN" sz="2800" b="1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电子；非金属的原子最外层电子数目一般</a:t>
            </a:r>
            <a:r>
              <a:rPr lang="en-US" altLang="zh-CN" sz="2800" b="1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个，在化学反应中一般较易</a:t>
            </a:r>
            <a:r>
              <a:rPr lang="en-US" altLang="zh-CN" sz="2800" b="1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电子；稀有气体的原子最外电子层有</a:t>
            </a:r>
            <a:r>
              <a:rPr lang="en-US" altLang="zh-CN" sz="2800" b="1" u="sng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</a:t>
            </a:r>
            <a:r>
              <a:rPr lang="zh-CN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电子</a:t>
            </a:r>
            <a:r>
              <a:rPr lang="en-US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</a:t>
            </a:r>
            <a:r>
              <a:rPr lang="zh-CN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氦有</a:t>
            </a:r>
            <a:r>
              <a:rPr lang="en-US" altLang="zh-CN" sz="2800" b="1" u="sng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个电子</a:t>
            </a:r>
            <a:r>
              <a:rPr lang="en-US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)</a:t>
            </a:r>
            <a:r>
              <a:rPr lang="zh-CN" altLang="zh-CN" sz="2800" b="1" spc="-1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，这是一种相对稳定的结构。</a:t>
            </a:r>
            <a:endParaRPr lang="en-US" altLang="zh-CN" sz="2800" b="1" spc="-1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776288" y="339725"/>
            <a:ext cx="7307262" cy="2246313"/>
            <a:chOff x="793180" y="627534"/>
            <a:chExt cx="7307212" cy="2246769"/>
          </a:xfrm>
        </p:grpSpPr>
        <p:sp>
          <p:nvSpPr>
            <p:cNvPr id="29718" name="TextBox 4"/>
            <p:cNvSpPr txBox="1">
              <a:spLocks noChangeArrowheads="1"/>
            </p:cNvSpPr>
            <p:nvPr/>
          </p:nvSpPr>
          <p:spPr bwMode="auto">
            <a:xfrm>
              <a:off x="793180" y="627534"/>
              <a:ext cx="5329088" cy="2246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 eaLnBrk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(3)</a:t>
              </a:r>
              <a:r>
                <a:rPr lang="zh-CN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右图所示某原子的核电荷数为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</a:t>
              </a:r>
              <a:r>
                <a:rPr lang="zh-CN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，核外有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</a:t>
              </a:r>
              <a:r>
                <a:rPr lang="zh-CN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个电子层，第二层上有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</a:t>
              </a:r>
              <a:r>
                <a:rPr lang="zh-CN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个电子，最外层上有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eaLnBrk="1">
                <a:buFont typeface="Arial" panose="020B0604020202020204" pitchFamily="34" charset="0"/>
                <a:buNone/>
              </a:pP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</a:t>
              </a:r>
              <a:r>
                <a:rPr lang="zh-CN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个电子，在化学反应中该原子容易</a:t>
              </a:r>
              <a:r>
                <a:rPr lang="en-US" altLang="zh-CN" sz="2800" b="1" u="sng"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电子。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29719" name="Picture 5" descr="F:\2016秋上\人九化上\资料\人九化导学案（上）（新）\R9H4.tif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915566"/>
              <a:ext cx="1584176" cy="1445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06500" y="790575"/>
            <a:ext cx="638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03575" y="790575"/>
            <a:ext cx="638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306638" y="1216025"/>
            <a:ext cx="636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574800" y="2066925"/>
            <a:ext cx="981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得到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871538" y="1668463"/>
            <a:ext cx="430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35700" y="2605088"/>
            <a:ext cx="895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少于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889375" y="3041650"/>
            <a:ext cx="89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失去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560763" y="3460750"/>
            <a:ext cx="895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多于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087438" y="3873500"/>
            <a:ext cx="89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得到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508875" y="3917950"/>
            <a:ext cx="447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306638" y="4322763"/>
            <a:ext cx="4460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11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12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13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14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9717" name="图片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42963" y="484188"/>
            <a:ext cx="756126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选择题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(3)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碳的相对原子质量是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    )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A.12g   B.12   C.1.66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en-US" altLang="zh-CN" sz="2800" b="1" baseline="30000">
                <a:latin typeface="黑体" panose="02010609060101010101" pitchFamily="49" charset="-122"/>
                <a:ea typeface="黑体" panose="02010609060101010101" pitchFamily="49" charset="-122"/>
              </a:rPr>
              <a:t>-27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kg   D.1/12g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(4)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核电荷数少于核外电子数的一定是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    )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A.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分子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    B.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原子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    C.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阳离子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    D.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阴离子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003800" y="900113"/>
            <a:ext cx="447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31050" y="1770063"/>
            <a:ext cx="446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31850" y="2708275"/>
            <a:ext cx="75612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从附录Ⅱ中查出氮、硫、氯、钙的相对原子质量（保留小数点后一位）。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42963" y="3683000"/>
            <a:ext cx="75612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：氮：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14.0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硫：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32.1 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氯：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35.5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钙：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40.1</a:t>
            </a:r>
            <a:endParaRPr lang="zh-CN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7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8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9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30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073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42963" y="484188"/>
            <a:ext cx="7561262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从附录Ⅱ中查出钠、镁、铝的相对原子质量。根据所查数据，比较相同质量的钠、镁、铝三种金属，哪一种所含的原子最多？哪一种所含的原子最少？为什么？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98525" y="2284413"/>
            <a:ext cx="7561263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：钠：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23.0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镁：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24.3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铝：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27.0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相同质量的钠、镁、铝，钠所含的原子最多，铝所含的原子最少。因为在三种金属中钠的相对原子质量最小，铝的相对原子质量最大。</a:t>
            </a:r>
            <a:endParaRPr lang="zh-CN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748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749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750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751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1754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91369" y="484188"/>
            <a:ext cx="75612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碳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-12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原子的质量为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1.993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en-US" altLang="zh-CN" sz="2800" b="1" baseline="30000">
                <a:latin typeface="黑体" panose="02010609060101010101" pitchFamily="49" charset="-122"/>
                <a:ea typeface="黑体" panose="02010609060101010101" pitchFamily="49" charset="-122"/>
              </a:rPr>
              <a:t>-26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kg,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一种铁原子的质量为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9.288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en-US" altLang="zh-CN" sz="2800" b="1" baseline="30000">
                <a:latin typeface="黑体" panose="02010609060101010101" pitchFamily="49" charset="-122"/>
                <a:ea typeface="黑体" panose="02010609060101010101" pitchFamily="49" charset="-122"/>
              </a:rPr>
              <a:t>-26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kg,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计算该铁原子的相对原子质量（保留小数点后一位）。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898525" y="1939925"/>
            <a:ext cx="7561263" cy="1898650"/>
            <a:chOff x="899220" y="1868512"/>
            <a:chExt cx="7561262" cy="1898678"/>
          </a:xfrm>
        </p:grpSpPr>
        <p:sp>
          <p:nvSpPr>
            <p:cNvPr id="32779" name="TextBox 2"/>
            <p:cNvSpPr txBox="1">
              <a:spLocks noChangeArrowheads="1"/>
            </p:cNvSpPr>
            <p:nvPr/>
          </p:nvSpPr>
          <p:spPr bwMode="auto">
            <a:xfrm>
              <a:off x="899220" y="1868512"/>
              <a:ext cx="75612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HYShortSamul-Medium" pitchFamily="18" charset="-127"/>
                  <a:ea typeface="HYShortSamul-Medium" pitchFamily="18" charset="-127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解：</a:t>
              </a:r>
              <a:r>
                <a:rPr lang="zh-CN" altLang="zh-CN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铁原子的相对原子质量为</a:t>
              </a:r>
              <a:endPara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aphicFrame>
          <p:nvGraphicFramePr>
            <p:cNvPr id="32780" name="对象 3"/>
            <p:cNvGraphicFramePr>
              <a:graphicFrameLocks noChangeAspect="1"/>
            </p:cNvGraphicFramePr>
            <p:nvPr/>
          </p:nvGraphicFramePr>
          <p:xfrm>
            <a:off x="2555776" y="2571750"/>
            <a:ext cx="3312368" cy="1195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1" imgW="1689100" imgH="609600" progId="Equation.DSMT4">
                    <p:embed/>
                  </p:oleObj>
                </mc:Choice>
                <mc:Fallback>
                  <p:oleObj name="" r:id="rId1" imgW="1689100" imgH="6096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5776" y="2571750"/>
                          <a:ext cx="3312368" cy="1195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772" name="文本框 36"/>
          <p:cNvSpPr txBox="1">
            <a:spLocks noChangeArrowheads="1"/>
          </p:cNvSpPr>
          <p:nvPr/>
        </p:nvSpPr>
        <p:spPr bwMode="auto">
          <a:xfrm rot="1920000">
            <a:off x="-1063625" y="2065338"/>
            <a:ext cx="858837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773" name="文本框 37"/>
          <p:cNvSpPr txBox="1">
            <a:spLocks noChangeArrowheads="1"/>
          </p:cNvSpPr>
          <p:nvPr/>
        </p:nvSpPr>
        <p:spPr bwMode="auto">
          <a:xfrm rot="1920000">
            <a:off x="5102225" y="-463550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774" name="文本框 38"/>
          <p:cNvSpPr txBox="1">
            <a:spLocks noChangeArrowheads="1"/>
          </p:cNvSpPr>
          <p:nvPr/>
        </p:nvSpPr>
        <p:spPr bwMode="auto">
          <a:xfrm rot="1920000">
            <a:off x="9226550" y="2506663"/>
            <a:ext cx="857250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775" name="文本框 39"/>
          <p:cNvSpPr txBox="1">
            <a:spLocks noChangeArrowheads="1"/>
          </p:cNvSpPr>
          <p:nvPr/>
        </p:nvSpPr>
        <p:spPr bwMode="auto">
          <a:xfrm rot="1920000">
            <a:off x="4584700" y="5576888"/>
            <a:ext cx="858838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ShortSamul-Medium" pitchFamily="18" charset="-127"/>
                <a:ea typeface="HYShortSamul-Medium" pitchFamily="18" charset="-127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srgbClr val="CCCC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800">
              <a:solidFill>
                <a:srgbClr val="CCCC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8126413" y="4899025"/>
            <a:ext cx="1017587" cy="183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rgbClr val="FFFFFF"/>
                </a:solidFill>
                <a:latin typeface="+mn-ea"/>
                <a:ea typeface="+mn-ea"/>
              </a:rPr>
              <a:t>    </a:t>
            </a:r>
            <a:endParaRPr lang="zh-CN" altLang="en-US" sz="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2778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58750"/>
            <a:ext cx="1460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ISLIDE.ADDREMOVEWATERMARK" val="SDEGn3hvVh"/>
</p:tagLst>
</file>

<file path=ppt/tags/tag64.xml><?xml version="1.0" encoding="utf-8"?>
<p:tagLst xmlns:p="http://schemas.openxmlformats.org/presentationml/2006/main">
  <p:tag name="ISLIDE.ADDREMOVEWATERMARK" val="P0tzJomnsX"/>
</p:tagLst>
</file>

<file path=ppt/tags/tag65.xml><?xml version="1.0" encoding="utf-8"?>
<p:tagLst xmlns:p="http://schemas.openxmlformats.org/presentationml/2006/main">
  <p:tag name="ISLIDE.ADDREMOVEWATERMARK" val="PnCZfgYeiZ"/>
</p:tagLst>
</file>

<file path=ppt/tags/tag66.xml><?xml version="1.0" encoding="utf-8"?>
<p:tagLst xmlns:p="http://schemas.openxmlformats.org/presentationml/2006/main">
  <p:tag name="ISLIDE.ADDREMOVEWATERMARK" val="SDEGn3hvVh"/>
</p:tagLst>
</file>

<file path=ppt/tags/tag67.xml><?xml version="1.0" encoding="utf-8"?>
<p:tagLst xmlns:p="http://schemas.openxmlformats.org/presentationml/2006/main">
  <p:tag name="ISLIDE.ADDREMOVEWATERMARK" val="PnCZfgYeiZ"/>
</p:tagLst>
</file>

<file path=ppt/tags/tag68.xml><?xml version="1.0" encoding="utf-8"?>
<p:tagLst xmlns:p="http://schemas.openxmlformats.org/presentationml/2006/main">
  <p:tag name="ISLIDE.ADDREMOVEWATERMARK" val="SDEGn3hvVh"/>
</p:tagLst>
</file>

<file path=ppt/tags/tag69.xml><?xml version="1.0" encoding="utf-8"?>
<p:tagLst xmlns:p="http://schemas.openxmlformats.org/presentationml/2006/main">
  <p:tag name="ISLIDE.ADDREMOVEWATERMARK" val="PnCZfgYeiZ"/>
</p:tagLst>
</file>

<file path=ppt/tags/tag70.xml><?xml version="1.0" encoding="utf-8"?>
<p:tagLst xmlns:p="http://schemas.openxmlformats.org/presentationml/2006/main">
  <p:tag name="ISLIDE.ADDREMOVEWATERMARK" val="SDEGn3hvVh"/>
</p:tagLst>
</file>

<file path=ppt/tags/tag71.xml><?xml version="1.0" encoding="utf-8"?>
<p:tagLst xmlns:p="http://schemas.openxmlformats.org/presentationml/2006/main">
  <p:tag name="ISLIDE.ADDREMOVEWATERMARK" val="PnCZfgYeiZ"/>
</p:tagLst>
</file>

<file path=ppt/tags/tag72.xml><?xml version="1.0" encoding="utf-8"?>
<p:tagLst xmlns:p="http://schemas.openxmlformats.org/presentationml/2006/main">
  <p:tag name="ISLIDE.ADDREMOVEWATERMARK" val="SDEGn3hvVh"/>
</p:tagLst>
</file>

<file path=ppt/tags/tag73.xml><?xml version="1.0" encoding="utf-8"?>
<p:tagLst xmlns:p="http://schemas.openxmlformats.org/presentationml/2006/main">
  <p:tag name="ISLIDE.ADDREMOVEWATERMARK" val="PnCZfgYeiZ"/>
</p:tagLst>
</file>

<file path=ppt/tags/tag74.xml><?xml version="1.0" encoding="utf-8"?>
<p:tagLst xmlns:p="http://schemas.openxmlformats.org/presentationml/2006/main">
  <p:tag name="ISLIDE.ADDREMOVEWATERMARK" val="SDEGn3hvVh"/>
</p:tagLst>
</file>

<file path=ppt/tags/tag75.xml><?xml version="1.0" encoding="utf-8"?>
<p:tagLst xmlns:p="http://schemas.openxmlformats.org/presentationml/2006/main">
  <p:tag name="ISLIDE.ADDREMOVEWATERMARK" val="PnCZfgYeiZ"/>
</p:tagLst>
</file>

<file path=ppt/tags/tag76.xml><?xml version="1.0" encoding="utf-8"?>
<p:tagLst xmlns:p="http://schemas.openxmlformats.org/presentationml/2006/main">
  <p:tag name="ISLIDE.ADDREMOVEWATERMARK" val="SDEGn3hvVh"/>
</p:tagLst>
</file>

<file path=ppt/tags/tag77.xml><?xml version="1.0" encoding="utf-8"?>
<p:tagLst xmlns:p="http://schemas.openxmlformats.org/presentationml/2006/main">
  <p:tag name="ISLIDE.ADDREMOVEWATERMARK" val="PnCZfgYeiZ"/>
</p:tagLst>
</file>

<file path=ppt/tags/tag78.xml><?xml version="1.0" encoding="utf-8"?>
<p:tagLst xmlns:p="http://schemas.openxmlformats.org/presentationml/2006/main">
  <p:tag name="ISLIDE.ADDREMOVEWATERMARK" val="SDEGn3hvVh"/>
</p:tagLst>
</file>

<file path=ppt/tags/tag79.xml><?xml version="1.0" encoding="utf-8"?>
<p:tagLst xmlns:p="http://schemas.openxmlformats.org/presentationml/2006/main">
  <p:tag name="ISLIDE.ADDREMOVEWATERMARK" val="PnCZfgYeiZ"/>
</p:tagLst>
</file>

<file path=ppt/tags/tag80.xml><?xml version="1.0" encoding="utf-8"?>
<p:tagLst xmlns:p="http://schemas.openxmlformats.org/presentationml/2006/main">
  <p:tag name="ISLIDE.ADDREMOVEWATERMARK" val="SDEGn3hvVh"/>
</p:tagLst>
</file>

<file path=ppt/tags/tag81.xml><?xml version="1.0" encoding="utf-8"?>
<p:tagLst xmlns:p="http://schemas.openxmlformats.org/presentationml/2006/main">
  <p:tag name="ISLIDE.ADDREMOVEWATERMARK" val="PnCZfgYeiZ"/>
</p:tagLst>
</file>

<file path=ppt/tags/tag82.xml><?xml version="1.0" encoding="utf-8"?>
<p:tagLst xmlns:p="http://schemas.openxmlformats.org/presentationml/2006/main">
  <p:tag name="ISLIDE.ADDREMOVEWATERMARK" val="SDEGn3hvVh"/>
</p:tagLst>
</file>

<file path=ppt/tags/tag83.xml><?xml version="1.0" encoding="utf-8"?>
<p:tagLst xmlns:p="http://schemas.openxmlformats.org/presentationml/2006/main">
  <p:tag name="ISLIDE.ADDREMOVEWATERMARK" val="PnCZfgYeiZ"/>
</p:tagLst>
</file>

<file path=ppt/tags/tag84.xml><?xml version="1.0" encoding="utf-8"?>
<p:tagLst xmlns:p="http://schemas.openxmlformats.org/presentationml/2006/main">
  <p:tag name="ISLIDE.ADDREMOVEWATERMARK" val="SDEGn3hvVh"/>
</p:tagLst>
</file>

<file path=ppt/tags/tag85.xml><?xml version="1.0" encoding="utf-8"?>
<p:tagLst xmlns:p="http://schemas.openxmlformats.org/presentationml/2006/main">
  <p:tag name="ISLIDE.ADDREMOVEWATERMARK" val="PnCZfgYeiZ"/>
</p:tagLst>
</file>

<file path=ppt/tags/tag86.xml><?xml version="1.0" encoding="utf-8"?>
<p:tagLst xmlns:p="http://schemas.openxmlformats.org/presentationml/2006/main">
  <p:tag name="ISLIDE.ADDREMOVEWATERMARK" val="SDEGn3hvVh"/>
</p:tagLst>
</file>

<file path=ppt/tags/tag87.xml><?xml version="1.0" encoding="utf-8"?>
<p:tagLst xmlns:p="http://schemas.openxmlformats.org/presentationml/2006/main">
  <p:tag name="ISLIDE.ADDREMOVEWATERMARK" val="PnCZfgYeiZ"/>
</p:tagLst>
</file>

<file path=ppt/tags/tag88.xml><?xml version="1.0" encoding="utf-8"?>
<p:tagLst xmlns:p="http://schemas.openxmlformats.org/presentationml/2006/main">
  <p:tag name="ISLIDE.ADDREMOVEWATERMARK" val="SDEGn3hvVh"/>
</p:tagLst>
</file>

<file path=ppt/tags/tag89.xml><?xml version="1.0" encoding="utf-8"?>
<p:tagLst xmlns:p="http://schemas.openxmlformats.org/presentationml/2006/main">
  <p:tag name="ISLIDE.ADDREMOVEWATERMARK" val="PnCZfgYeiZ"/>
</p:tagLst>
</file>

<file path=ppt/tags/tag90.xml><?xml version="1.0" encoding="utf-8"?>
<p:tagLst xmlns:p="http://schemas.openxmlformats.org/presentationml/2006/main">
  <p:tag name="ISLIDE.ADDREMOVEWATERMARK" val="SDEGn3hvVh"/>
</p:tagLst>
</file>

<file path=ppt/tags/tag91.xml><?xml version="1.0" encoding="utf-8"?>
<p:tagLst xmlns:p="http://schemas.openxmlformats.org/presentationml/2006/main">
  <p:tag name="ISLIDE.ADDREMOVEWATERMARK" val="PnCZfgYeiZ"/>
</p:tagLst>
</file>

<file path=ppt/tags/tag92.xml><?xml version="1.0" encoding="utf-8"?>
<p:tagLst xmlns:p="http://schemas.openxmlformats.org/presentationml/2006/main">
  <p:tag name="ISLIDE.ADDREMOVEWATERMARK" val="SDEGn3hvVh"/>
</p:tagLst>
</file>

<file path=ppt/tags/tag93.xml><?xml version="1.0" encoding="utf-8"?>
<p:tagLst xmlns:p="http://schemas.openxmlformats.org/presentationml/2006/main">
  <p:tag name="ISLIDE.ADDREMOVEWATERMARK" val="PnCZfgYeiZ"/>
</p:tagLst>
</file>

<file path=ppt/tags/tag94.xml><?xml version="1.0" encoding="utf-8"?>
<p:tagLst xmlns:p="http://schemas.openxmlformats.org/presentationml/2006/main">
  <p:tag name="ISLIDE.ADDREMOVEWATERMARK" val="SDEGn3hvVh"/>
</p:tagLst>
</file>

<file path=ppt/tags/tag95.xml><?xml version="1.0" encoding="utf-8"?>
<p:tagLst xmlns:p="http://schemas.openxmlformats.org/presentationml/2006/main">
  <p:tag name="ISLIDE.ADDREMOVEWATERMARK" val="PnCZfgYeiZ"/>
</p:tagLst>
</file>

<file path=ppt/tags/tag96.xml><?xml version="1.0" encoding="utf-8"?>
<p:tagLst xmlns:p="http://schemas.openxmlformats.org/presentationml/2006/main">
  <p:tag name="ISLIDE.ADDREMOVEWATERMARK" val="SDEGn3hvVh"/>
</p:tagLst>
</file>

<file path=ppt/tags/tag97.xml><?xml version="1.0" encoding="utf-8"?>
<p:tagLst xmlns:p="http://schemas.openxmlformats.org/presentationml/2006/main">
  <p:tag name="ISLIDE.ADDREMOVEWATERMARK" val="PnCZfgYeiZ"/>
</p:tagLst>
</file>

<file path=ppt/tags/tag98.xml><?xml version="1.0" encoding="utf-8"?>
<p:tagLst xmlns:p="http://schemas.openxmlformats.org/presentationml/2006/main">
  <p:tag name="ISLIDE.ADDREMOVEWATERMARK" val="SDEGn3hvVh"/>
</p:tagLst>
</file>

<file path=ppt/tags/tag99.xml><?xml version="1.0" encoding="utf-8"?>
<p:tagLst xmlns:p="http://schemas.openxmlformats.org/presentationml/2006/main">
  <p:tag name="ISLIDE.ADDREMOVEWATERMARK" val="PnCZfgYeiZ"/>
</p:tagLst>
</file>

<file path=ppt/tags/tag100.xml><?xml version="1.0" encoding="utf-8"?>
<p:tagLst xmlns:p="http://schemas.openxmlformats.org/presentationml/2006/main">
  <p:tag name="ISLIDE.ADDREMOVEWATERMARK" val="SDEGn3hvVh"/>
</p:tagLst>
</file>

<file path=ppt/tags/tag101.xml><?xml version="1.0" encoding="utf-8"?>
<p:tagLst xmlns:p="http://schemas.openxmlformats.org/presentationml/2006/main">
  <p:tag name="ISLIDE.ADDREMOVEWATERMARK" val="PnCZfgYeiZ"/>
</p:tagLst>
</file>

<file path=ppt/tags/tag102.xml><?xml version="1.0" encoding="utf-8"?>
<p:tagLst xmlns:p="http://schemas.openxmlformats.org/presentationml/2006/main">
  <p:tag name="ISLIDE.ADDREMOVEWATERMARK" val="SDEGn3hvVh"/>
</p:tagLst>
</file>

<file path=ppt/tags/tag103.xml><?xml version="1.0" encoding="utf-8"?>
<p:tagLst xmlns:p="http://schemas.openxmlformats.org/presentationml/2006/main">
  <p:tag name="ISLIDE.ADDREMOVEWATERMARK" val="PnCZfgYeiZ"/>
</p:tagLst>
</file>

<file path=ppt/tags/tag104.xml><?xml version="1.0" encoding="utf-8"?>
<p:tagLst xmlns:p="http://schemas.openxmlformats.org/presentationml/2006/main">
  <p:tag name="ISLIDE.ADDREMOVEWATERMARK" val="SDEGn3hvVh"/>
</p:tagLst>
</file>

<file path=ppt/tags/tag105.xml><?xml version="1.0" encoding="utf-8"?>
<p:tagLst xmlns:p="http://schemas.openxmlformats.org/presentationml/2006/main">
  <p:tag name="ISLIDE.ADDREMOVEWATERMARK" val="PnCZfgYeiZ"/>
</p:tagLst>
</file>

<file path=ppt/tags/tag106.xml><?xml version="1.0" encoding="utf-8"?>
<p:tagLst xmlns:p="http://schemas.openxmlformats.org/presentationml/2006/main">
  <p:tag name="ISLIDE.ADDREMOVEWATERMARK" val="SDEGn3hvVh"/>
</p:tagLst>
</file>

<file path=ppt/tags/tag107.xml><?xml version="1.0" encoding="utf-8"?>
<p:tagLst xmlns:p="http://schemas.openxmlformats.org/presentationml/2006/main">
  <p:tag name="ISLIDE.ADDREMOVEWATERMARK" val="PnCZfgYeiZ"/>
</p:tagLst>
</file>

<file path=ppt/tags/tag108.xml><?xml version="1.0" encoding="utf-8"?>
<p:tagLst xmlns:p="http://schemas.openxmlformats.org/presentationml/2006/main">
  <p:tag name="ISLIDE.ADDREMOVEWATERMARK" val="SDEGn3hvVh"/>
</p:tagLst>
</file>

<file path=ppt/tags/tag109.xml><?xml version="1.0" encoding="utf-8"?>
<p:tagLst xmlns:p="http://schemas.openxmlformats.org/presentationml/2006/main">
  <p:tag name="ISLIDE.ADDREMOVEWATERMARK" val="PnCZfgYeiZ"/>
</p:tagLst>
</file>

<file path=ppt/tags/tag110.xml><?xml version="1.0" encoding="utf-8"?>
<p:tagLst xmlns:p="http://schemas.openxmlformats.org/presentationml/2006/main">
  <p:tag name="ISLIDE.ADDREMOVEWATERMARK" val="SDEGn3hvVh"/>
</p:tagLst>
</file>

<file path=ppt/tags/tag111.xml><?xml version="1.0" encoding="utf-8"?>
<p:tagLst xmlns:p="http://schemas.openxmlformats.org/presentationml/2006/main">
  <p:tag name="ISLIDE.ADDREMOVEWATERMARK" val="PnCZfgYeiZ"/>
</p:tagLst>
</file>

<file path=ppt/tags/tag112.xml><?xml version="1.0" encoding="utf-8"?>
<p:tagLst xmlns:p="http://schemas.openxmlformats.org/presentationml/2006/main">
  <p:tag name="ISLIDE.ADDREMOVEWATERMARK" val="SDEGn3hvVh"/>
</p:tagLst>
</file>

<file path=ppt/tags/tag113.xml><?xml version="1.0" encoding="utf-8"?>
<p:tagLst xmlns:p="http://schemas.openxmlformats.org/presentationml/2006/main">
  <p:tag name="ISLIDE.ADDREMOVEWATERMARK" val="PnCZfgYeiZ"/>
</p:tagLst>
</file>

<file path=ppt/tags/tag114.xml><?xml version="1.0" encoding="utf-8"?>
<p:tagLst xmlns:p="http://schemas.openxmlformats.org/presentationml/2006/main">
  <p:tag name="COMMONDATA" val="eyJoZGlkIjoiOTc1NTFhZmYxZTFkNGEyNWQ5MDZjZGE3YTI0MTQyMDkifQ=="/>
</p:tagLst>
</file>

<file path=ppt/theme/theme1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3722</Words>
  <Application>WPS 演示</Application>
  <PresentationFormat>全屏显示(16:9)</PresentationFormat>
  <Paragraphs>711</Paragraphs>
  <Slides>25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HYShortSamul-Medium</vt:lpstr>
      <vt:lpstr>Malgun Gothic</vt:lpstr>
      <vt:lpstr>HY얕은샘물M</vt:lpstr>
      <vt:lpstr>Times New Roman</vt:lpstr>
      <vt:lpstr>黑体</vt:lpstr>
      <vt:lpstr>楷体_GB2312</vt:lpstr>
      <vt:lpstr>Gulim</vt:lpstr>
      <vt:lpstr>方正美黑_GBK</vt:lpstr>
      <vt:lpstr>楷体</vt:lpstr>
      <vt:lpstr>方正琥珀_GBK</vt:lpstr>
      <vt:lpstr>方正粗圆_GBK</vt:lpstr>
      <vt:lpstr>微软雅黑</vt:lpstr>
      <vt:lpstr>Arial Unicode MS</vt:lpstr>
      <vt:lpstr>Times New Roman</vt:lpstr>
      <vt:lpstr>幼圆</vt:lpstr>
      <vt:lpstr>Wingdings</vt:lpstr>
      <vt:lpstr>自定义设计方案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Administrator</cp:lastModifiedBy>
  <cp:revision>530</cp:revision>
  <dcterms:created xsi:type="dcterms:W3CDTF">2008-04-18T06:56:00Z</dcterms:created>
  <dcterms:modified xsi:type="dcterms:W3CDTF">2023-08-19T03:25:11Z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2052-12.1.0.15336</vt:lpwstr>
  </property>
  <property fmtid="{D5CDD505-2E9C-101B-9397-08002B2CF9AE}" pid="3" name="ICV">
    <vt:lpwstr>5DE3702FC6CF43A0BD13E67AE00A0C63_12</vt:lpwstr>
  </property>
</Properties>
</file>