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257" r:id="rId4"/>
    <p:sldId id="258" r:id="rId5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ableStyles" Target="tableStyles.xml"/><Relationship Id="rId33" Type="http://schemas.openxmlformats.org/officeDocument/2006/relationships/tags" Target="tags/tag42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3" Type="http://schemas.openxmlformats.org/officeDocument/2006/relationships/image" Target="../media/image1.png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4.xml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9.xml"/><Relationship Id="rId3" Type="http://schemas.openxmlformats.org/officeDocument/2006/relationships/image" Target="../media/image1.png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tags" Target="../tags/tag83.xml"/><Relationship Id="rId8" Type="http://schemas.openxmlformats.org/officeDocument/2006/relationships/tags" Target="../tags/tag84.xml"/><Relationship Id="rId9" Type="http://schemas.openxmlformats.org/officeDocument/2006/relationships/tags" Target="../tags/tag85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86.xml"/><Relationship Id="rId3" Type="http://schemas.openxmlformats.org/officeDocument/2006/relationships/image" Target="../media/image2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tags" Target="../tags/tag93.xml"/><Relationship Id="rId11" Type="http://schemas.openxmlformats.org/officeDocument/2006/relationships/tags" Target="../tags/tag94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5.xml"/><Relationship Id="rId3" Type="http://schemas.openxmlformats.org/officeDocument/2006/relationships/image" Target="../media/image1.png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公司名占位符</a:t>
            </a:r>
            <a:endParaRPr lang="zh-CN" altLang="en-US" dirty="0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10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日期时间占位符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  <p:cxnSp>
        <p:nvCxnSpPr>
          <p:cNvPr id="9" name="直接连接符 8"/>
          <p:cNvCxnSpPr/>
          <p:nvPr userDrawn="1">
            <p:custDataLst>
              <p:tags r:id="rId12"/>
            </p:custDataLst>
          </p:nvPr>
        </p:nvCxnSpPr>
        <p:spPr>
          <a:xfrm>
            <a:off x="847076" y="1928356"/>
            <a:ext cx="28575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>
            <p:custDataLst>
              <p:tags r:id="rId13"/>
            </p:custDataLst>
          </p:nvPr>
        </p:nvCxnSpPr>
        <p:spPr>
          <a:xfrm>
            <a:off x="838198" y="653905"/>
            <a:ext cx="11352903" cy="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>
            <a:avLst/>
          </a:prstGeom>
        </p:spPr>
      </p:pic>
      <p:sp>
        <p:nvSpPr>
          <p:cNvPr id="10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cxnSp>
        <p:nvCxnSpPr>
          <p:cNvPr id="6" name="直接连接符 5"/>
          <p:cNvCxnSpPr/>
          <p:nvPr userDrawn="1">
            <p:custDataLst>
              <p:tags r:id="rId9"/>
            </p:custDataLst>
          </p:nvPr>
        </p:nvCxnSpPr>
        <p:spPr>
          <a:xfrm>
            <a:off x="838198" y="653905"/>
            <a:ext cx="11352903" cy="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: 剪去单角 8"/>
          <p:cNvSpPr/>
          <p:nvPr userDrawn="1">
            <p:custDataLst>
              <p:tags r:id="rId4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: 剪去单角 9"/>
          <p:cNvSpPr/>
          <p:nvPr userDrawn="1">
            <p:custDataLst>
              <p:tags r:id="rId5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直接箭头连接符 10"/>
          <p:cNvCxnSpPr/>
          <p:nvPr userDrawn="1">
            <p:custDataLst>
              <p:tags r:id="rId6"/>
            </p:custDataLst>
          </p:nvPr>
        </p:nvCxnSpPr>
        <p:spPr>
          <a:xfrm>
            <a:off x="1346200" y="6035302"/>
            <a:ext cx="59690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marL="0" indent="0" algn="ctr">
              <a:buNone/>
              <a:defRPr sz="80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838200" y="1198796"/>
            <a:ext cx="10515000" cy="1800000"/>
          </a:xfrm>
        </p:spPr>
        <p:txBody>
          <a:bodyPr vert="horz" lIns="0" tIns="0" rIns="0" bIns="0" rtlCol="0" anchor="b">
            <a:normAutofit/>
          </a:bodyPr>
          <a:lstStyle>
            <a:lvl1pPr>
              <a:defRPr lang="zh-CN" altLang="en-US" sz="6400" dirty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公司名占位符</a:t>
            </a:r>
            <a:endParaRPr lang="zh-CN" altLang="en-US" dirty="0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日期时间占位符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  <p:cxnSp>
        <p:nvCxnSpPr>
          <p:cNvPr id="8" name="直接连接符 7"/>
          <p:cNvCxnSpPr/>
          <p:nvPr userDrawn="1">
            <p:custDataLst>
              <p:tags r:id="rId11"/>
            </p:custDataLst>
          </p:nvPr>
        </p:nvCxnSpPr>
        <p:spPr>
          <a:xfrm>
            <a:off x="838198" y="653905"/>
            <a:ext cx="11352903" cy="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ags" Target="../tags/tag57.xml"/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tags" Target="../tags/tag61.xml"/><Relationship Id="rId17" Type="http://schemas.openxmlformats.org/officeDocument/2006/relationships/tags" Target="../tags/tag62.xml"/><Relationship Id="rId18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34.xml"/><Relationship Id="rId13" Type="http://schemas.openxmlformats.org/officeDocument/2006/relationships/image" Target="../media/image3.png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tags" Target="../tags/tag163.xml"/><Relationship Id="rId18" Type="http://schemas.openxmlformats.org/officeDocument/2006/relationships/tags" Target="../tags/tag164.xml"/><Relationship Id="rId19" Type="http://schemas.openxmlformats.org/officeDocument/2006/relationships/tags" Target="../tags/tag165.xml"/><Relationship Id="rId20" Type="http://schemas.openxmlformats.org/officeDocument/2006/relationships/tags" Target="../tags/tag166.xml"/><Relationship Id="rId21" Type="http://schemas.openxmlformats.org/officeDocument/2006/relationships/tags" Target="../tags/tag167.xml"/><Relationship Id="rId22" Type="http://schemas.openxmlformats.org/officeDocument/2006/relationships/tags" Target="../tags/tag168.xml"/><Relationship Id="rId23" Type="http://schemas.openxmlformats.org/officeDocument/2006/relationships/tags" Target="../tags/tag169.xml"/><Relationship Id="rId24" Type="http://schemas.openxmlformats.org/officeDocument/2006/relationships/tags" Target="../tags/tag170.xml"/><Relationship Id="rId25" Type="http://schemas.openxmlformats.org/officeDocument/2006/relationships/tags" Target="../tags/tag171.xml"/><Relationship Id="rId26" Type="http://schemas.openxmlformats.org/officeDocument/2006/relationships/tags" Target="../tags/tag172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tags" Target="../tags/tag196.xml"/><Relationship Id="rId22" Type="http://schemas.openxmlformats.org/officeDocument/2006/relationships/tags" Target="../tags/tag197.xml"/><Relationship Id="rId23" Type="http://schemas.openxmlformats.org/officeDocument/2006/relationships/tags" Target="../tags/tag198.xml"/><Relationship Id="rId24" Type="http://schemas.openxmlformats.org/officeDocument/2006/relationships/tags" Target="../tags/tag199.xml"/><Relationship Id="rId25" Type="http://schemas.openxmlformats.org/officeDocument/2006/relationships/tags" Target="../tags/tag200.xml"/><Relationship Id="rId26" Type="http://schemas.openxmlformats.org/officeDocument/2006/relationships/tags" Target="../tags/tag201.xml"/><Relationship Id="rId27" Type="http://schemas.openxmlformats.org/officeDocument/2006/relationships/tags" Target="../tags/tag202.xml"/><Relationship Id="rId28" Type="http://schemas.openxmlformats.org/officeDocument/2006/relationships/tags" Target="../tags/tag203.xml"/><Relationship Id="rId29" Type="http://schemas.openxmlformats.org/officeDocument/2006/relationships/tags" Target="../tags/tag204.xml"/><Relationship Id="rId30" Type="http://schemas.openxmlformats.org/officeDocument/2006/relationships/tags" Target="../tags/tag205.xml"/><Relationship Id="rId3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tags" Target="../tags/tag281.xml"/><Relationship Id="rId18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tags" Target="../tags/tag312.xml"/><Relationship Id="rId20" Type="http://schemas.openxmlformats.org/officeDocument/2006/relationships/tags" Target="../tags/tag313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tags" Target="../tags/tag358.xml"/><Relationship Id="rId18" Type="http://schemas.openxmlformats.org/officeDocument/2006/relationships/tags" Target="../tags/tag359.xml"/><Relationship Id="rId19" Type="http://schemas.openxmlformats.org/officeDocument/2006/relationships/tags" Target="../tags/tag360.xml"/><Relationship Id="rId20" Type="http://schemas.openxmlformats.org/officeDocument/2006/relationships/tags" Target="../tags/tag361.xml"/><Relationship Id="rId21" Type="http://schemas.openxmlformats.org/officeDocument/2006/relationships/tags" Target="../tags/tag362.xml"/><Relationship Id="rId22" Type="http://schemas.openxmlformats.org/officeDocument/2006/relationships/tags" Target="../tags/tag363.xml"/><Relationship Id="rId23" Type="http://schemas.openxmlformats.org/officeDocument/2006/relationships/tags" Target="../tags/tag364.xml"/><Relationship Id="rId24" Type="http://schemas.openxmlformats.org/officeDocument/2006/relationships/tags" Target="../tags/tag365.xml"/><Relationship Id="rId25" Type="http://schemas.openxmlformats.org/officeDocument/2006/relationships/tags" Target="../tags/tag366.xml"/><Relationship Id="rId26" Type="http://schemas.openxmlformats.org/officeDocument/2006/relationships/tags" Target="../tags/tag367.xml"/><Relationship Id="rId27" Type="http://schemas.openxmlformats.org/officeDocument/2006/relationships/tags" Target="../tags/tag368.xml"/><Relationship Id="rId28" Type="http://schemas.openxmlformats.org/officeDocument/2006/relationships/tags" Target="../tags/tag369.xml"/><Relationship Id="rId29" Type="http://schemas.openxmlformats.org/officeDocument/2006/relationships/tags" Target="../tags/tag370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tags" Target="../tags/tag386.xml"/><Relationship Id="rId14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tags" Target="../tags/tag42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lstStyle/>
          <a:p>
            <a:r>
              <a:rPr lang="zh-CN" altLang="en-US" dirty="0">
                <a:solidFill>
                  <a:schemeClr val="lt1">
                    <a:lumMod val="100000"/>
                  </a:schemeClr>
                </a:solidFill>
              </a:rPr>
              <a:t>初中双减政策的实施效果研究</a:t>
            </a:r>
            <a:endParaRPr lang="zh-CN" altLang="en-US" dirty="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lstStyle/>
          <a:p>
            <a:r>
              <a:rPr lang="en-US" altLang="zh-CN" dirty="0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lang="en-US" altLang="zh-CN" dirty="0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lang="zh-CN" altLang="en-US" dirty="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lstStyle/>
          <a:p>
            <a:r>
              <a:rPr lang="en-US" altLang="zh-CN" dirty="0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lang="zh-CN" altLang="en-US" dirty="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7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lstStyle/>
          <a:p>
            <a:r>
              <a:rPr lang="zh-CN" altLang="en-US" dirty="0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lang="en-US" altLang="zh-CN" dirty="0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lang="en-US" altLang="zh-CN" dirty="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lang="zh-CN" altLang="en-US" dirty="0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lstStyle/>
          <a:p>
            <a:r>
              <a:rPr lang="en-US" altLang="zh-CN" dirty="0"/>
              <a:t>目录</a:t>
            </a:r>
            <a:endParaRPr lang="en-US" altLang="zh-CN" dirty="0"/>
          </a:p>
        </p:txBody>
      </p:sp>
      <p:sp>
        <p:nvSpPr>
          <p:cNvPr id="9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dirty="0"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lang="en-US" sz="36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研究背景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dirty="0"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lang="en-US" sz="3600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20000"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双减政策的内容和目标</a:t>
            </a:r>
            <a:endParaRPr lang="zh-CN" altLang="en-US" sz="2400" b="1" spc="3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dirty="0"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lang="en-US" sz="36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5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双减政策实施情况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dirty="0"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lang="en-US" sz="3600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20000"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双减政策的影响分析</a:t>
            </a:r>
            <a:endParaRPr lang="zh-CN" altLang="en-US" sz="2400" b="1" spc="3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dirty="0"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直接连接符 4"/>
          <p:cNvCxnSpPr/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lang="en-US" sz="36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20000"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双减政策的挑战和问题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0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dirty="0"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lang="en-US" sz="3600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3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20000"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双减政策的改进建议</a:t>
            </a:r>
            <a:endParaRPr lang="zh-CN" altLang="en-US" sz="2400" b="1" spc="3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lstStyle/>
          <a:p>
            <a:r>
              <a:rPr lang="zh-CN" altLang="en-US" dirty="0"/>
              <a:t>研究背景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双减政策的提出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  <a:tileRect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背景：教育焦虑和应试教育问题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影响：改善教育生态，促进学生全面发展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政策内容：限制课外辅导和考试次数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目的：减轻学生和家庭的负担，促进教育公平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30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研究目的和意义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探讨双减政策的利弊及其改进措施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为教育部门提供决策依据，促进教育改革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了解初中双减政策的实施效果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分析双减政策对初中生发展的影响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lstStyle/>
          <a:p>
            <a:r>
              <a:rPr lang="zh-CN" altLang="en-US" dirty="0"/>
              <a:t>双减政策的内容和目标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双减政策的内容</a:t>
            </a:r>
            <a:endParaRPr lang="zh-CN" altLang="en-US"/>
          </a:p>
        </p:txBody>
      </p:sp>
      <p:sp>
        <p:nvSpPr>
          <p:cNvPr id="22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3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减轻义务教育阶段学生作业负担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减轻校外培训负担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双减政策的目标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提高学生综合素质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推动学校内涵发展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lstStyle/>
          <a:p>
            <a:r>
              <a:rPr lang="zh-CN" altLang="en-US" dirty="0"/>
              <a:t>双减政策实施情况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实施范围和对象</a:t>
            </a:r>
            <a:endParaRPr lang="zh-CN" altLang="en-US"/>
          </a:p>
        </p:txBody>
      </p:sp>
      <p:sp>
        <p:nvSpPr>
          <p:cNvPr id="48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53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3000" spc="150" dirty="0">
                <a:solidFill>
                  <a:schemeClr val="lt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实施范围：全国范围内所有初中学校</a:t>
            </a:r>
            <a:endParaRPr lang="zh-CN" altLang="en-US" sz="3000" spc="150" dirty="0">
              <a:solidFill>
                <a:schemeClr val="lt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21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3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实施对象：初中学生和教师</a:t>
            </a:r>
            <a:endParaRPr lang="zh-CN" altLang="en-US" sz="3000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实施方式和效果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实施方式：减少作业数量和时长、减轻学生课业负担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实施效果：提高学生自主学习能力、减轻学生和家长负担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实施影响：促进教育公平、提高教育质量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实施评价：政策执行力度、社会反响和未来展望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lstStyle/>
          <a:p>
            <a:r>
              <a:rPr lang="zh-CN" altLang="en-US" dirty="0"/>
              <a:t>双减政策的影响分析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对学校的影响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促进教育公平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提高课堂教学质量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增强学生综合素质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对教师的影响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减轻教师负担：双减政策减轻了初中教师的负担，使他们有更多的时间和精力关注学生的个性化需求。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提高教学质量：双减政策促使教师更加注重提高教学质量，不断探索有效的教学方法。</a:t>
            </a:r>
            <a:endParaRPr lang="zh-CN" altLang="en-US" sz="16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促进教师专业发展：双减政策要求教师不断更新教育观念和知识结构，提高自身的专业素养。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增强教师责任感：双减政策强调教师的责任担当，要求他们更好地履行教书育人的职责。</a:t>
            </a:r>
            <a:endParaRPr lang="zh-CN" altLang="en-US" sz="16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对家长的影响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减轻家长负担：双减政策减轻了家长的课外辅导和作业压力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提高家庭教育质量：双减政策促使家长更加注重家庭教育的质量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培养孩子自主学习能力：双减政策强调培养孩子的自主学习能力，有利于孩子未来的发展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促进家长参与：双减政策鼓励家长更多地参与孩子的教育活动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对学生的影响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减轻学业负担，提高学习效率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促进全面发展，培养综合素质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增加课外活动时间，丰富学生生活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减轻考试压力，降低焦虑情绪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lstStyle/>
          <a:p>
            <a:r>
              <a:rPr lang="zh-CN" altLang="en-US" dirty="0"/>
              <a:t>双减政策的挑战和问题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lstStyle/>
          <a:p>
            <a:r>
              <a:rPr lang="en-US" altLang="zh-CN"/>
              <a:t>05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面临的挑战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学科类培训转地下，隐形变异问题突出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家长焦虑心理和攀比现象依然存在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部分学校和教师存在应试倾向，追求升学率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政策实施过程中监管和评估机制不完善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存在的问题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  <a:tileRect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学科类培训仍然存在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教育资源不均衡问题加剧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教学质量和效果难以保证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家长和学生对“减负”存在误解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lstStyle/>
          <a:p>
            <a:r>
              <a:rPr lang="zh-CN" altLang="en-US" dirty="0"/>
              <a:t>双减政策的改进建议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lstStyle/>
          <a:p>
            <a:r>
              <a:rPr lang="en-US" altLang="zh-CN"/>
              <a:t>06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完善政策体系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建立完善的政策评估机制，定期对政策进行评估和调整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加强政策宣传和培训，提高教师和家长对政策的认知和理解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增加政策实施监督力度，确保政策得到有效执行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鼓励社会力量参与，共同推进政策实施和改进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加强监督和管理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加强校内管理，提高教学质量和效果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建立完善的监督机制，确保政策执行到位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强化校外培训机构监管，规范市场秩序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建立政策评估机制，及时调整和完善政策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提高教育教学质量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优化课程设置：增加实践课程和选修课程，提高学生兴趣和综合素质。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创新教学方式：采用项目式、主题式等教学方式，引导学生自主学习和合作学习。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加强教师培训：提高教师的教学水平和教育理念，使其更好地适应双减政策下的教育环境。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完善评价体系：建立多元评价体系，关注学生的全面发展，而非单一的考试成绩。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促进家校合作和社会参与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加强家校沟通，共同关注学生成长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鼓励社会力量参与教育，提供多元化服务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发挥社区资源优势，开展有益学生发展的活动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促进学校与家庭、社会的协同育人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lstStyle/>
          <a:p>
            <a:r>
              <a:rPr lang="en-US" altLang="zh-CN" dirty="0"/>
              <a:t>THANK YOU</a:t>
            </a:r>
            <a:endParaRPr lang="zh-CN" altLang="en-US" dirty="0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lstStyle/>
          <a:p>
            <a:r>
              <a:rPr lang="en-US" altLang="zh-CN" dirty="0"/>
              <a:t>YOUR LOGO</a:t>
            </a:r>
            <a:endParaRPr lang="zh-CN" altLang="en-US" dirty="0"/>
          </a:p>
        </p:txBody>
      </p:sp>
      <p:sp>
        <p:nvSpPr>
          <p:cNvPr id="7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lstStyle/>
          <a:p>
            <a:r>
              <a:rPr lang="zh-CN" altLang="en-US" dirty="0"/>
              <a:t>汇报时间：</a:t>
            </a:r>
            <a:r>
              <a:rPr lang="en-US" altLang="zh-CN" dirty="0"/>
              <a:t>20XX/01/01</a:t>
            </a:r>
            <a:endParaRPr lang="en-US" altLang="zh-CN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 dirty="0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  <p:tag name="KSO_WM_UNIT_VALUE" val="160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h_f"/>
  <p:tag name="KSO_WM_UNIT_INDEX" val="1_1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h_f"/>
  <p:tag name="KSO_WM_UNIT_INDEX" val="2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3;二级&#13;三级&#13;四级&#13;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43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44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14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146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  <p:tag name="KSO_WM_UNIT_TEXT_FILL_FORE_SCHEMECOLOR_INDEX" val="2"/>
  <p:tag name="KSO_WM_UNIT_TEXT_FILL_TYPE" val="1"/>
  <p:tag name="KSO_WM_UNIT_USESOURCEFORMAT_APPLY" val="0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UNIT_LINE_FILL_TYPE" val="2"/>
  <p:tag name="KSO_WM_UNIT_USESOURCEFORMAT_APPLY" val="0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0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4"/>
  <p:tag name="KSO_WM_UNIT_LINE_FILL_TYPE" val="2"/>
  <p:tag name="KSO_WM_UNIT_USESOURCEFORMAT_APPLY" val="0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UNIT_LINE_FILL_TYPE" val="2"/>
  <p:tag name="KSO_WM_UNIT_USESOURCEFORMAT_APPLY" val="0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0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4"/>
  <p:tag name="KSO_WM_UNIT_LINE_FILL_TYPE" val="2"/>
  <p:tag name="KSO_WM_UNIT_USESOURCEFORMAT_APPLY" val="0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UNIT_LINE_FILL_TYPE" val="2"/>
  <p:tag name="KSO_WM_UNIT_USESOURCEFORMAT_APPLY" val="0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0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4"/>
  <p:tag name="KSO_WM_UNIT_LINE_FILL_TYPE" val="2"/>
  <p:tag name="KSO_WM_UNIT_USESOURCEFORMAT_APPLY" val="0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72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7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5.xml><?xml version="1.0" encoding="utf-8"?>
<p:tagLst xmlns:p="http://schemas.openxmlformats.org/presentationml/2006/main">
  <p:tag name="KSO_WM_TEMPLATE_CATEGORY" val="custom"/>
  <p:tag name="KSO_WM_TEMPLATE_INDEX" val="20230986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22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7.xml><?xml version="1.0" encoding="utf-8"?>
<p:tagLst xmlns:p="http://schemas.openxmlformats.org/presentationml/2006/main">
  <p:tag name="KSO_WM_TEMPLATE_CATEGORY" val="custom"/>
  <p:tag name="KSO_WM_TEMPLATE_INDEX" val="20230986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4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9.xml><?xml version="1.0" encoding="utf-8"?>
<p:tagLst xmlns:p="http://schemas.openxmlformats.org/presentationml/2006/main">
  <p:tag name="KSO_WM_TEMPLATE_CATEGORY" val="custom"/>
  <p:tag name="KSO_WM_TEMPLATE_INDEX" val="20230986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81.xml><?xml version="1.0" encoding="utf-8"?>
<p:tagLst xmlns:p="http://schemas.openxmlformats.org/presentationml/2006/main">
  <p:tag name="KSO_WM_TEMPLATE_CATEGORY" val="custom"/>
  <p:tag name="KSO_WM_TEMPLATE_INDEX" val="20230986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1.xml><?xml version="1.0" encoding="utf-8"?>
<p:tagLst xmlns:p="http://schemas.openxmlformats.org/presentationml/2006/main">
  <p:tag name="KSO_WM_TEMPLATE_CATEGORY" val="custom"/>
  <p:tag name="KSO_WM_TEMPLATE_INDEX" val="2023098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7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6.xml><?xml version="1.0" encoding="utf-8"?>
<p:tagLst xmlns:p="http://schemas.openxmlformats.org/presentationml/2006/main">
  <p:tag name="KSO_WM_TEMPLATE_CATEGORY" val="custom"/>
  <p:tag name="KSO_WM_TEMPLATE_INDEX" val="20230986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23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ags/tag424.xml><?xml version="1.0" encoding="utf-8"?>
<p:tagLst xmlns:p="http://schemas.openxmlformats.org/presentationml/2006/main">
  <p:tag name="commondata" val="eyJoZGlkIjoiNzNkN2QyMDgyZDc1ZTZiYmNkMmRiMWM3NTQ4OTM2Zm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1525</Words>
  <Application>WPS 演示</Application>
  <PresentationFormat>宽屏</PresentationFormat>
  <Paragraphs>228</Paragraphs>
  <Slides>25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Arial</vt:lpstr>
      <vt:lpstr>WPS</vt:lpstr>
      <vt:lpstr>Office 主题​​</vt:lpstr>
      <vt:lpstr>初中双减政策的实施效果研究</vt:lpstr>
      <vt:lpstr>目录</vt:lpstr>
      <vt:lpstr>研究背景</vt:lpstr>
      <vt:lpstr>双减政策的提出</vt:lpstr>
      <vt:lpstr>研究目的和意义</vt:lpstr>
      <vt:lpstr>双减政策的内容和目标</vt:lpstr>
      <vt:lpstr>双减政策的内容</vt:lpstr>
      <vt:lpstr>双减政策的目标</vt:lpstr>
      <vt:lpstr>双减政策实施情况</vt:lpstr>
      <vt:lpstr>实施范围和对象</vt:lpstr>
      <vt:lpstr>实施方式和效果</vt:lpstr>
      <vt:lpstr>双减政策的影响分析</vt:lpstr>
      <vt:lpstr>对学校的影响</vt:lpstr>
      <vt:lpstr>对教师的影响</vt:lpstr>
      <vt:lpstr>对家长的影响</vt:lpstr>
      <vt:lpstr>对学生的影响</vt:lpstr>
      <vt:lpstr>双减政策的挑战和问题</vt:lpstr>
      <vt:lpstr>面临的挑战</vt:lpstr>
      <vt:lpstr>存在的问题</vt:lpstr>
      <vt:lpstr>双减政策的改进建议</vt:lpstr>
      <vt:lpstr>完善政策体系</vt:lpstr>
      <vt:lpstr>加强监督和管理</vt:lpstr>
      <vt:lpstr>提高教育教学质量</vt:lpstr>
      <vt:lpstr>促进家校合作和社会参与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天天向上</cp:lastModifiedBy>
  <cp:revision>155</cp:revision>
  <dcterms:created xsi:type="dcterms:W3CDTF">2019-06-19T02:08:00Z</dcterms:created>
  <dcterms:modified xsi:type="dcterms:W3CDTF">2023-12-29T06:04:06Z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BCCB75C1684246C6B880FDD541C15862_11</vt:lpwstr>
  </property>
</Properties>
</file>