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4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4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2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cxnSp>
        <p:nvCxnSpPr>
          <p:cNvPr id="29" name="直接连接符 28"/>
          <p:cNvCxnSpPr/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5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1"/>
              </a:gs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署名"/>
          <p:cNvSpPr txBox="1"/>
          <p:nvPr>
            <p:ph type="body" idx="3"/>
            <p:custDataLst>
              <p:tags r:id="rId9"/>
            </p:custDataLst>
          </p:nvPr>
        </p:nvSpPr>
        <p:spPr>
          <a:xfrm>
            <a:off x="1843370" y="4248898"/>
            <a:ext cx="8303921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 err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9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5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5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1"/>
              </a:gs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正文"/>
          <p:cNvSpPr txBox="1"/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正文"/>
          <p:cNvSpPr txBox="1"/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标题"/>
          <p:cNvSpPr txBox="1"/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副标题"/>
          <p:cNvSpPr txBox="1"/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2139950" cy="3493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400" b="1" i="0" u="none" strike="noStrike" kern="1200" cap="none" spc="8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2279015" cy="12604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="1"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25" y="1581785"/>
            <a:ext cx="5283200" cy="4759325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875" y="1581785"/>
            <a:ext cx="5283200" cy="4759325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1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5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1"/>
              </a:gs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署名"/>
          <p:cNvSpPr txBox="1"/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1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标题"/>
          <p:cNvSpPr txBox="1"/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2.xml" /><Relationship Id="rId21" Type="http://schemas.openxmlformats.org/officeDocument/2006/relationships/tags" Target="../tags/tag193.xml" /><Relationship Id="rId22" Type="http://schemas.openxmlformats.org/officeDocument/2006/relationships/tags" Target="../tags/tag194.xml" /><Relationship Id="rId23" Type="http://schemas.openxmlformats.org/officeDocument/2006/relationships/tags" Target="../tags/tag195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标题"/>
          <p:cNvSpPr txBox="1"/>
          <p:nvPr>
            <p:ph type="title" idx="5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Normal" panose="00000500000000000000" charset="-122"/>
          <a:ea typeface="MiSans Normal" panose="00000500000000000000" charset="-122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22.xml" /><Relationship Id="rId11" Type="http://schemas.openxmlformats.org/officeDocument/2006/relationships/tags" Target="../tags/tag223.xml" /><Relationship Id="rId12" Type="http://schemas.openxmlformats.org/officeDocument/2006/relationships/tags" Target="../tags/tag224.xml" /><Relationship Id="rId13" Type="http://schemas.openxmlformats.org/officeDocument/2006/relationships/tags" Target="../tags/tag225.xml" /><Relationship Id="rId14" Type="http://schemas.openxmlformats.org/officeDocument/2006/relationships/tags" Target="../tags/tag226.xml" /><Relationship Id="rId15" Type="http://schemas.openxmlformats.org/officeDocument/2006/relationships/tags" Target="../tags/tag227.xml" /><Relationship Id="rId16" Type="http://schemas.openxmlformats.org/officeDocument/2006/relationships/tags" Target="../tags/tag228.xml" /><Relationship Id="rId17" Type="http://schemas.openxmlformats.org/officeDocument/2006/relationships/tags" Target="../tags/tag229.xml" /><Relationship Id="rId18" Type="http://schemas.openxmlformats.org/officeDocument/2006/relationships/tags" Target="../tags/tag230.xml" /><Relationship Id="rId19" Type="http://schemas.openxmlformats.org/officeDocument/2006/relationships/tags" Target="../tags/tag231.xml" /><Relationship Id="rId2" Type="http://schemas.openxmlformats.org/officeDocument/2006/relationships/tags" Target="../tags/tag214.xml" /><Relationship Id="rId20" Type="http://schemas.openxmlformats.org/officeDocument/2006/relationships/tags" Target="../tags/tag232.xml" /><Relationship Id="rId21" Type="http://schemas.openxmlformats.org/officeDocument/2006/relationships/tags" Target="../tags/tag233.xml" /><Relationship Id="rId22" Type="http://schemas.openxmlformats.org/officeDocument/2006/relationships/tags" Target="../tags/tag23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tags" Target="../tags/tag220.xml" /><Relationship Id="rId9" Type="http://schemas.openxmlformats.org/officeDocument/2006/relationships/tags" Target="../tags/tag22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14" Type="http://schemas.openxmlformats.org/officeDocument/2006/relationships/tags" Target="../tags/tag247.xml" /><Relationship Id="rId15" Type="http://schemas.openxmlformats.org/officeDocument/2006/relationships/tags" Target="../tags/tag248.xml" /><Relationship Id="rId16" Type="http://schemas.openxmlformats.org/officeDocument/2006/relationships/tags" Target="../tags/tag249.xml" /><Relationship Id="rId17" Type="http://schemas.openxmlformats.org/officeDocument/2006/relationships/tags" Target="../tags/tag250.xml" /><Relationship Id="rId18" Type="http://schemas.openxmlformats.org/officeDocument/2006/relationships/tags" Target="../tags/tag251.xml" /><Relationship Id="rId19" Type="http://schemas.openxmlformats.org/officeDocument/2006/relationships/tags" Target="../tags/tag252.xml" /><Relationship Id="rId2" Type="http://schemas.openxmlformats.org/officeDocument/2006/relationships/tags" Target="../tags/tag235.xml" /><Relationship Id="rId20" Type="http://schemas.openxmlformats.org/officeDocument/2006/relationships/tags" Target="../tags/tag253.xml" /><Relationship Id="rId21" Type="http://schemas.openxmlformats.org/officeDocument/2006/relationships/tags" Target="../tags/tag254.xml" /><Relationship Id="rId22" Type="http://schemas.openxmlformats.org/officeDocument/2006/relationships/tags" Target="../tags/tag255.xml" /><Relationship Id="rId23" Type="http://schemas.openxmlformats.org/officeDocument/2006/relationships/tags" Target="../tags/tag256.xml" /><Relationship Id="rId24" Type="http://schemas.openxmlformats.org/officeDocument/2006/relationships/tags" Target="../tags/tag257.xml" /><Relationship Id="rId25" Type="http://schemas.openxmlformats.org/officeDocument/2006/relationships/tags" Target="../tags/tag258.xml" /><Relationship Id="rId26" Type="http://schemas.openxmlformats.org/officeDocument/2006/relationships/tags" Target="../tags/tag259.xml" /><Relationship Id="rId27" Type="http://schemas.openxmlformats.org/officeDocument/2006/relationships/tags" Target="../tags/tag260.xml" /><Relationship Id="rId28" Type="http://schemas.openxmlformats.org/officeDocument/2006/relationships/tags" Target="../tags/tag261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9.xml" /><Relationship Id="rId11" Type="http://schemas.openxmlformats.org/officeDocument/2006/relationships/tags" Target="../tags/tag270.xml" /><Relationship Id="rId12" Type="http://schemas.openxmlformats.org/officeDocument/2006/relationships/tags" Target="../tags/tag271.xml" /><Relationship Id="rId13" Type="http://schemas.openxmlformats.org/officeDocument/2006/relationships/tags" Target="../tags/tag272.xml" /><Relationship Id="rId14" Type="http://schemas.openxmlformats.org/officeDocument/2006/relationships/image" Target="../media/image2.png" /><Relationship Id="rId15" Type="http://schemas.openxmlformats.org/officeDocument/2006/relationships/tags" Target="../tags/tag273.xml" /><Relationship Id="rId16" Type="http://schemas.openxmlformats.org/officeDocument/2006/relationships/tags" Target="../tags/tag274.xml" /><Relationship Id="rId17" Type="http://schemas.openxmlformats.org/officeDocument/2006/relationships/tags" Target="../tags/tag275.xml" /><Relationship Id="rId18" Type="http://schemas.openxmlformats.org/officeDocument/2006/relationships/tags" Target="../tags/tag276.xml" /><Relationship Id="rId19" Type="http://schemas.openxmlformats.org/officeDocument/2006/relationships/tags" Target="../tags/tag277.xml" /><Relationship Id="rId2" Type="http://schemas.openxmlformats.org/officeDocument/2006/relationships/tags" Target="../tags/tag262.xml" /><Relationship Id="rId20" Type="http://schemas.openxmlformats.org/officeDocument/2006/relationships/image" Target="../media/image3.png" /><Relationship Id="rId21" Type="http://schemas.openxmlformats.org/officeDocument/2006/relationships/tags" Target="../tags/tag278.xml" /><Relationship Id="rId22" Type="http://schemas.openxmlformats.org/officeDocument/2006/relationships/tags" Target="../tags/tag279.xml" /><Relationship Id="rId23" Type="http://schemas.openxmlformats.org/officeDocument/2006/relationships/tags" Target="../tags/tag280.xml" /><Relationship Id="rId24" Type="http://schemas.openxmlformats.org/officeDocument/2006/relationships/tags" Target="../tags/tag281.xml" /><Relationship Id="rId25" Type="http://schemas.openxmlformats.org/officeDocument/2006/relationships/tags" Target="../tags/tag282.xml" /><Relationship Id="rId26" Type="http://schemas.openxmlformats.org/officeDocument/2006/relationships/image" Target="../media/image4.png" /><Relationship Id="rId27" Type="http://schemas.openxmlformats.org/officeDocument/2006/relationships/tags" Target="../tags/tag283.xml" /><Relationship Id="rId28" Type="http://schemas.openxmlformats.org/officeDocument/2006/relationships/tags" Target="../tags/tag284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tags" Target="../tags/tag265.xml" /><Relationship Id="rId6" Type="http://schemas.openxmlformats.org/officeDocument/2006/relationships/tags" Target="../tags/tag266.xml" /><Relationship Id="rId7" Type="http://schemas.openxmlformats.org/officeDocument/2006/relationships/tags" Target="../tags/tag267.xml" /><Relationship Id="rId8" Type="http://schemas.openxmlformats.org/officeDocument/2006/relationships/image" Target="../media/image1.png" /><Relationship Id="rId9" Type="http://schemas.openxmlformats.org/officeDocument/2006/relationships/tags" Target="../tags/tag26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5.xml" /><Relationship Id="rId3" Type="http://schemas.openxmlformats.org/officeDocument/2006/relationships/tags" Target="../tags/tag286.xml" /><Relationship Id="rId4" Type="http://schemas.openxmlformats.org/officeDocument/2006/relationships/tags" Target="../tags/tag28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tags" Target="../tags/tag298.xml" /><Relationship Id="rId2" Type="http://schemas.openxmlformats.org/officeDocument/2006/relationships/tags" Target="../tags/tag288.xml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Relationship Id="rId9" Type="http://schemas.openxmlformats.org/officeDocument/2006/relationships/tags" Target="../tags/tag29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7.xml" /><Relationship Id="rId11" Type="http://schemas.openxmlformats.org/officeDocument/2006/relationships/tags" Target="../tags/tag308.xml" /><Relationship Id="rId12" Type="http://schemas.openxmlformats.org/officeDocument/2006/relationships/tags" Target="../tags/tag309.xml" /><Relationship Id="rId13" Type="http://schemas.openxmlformats.org/officeDocument/2006/relationships/tags" Target="../tags/tag310.xml" /><Relationship Id="rId14" Type="http://schemas.openxmlformats.org/officeDocument/2006/relationships/tags" Target="../tags/tag311.xml" /><Relationship Id="rId15" Type="http://schemas.openxmlformats.org/officeDocument/2006/relationships/tags" Target="../tags/tag312.xml" /><Relationship Id="rId16" Type="http://schemas.openxmlformats.org/officeDocument/2006/relationships/tags" Target="../tags/tag313.xml" /><Relationship Id="rId2" Type="http://schemas.openxmlformats.org/officeDocument/2006/relationships/tags" Target="../tags/tag299.xml" /><Relationship Id="rId3" Type="http://schemas.openxmlformats.org/officeDocument/2006/relationships/tags" Target="../tags/tag300.xml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tags" Target="../tags/tag303.xml" /><Relationship Id="rId7" Type="http://schemas.openxmlformats.org/officeDocument/2006/relationships/tags" Target="../tags/tag304.xml" /><Relationship Id="rId8" Type="http://schemas.openxmlformats.org/officeDocument/2006/relationships/tags" Target="../tags/tag305.xml" /><Relationship Id="rId9" Type="http://schemas.openxmlformats.org/officeDocument/2006/relationships/tags" Target="../tags/tag30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2.xml" /><Relationship Id="rId11" Type="http://schemas.openxmlformats.org/officeDocument/2006/relationships/tags" Target="../tags/tag323.xml" /><Relationship Id="rId12" Type="http://schemas.openxmlformats.org/officeDocument/2006/relationships/tags" Target="../tags/tag324.xml" /><Relationship Id="rId13" Type="http://schemas.openxmlformats.org/officeDocument/2006/relationships/tags" Target="../tags/tag325.xml" /><Relationship Id="rId14" Type="http://schemas.openxmlformats.org/officeDocument/2006/relationships/tags" Target="../tags/tag326.xml" /><Relationship Id="rId15" Type="http://schemas.openxmlformats.org/officeDocument/2006/relationships/tags" Target="../tags/tag327.xml" /><Relationship Id="rId16" Type="http://schemas.openxmlformats.org/officeDocument/2006/relationships/tags" Target="../tags/tag328.xml" /><Relationship Id="rId2" Type="http://schemas.openxmlformats.org/officeDocument/2006/relationships/tags" Target="../tags/tag314.xml" /><Relationship Id="rId3" Type="http://schemas.openxmlformats.org/officeDocument/2006/relationships/tags" Target="../tags/tag315.xml" /><Relationship Id="rId4" Type="http://schemas.openxmlformats.org/officeDocument/2006/relationships/tags" Target="../tags/tag316.xml" /><Relationship Id="rId5" Type="http://schemas.openxmlformats.org/officeDocument/2006/relationships/tags" Target="../tags/tag317.xml" /><Relationship Id="rId6" Type="http://schemas.openxmlformats.org/officeDocument/2006/relationships/tags" Target="../tags/tag318.xml" /><Relationship Id="rId7" Type="http://schemas.openxmlformats.org/officeDocument/2006/relationships/tags" Target="../tags/tag319.xml" /><Relationship Id="rId8" Type="http://schemas.openxmlformats.org/officeDocument/2006/relationships/tags" Target="../tags/tag320.xml" /><Relationship Id="rId9" Type="http://schemas.openxmlformats.org/officeDocument/2006/relationships/tags" Target="../tags/tag32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29.xml" /><Relationship Id="rId3" Type="http://schemas.openxmlformats.org/officeDocument/2006/relationships/tags" Target="../tags/tag330.xml" /><Relationship Id="rId4" Type="http://schemas.openxmlformats.org/officeDocument/2006/relationships/tags" Target="../tags/tag33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0.xml" /><Relationship Id="rId11" Type="http://schemas.openxmlformats.org/officeDocument/2006/relationships/tags" Target="../tags/tag341.xml" /><Relationship Id="rId12" Type="http://schemas.openxmlformats.org/officeDocument/2006/relationships/tags" Target="../tags/tag342.xml" /><Relationship Id="rId13" Type="http://schemas.openxmlformats.org/officeDocument/2006/relationships/tags" Target="../tags/tag343.xml" /><Relationship Id="rId14" Type="http://schemas.openxmlformats.org/officeDocument/2006/relationships/tags" Target="../tags/tag344.xml" /><Relationship Id="rId15" Type="http://schemas.openxmlformats.org/officeDocument/2006/relationships/tags" Target="../tags/tag345.xml" /><Relationship Id="rId16" Type="http://schemas.openxmlformats.org/officeDocument/2006/relationships/tags" Target="../tags/tag346.xml" /><Relationship Id="rId2" Type="http://schemas.openxmlformats.org/officeDocument/2006/relationships/tags" Target="../tags/tag332.xml" /><Relationship Id="rId3" Type="http://schemas.openxmlformats.org/officeDocument/2006/relationships/tags" Target="../tags/tag333.xml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tags" Target="../tags/tag336.xml" /><Relationship Id="rId7" Type="http://schemas.openxmlformats.org/officeDocument/2006/relationships/tags" Target="../tags/tag337.xml" /><Relationship Id="rId8" Type="http://schemas.openxmlformats.org/officeDocument/2006/relationships/tags" Target="../tags/tag338.xml" /><Relationship Id="rId9" Type="http://schemas.openxmlformats.org/officeDocument/2006/relationships/tags" Target="../tags/tag33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5.xml" /><Relationship Id="rId11" Type="http://schemas.openxmlformats.org/officeDocument/2006/relationships/tags" Target="../tags/tag356.xml" /><Relationship Id="rId12" Type="http://schemas.openxmlformats.org/officeDocument/2006/relationships/tags" Target="../tags/tag357.xml" /><Relationship Id="rId13" Type="http://schemas.openxmlformats.org/officeDocument/2006/relationships/tags" Target="../tags/tag358.xml" /><Relationship Id="rId14" Type="http://schemas.openxmlformats.org/officeDocument/2006/relationships/tags" Target="../tags/tag359.xml" /><Relationship Id="rId2" Type="http://schemas.openxmlformats.org/officeDocument/2006/relationships/tags" Target="../tags/tag347.xml" /><Relationship Id="rId3" Type="http://schemas.openxmlformats.org/officeDocument/2006/relationships/tags" Target="../tags/tag348.xml" /><Relationship Id="rId4" Type="http://schemas.openxmlformats.org/officeDocument/2006/relationships/tags" Target="../tags/tag349.xml" /><Relationship Id="rId5" Type="http://schemas.openxmlformats.org/officeDocument/2006/relationships/tags" Target="../tags/tag350.xml" /><Relationship Id="rId6" Type="http://schemas.openxmlformats.org/officeDocument/2006/relationships/tags" Target="../tags/tag351.xml" /><Relationship Id="rId7" Type="http://schemas.openxmlformats.org/officeDocument/2006/relationships/tags" Target="../tags/tag352.xml" /><Relationship Id="rId8" Type="http://schemas.openxmlformats.org/officeDocument/2006/relationships/tags" Target="../tags/tag353.xml" /><Relationship Id="rId9" Type="http://schemas.openxmlformats.org/officeDocument/2006/relationships/tags" Target="../tags/tag35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8.xml" /><Relationship Id="rId11" Type="http://schemas.openxmlformats.org/officeDocument/2006/relationships/tags" Target="../tags/tag369.xml" /><Relationship Id="rId12" Type="http://schemas.openxmlformats.org/officeDocument/2006/relationships/tags" Target="../tags/tag370.xml" /><Relationship Id="rId13" Type="http://schemas.openxmlformats.org/officeDocument/2006/relationships/tags" Target="../tags/tag371.xml" /><Relationship Id="rId14" Type="http://schemas.openxmlformats.org/officeDocument/2006/relationships/tags" Target="../tags/tag372.xml" /><Relationship Id="rId15" Type="http://schemas.openxmlformats.org/officeDocument/2006/relationships/tags" Target="../tags/tag373.xml" /><Relationship Id="rId16" Type="http://schemas.openxmlformats.org/officeDocument/2006/relationships/tags" Target="../tags/tag374.xml" /><Relationship Id="rId17" Type="http://schemas.openxmlformats.org/officeDocument/2006/relationships/tags" Target="../tags/tag375.xml" /><Relationship Id="rId18" Type="http://schemas.openxmlformats.org/officeDocument/2006/relationships/tags" Target="../tags/tag376.xml" /><Relationship Id="rId19" Type="http://schemas.openxmlformats.org/officeDocument/2006/relationships/tags" Target="../tags/tag377.xml" /><Relationship Id="rId2" Type="http://schemas.openxmlformats.org/officeDocument/2006/relationships/tags" Target="../tags/tag360.xml" /><Relationship Id="rId20" Type="http://schemas.openxmlformats.org/officeDocument/2006/relationships/tags" Target="../tags/tag378.xml" /><Relationship Id="rId21" Type="http://schemas.openxmlformats.org/officeDocument/2006/relationships/tags" Target="../tags/tag379.xml" /><Relationship Id="rId22" Type="http://schemas.openxmlformats.org/officeDocument/2006/relationships/tags" Target="../tags/tag380.xml" /><Relationship Id="rId23" Type="http://schemas.openxmlformats.org/officeDocument/2006/relationships/tags" Target="../tags/tag381.xml" /><Relationship Id="rId24" Type="http://schemas.openxmlformats.org/officeDocument/2006/relationships/tags" Target="../tags/tag382.xml" /><Relationship Id="rId25" Type="http://schemas.openxmlformats.org/officeDocument/2006/relationships/tags" Target="../tags/tag383.xml" /><Relationship Id="rId26" Type="http://schemas.openxmlformats.org/officeDocument/2006/relationships/tags" Target="../tags/tag384.xml" /><Relationship Id="rId27" Type="http://schemas.openxmlformats.org/officeDocument/2006/relationships/tags" Target="../tags/tag385.xml" /><Relationship Id="rId28" Type="http://schemas.openxmlformats.org/officeDocument/2006/relationships/tags" Target="../tags/tag386.xml" /><Relationship Id="rId3" Type="http://schemas.openxmlformats.org/officeDocument/2006/relationships/tags" Target="../tags/tag361.xml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tags" Target="../tags/tag366.xml" /><Relationship Id="rId9" Type="http://schemas.openxmlformats.org/officeDocument/2006/relationships/tags" Target="../tags/tag36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7.xml" /><Relationship Id="rId3" Type="http://schemas.openxmlformats.org/officeDocument/2006/relationships/tags" Target="../tags/tag388.xml" /><Relationship Id="rId4" Type="http://schemas.openxmlformats.org/officeDocument/2006/relationships/tags" Target="../tags/tag38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8.xml" /><Relationship Id="rId11" Type="http://schemas.openxmlformats.org/officeDocument/2006/relationships/tags" Target="../tags/tag399.xml" /><Relationship Id="rId12" Type="http://schemas.openxmlformats.org/officeDocument/2006/relationships/tags" Target="../tags/tag400.xml" /><Relationship Id="rId13" Type="http://schemas.openxmlformats.org/officeDocument/2006/relationships/tags" Target="../tags/tag401.xml" /><Relationship Id="rId14" Type="http://schemas.openxmlformats.org/officeDocument/2006/relationships/tags" Target="../tags/tag402.xml" /><Relationship Id="rId2" Type="http://schemas.openxmlformats.org/officeDocument/2006/relationships/tags" Target="../tags/tag390.xml" /><Relationship Id="rId3" Type="http://schemas.openxmlformats.org/officeDocument/2006/relationships/tags" Target="../tags/tag391.xml" /><Relationship Id="rId4" Type="http://schemas.openxmlformats.org/officeDocument/2006/relationships/tags" Target="../tags/tag392.xml" /><Relationship Id="rId5" Type="http://schemas.openxmlformats.org/officeDocument/2006/relationships/tags" Target="../tags/tag393.xml" /><Relationship Id="rId6" Type="http://schemas.openxmlformats.org/officeDocument/2006/relationships/tags" Target="../tags/tag394.xml" /><Relationship Id="rId7" Type="http://schemas.openxmlformats.org/officeDocument/2006/relationships/tags" Target="../tags/tag395.xml" /><Relationship Id="rId8" Type="http://schemas.openxmlformats.org/officeDocument/2006/relationships/tags" Target="../tags/tag396.xml" /><Relationship Id="rId9" Type="http://schemas.openxmlformats.org/officeDocument/2006/relationships/tags" Target="../tags/tag39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1.xml" /><Relationship Id="rId11" Type="http://schemas.openxmlformats.org/officeDocument/2006/relationships/tags" Target="../tags/tag412.xml" /><Relationship Id="rId12" Type="http://schemas.openxmlformats.org/officeDocument/2006/relationships/tags" Target="../tags/tag413.xml" /><Relationship Id="rId13" Type="http://schemas.openxmlformats.org/officeDocument/2006/relationships/tags" Target="../tags/tag414.xml" /><Relationship Id="rId14" Type="http://schemas.openxmlformats.org/officeDocument/2006/relationships/tags" Target="../tags/tag415.xml" /><Relationship Id="rId15" Type="http://schemas.openxmlformats.org/officeDocument/2006/relationships/tags" Target="../tags/tag416.xml" /><Relationship Id="rId16" Type="http://schemas.openxmlformats.org/officeDocument/2006/relationships/tags" Target="../tags/tag417.xml" /><Relationship Id="rId17" Type="http://schemas.openxmlformats.org/officeDocument/2006/relationships/tags" Target="../tags/tag418.xml" /><Relationship Id="rId18" Type="http://schemas.openxmlformats.org/officeDocument/2006/relationships/tags" Target="../tags/tag419.xml" /><Relationship Id="rId19" Type="http://schemas.openxmlformats.org/officeDocument/2006/relationships/tags" Target="../tags/tag420.xml" /><Relationship Id="rId2" Type="http://schemas.openxmlformats.org/officeDocument/2006/relationships/tags" Target="../tags/tag403.xml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Relationship Id="rId7" Type="http://schemas.openxmlformats.org/officeDocument/2006/relationships/tags" Target="../tags/tag408.xml" /><Relationship Id="rId8" Type="http://schemas.openxmlformats.org/officeDocument/2006/relationships/tags" Target="../tags/tag409.xml" /><Relationship Id="rId9" Type="http://schemas.openxmlformats.org/officeDocument/2006/relationships/tags" Target="../tags/tag41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9.xml" /><Relationship Id="rId11" Type="http://schemas.openxmlformats.org/officeDocument/2006/relationships/tags" Target="../tags/tag430.xml" /><Relationship Id="rId12" Type="http://schemas.openxmlformats.org/officeDocument/2006/relationships/tags" Target="../tags/tag431.xml" /><Relationship Id="rId13" Type="http://schemas.openxmlformats.org/officeDocument/2006/relationships/tags" Target="../tags/tag432.xml" /><Relationship Id="rId14" Type="http://schemas.openxmlformats.org/officeDocument/2006/relationships/tags" Target="../tags/tag433.xml" /><Relationship Id="rId15" Type="http://schemas.openxmlformats.org/officeDocument/2006/relationships/tags" Target="../tags/tag434.xml" /><Relationship Id="rId16" Type="http://schemas.openxmlformats.org/officeDocument/2006/relationships/tags" Target="../tags/tag435.xml" /><Relationship Id="rId17" Type="http://schemas.openxmlformats.org/officeDocument/2006/relationships/tags" Target="../tags/tag436.xml" /><Relationship Id="rId18" Type="http://schemas.openxmlformats.org/officeDocument/2006/relationships/tags" Target="../tags/tag437.xml" /><Relationship Id="rId19" Type="http://schemas.openxmlformats.org/officeDocument/2006/relationships/tags" Target="../tags/tag438.xml" /><Relationship Id="rId2" Type="http://schemas.openxmlformats.org/officeDocument/2006/relationships/tags" Target="../tags/tag421.xml" /><Relationship Id="rId3" Type="http://schemas.openxmlformats.org/officeDocument/2006/relationships/tags" Target="../tags/tag422.xml" /><Relationship Id="rId4" Type="http://schemas.openxmlformats.org/officeDocument/2006/relationships/tags" Target="../tags/tag423.xml" /><Relationship Id="rId5" Type="http://schemas.openxmlformats.org/officeDocument/2006/relationships/tags" Target="../tags/tag424.xml" /><Relationship Id="rId6" Type="http://schemas.openxmlformats.org/officeDocument/2006/relationships/tags" Target="../tags/tag425.xml" /><Relationship Id="rId7" Type="http://schemas.openxmlformats.org/officeDocument/2006/relationships/tags" Target="../tags/tag426.xml" /><Relationship Id="rId8" Type="http://schemas.openxmlformats.org/officeDocument/2006/relationships/tags" Target="../tags/tag427.xml" /><Relationship Id="rId9" Type="http://schemas.openxmlformats.org/officeDocument/2006/relationships/tags" Target="../tags/tag42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39.xml" /><Relationship Id="rId3" Type="http://schemas.openxmlformats.org/officeDocument/2006/relationships/tags" Target="../tags/tag44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15" name="标题 14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60000"/>
          </a:bodyPr>
          <a:lstStyle/>
          <a:p>
            <a:r>
              <a:rPr lang="zh-CN" altLang="en-US" sz="6665">
                <a:gradFill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中枢神经细胞瘤磁共振影像表现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中枢神经细胞瘤概述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磁共振影像表现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诊断与鉴别诊断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预后与随访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中枢神经细胞瘤概述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肿瘤类型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4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5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低级别胶质瘤：生长缓慢，侵袭性较低</a:t>
            </a: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7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8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高级别胶质瘤：生长迅速，侵袭性较高</a:t>
            </a:r>
          </a:p>
        </p:txBody>
      </p:sp>
      <p:sp>
        <p:nvSpPr>
          <p:cNvPr id="5" name="矩形: 圆角 13"/>
          <p:cNvSpPr/>
          <p:nvPr>
            <p:custDataLst>
              <p:tags r:id="rId9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0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1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脑膜瘤：起源于脑膜，生长缓慢，侵袭性较低</a:t>
            </a:r>
          </a:p>
        </p:txBody>
      </p:sp>
      <p:sp>
        <p:nvSpPr>
          <p:cNvPr id="8" name="矩形: 圆角 13"/>
          <p:cNvSpPr/>
          <p:nvPr>
            <p:custDataLst>
              <p:tags r:id="rId12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3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4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垂体瘤：起源于垂体，生长缓慢，侵袭性较低</a:t>
            </a:r>
          </a:p>
        </p:txBody>
      </p:sp>
      <p:sp>
        <p:nvSpPr>
          <p:cNvPr id="11" name="矩形: 圆角 13"/>
          <p:cNvSpPr/>
          <p:nvPr>
            <p:custDataLst>
              <p:tags r:id="rId15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6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17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神经鞘瘤：起源于神经鞘，生长缓慢，侵袭性较低</a:t>
            </a:r>
          </a:p>
        </p:txBody>
      </p:sp>
      <p:sp>
        <p:nvSpPr>
          <p:cNvPr id="16" name="矩形: 圆角 13"/>
          <p:cNvSpPr/>
          <p:nvPr>
            <p:custDataLst>
              <p:tags r:id="rId18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19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0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血管母细胞瘤：起源于血管，生长迅速，侵袭性较高</a:t>
            </a:r>
          </a:p>
        </p:txBody>
      </p:sp>
      <p:sp>
        <p:nvSpPr>
          <p:cNvPr id="19" name="矩形: 圆角 13"/>
          <p:cNvSpPr/>
          <p:nvPr>
            <p:custDataLst>
              <p:tags r:id="rId21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发病部位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4639228" y="1478280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脑干：最常见的发病部位，占中枢神经细胞瘤的50%-60%</a:t>
            </a:r>
          </a:p>
        </p:txBody>
      </p:sp>
      <p:cxnSp>
        <p:nvCxnSpPr>
          <p:cNvPr id="12" name="直接连接符 11"/>
          <p:cNvCxnSpPr/>
          <p:nvPr>
            <p:custDataLst>
              <p:tags r:id="rId5"/>
            </p:custDataLst>
          </p:nvPr>
        </p:nvCxnSpPr>
        <p:spPr>
          <a:xfrm flipH="1">
            <a:off x="4215142" y="2059711"/>
            <a:ext cx="4496" cy="897622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ardrop 1"/>
          <p:cNvSpPr/>
          <p:nvPr>
            <p:custDataLst>
              <p:tags r:id="rId6"/>
            </p:custDataLst>
          </p:nvPr>
        </p:nvSpPr>
        <p:spPr>
          <a:xfrm>
            <a:off x="3700396" y="1619142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1" name="Teardrop 20"/>
          <p:cNvSpPr/>
          <p:nvPr>
            <p:custDataLst>
              <p:tags r:id="rId7"/>
            </p:custDataLst>
          </p:nvPr>
        </p:nvSpPr>
        <p:spPr>
          <a:xfrm>
            <a:off x="4212894" y="1933084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4639228" y="2445584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丘脑：占中枢神经细胞瘤的10%-20%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4639228" y="3412888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视神经：占中枢神经细胞瘤的5%-10%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4639228" y="4380192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脊髓：占中枢神经细胞瘤的5%-10%</a:t>
            </a: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4639228" y="5347497"/>
            <a:ext cx="3858727" cy="7949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其他部位：如小脑、脑室、脑膜等，占中枢神经细胞瘤的5%-10%</a:t>
            </a:r>
          </a:p>
        </p:txBody>
      </p:sp>
      <p:sp>
        <p:nvSpPr>
          <p:cNvPr id="115" name="Teardrop 21"/>
          <p:cNvSpPr/>
          <p:nvPr>
            <p:custDataLst>
              <p:tags r:id="rId12"/>
            </p:custDataLst>
          </p:nvPr>
        </p:nvSpPr>
        <p:spPr>
          <a:xfrm>
            <a:off x="3700398" y="2586459"/>
            <a:ext cx="512500" cy="512499"/>
          </a:xfrm>
          <a:custGeom>
            <a:gdLst>
              <a:gd name="connsiteX0" fmla="*/ 217170 w 434341"/>
              <a:gd name="connsiteY0" fmla="*/ 1 h 434340"/>
              <a:gd name="connsiteX1" fmla="*/ 434340 w 434341"/>
              <a:gd name="connsiteY1" fmla="*/ 217171 h 434340"/>
              <a:gd name="connsiteX2" fmla="*/ 434341 w 434341"/>
              <a:gd name="connsiteY2" fmla="*/ 434340 h 434340"/>
              <a:gd name="connsiteX3" fmla="*/ 217170 w 434341"/>
              <a:gd name="connsiteY3" fmla="*/ 434340 h 434340"/>
              <a:gd name="connsiteX4" fmla="*/ 1 w 434341"/>
              <a:gd name="connsiteY4" fmla="*/ 217171 h 434340"/>
              <a:gd name="connsiteX5" fmla="*/ 217170 w 434341"/>
              <a:gd name="connsiteY5" fmla="*/ 1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1" h="434340">
                <a:moveTo>
                  <a:pt x="217170" y="1"/>
                </a:moveTo>
                <a:cubicBezTo>
                  <a:pt x="337110" y="0"/>
                  <a:pt x="434340" y="97230"/>
                  <a:pt x="434340" y="217171"/>
                </a:cubicBezTo>
                <a:lnTo>
                  <a:pt x="434341" y="434340"/>
                </a:lnTo>
                <a:lnTo>
                  <a:pt x="217170" y="434340"/>
                </a:lnTo>
                <a:cubicBezTo>
                  <a:pt x="97230" y="434341"/>
                  <a:pt x="0" y="337111"/>
                  <a:pt x="1" y="217171"/>
                </a:cubicBezTo>
                <a:cubicBezTo>
                  <a:pt x="0" y="97231"/>
                  <a:pt x="97230" y="1"/>
                  <a:pt x="2171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9" name="Teardrop 22"/>
          <p:cNvSpPr/>
          <p:nvPr>
            <p:custDataLst>
              <p:tags r:id="rId13"/>
            </p:custDataLst>
          </p:nvPr>
        </p:nvSpPr>
        <p:spPr>
          <a:xfrm>
            <a:off x="4212894" y="2900388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3" name="Teardrop 27"/>
          <p:cNvSpPr/>
          <p:nvPr>
            <p:custDataLst>
              <p:tags r:id="rId14"/>
            </p:custDataLst>
          </p:nvPr>
        </p:nvSpPr>
        <p:spPr>
          <a:xfrm>
            <a:off x="3700406" y="3553761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39 h 434340"/>
              <a:gd name="connsiteX3" fmla="*/ 217169 w 434340"/>
              <a:gd name="connsiteY3" fmla="*/ 434340 h 434340"/>
              <a:gd name="connsiteX4" fmla="*/ 0 w 434340"/>
              <a:gd name="connsiteY4" fmla="*/ 217169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09" y="0"/>
                  <a:pt x="434339" y="97230"/>
                  <a:pt x="434340" y="217170"/>
                </a:cubicBezTo>
                <a:lnTo>
                  <a:pt x="434340" y="434339"/>
                </a:lnTo>
                <a:lnTo>
                  <a:pt x="217169" y="434340"/>
                </a:lnTo>
                <a:cubicBezTo>
                  <a:pt x="97230" y="434339"/>
                  <a:pt x="0" y="337109"/>
                  <a:pt x="0" y="217169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" name="Teardrop 28"/>
          <p:cNvSpPr/>
          <p:nvPr>
            <p:custDataLst>
              <p:tags r:id="rId15"/>
            </p:custDataLst>
          </p:nvPr>
        </p:nvSpPr>
        <p:spPr>
          <a:xfrm>
            <a:off x="4212894" y="3867692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5 h 168276"/>
              <a:gd name="connsiteX5" fmla="*/ 1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5"/>
                </a:lnTo>
                <a:lnTo>
                  <a:pt x="1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Teardrop 32"/>
          <p:cNvSpPr/>
          <p:nvPr>
            <p:custDataLst>
              <p:tags r:id="rId16"/>
            </p:custDataLst>
          </p:nvPr>
        </p:nvSpPr>
        <p:spPr>
          <a:xfrm>
            <a:off x="3700396" y="4521055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7" name="Teardrop 33"/>
          <p:cNvSpPr/>
          <p:nvPr>
            <p:custDataLst>
              <p:tags r:id="rId17"/>
            </p:custDataLst>
          </p:nvPr>
        </p:nvSpPr>
        <p:spPr>
          <a:xfrm>
            <a:off x="4212894" y="4834997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7" name="Teardrop 36"/>
          <p:cNvSpPr/>
          <p:nvPr>
            <p:custDataLst>
              <p:tags r:id="rId18"/>
            </p:custDataLst>
          </p:nvPr>
        </p:nvSpPr>
        <p:spPr>
          <a:xfrm>
            <a:off x="3700396" y="5488359"/>
            <a:ext cx="512499" cy="512499"/>
          </a:xfrm>
          <a:custGeom>
            <a:gdLst>
              <a:gd name="connsiteX0" fmla="*/ 217170 w 434340"/>
              <a:gd name="connsiteY0" fmla="*/ 0 h 434340"/>
              <a:gd name="connsiteX1" fmla="*/ 434340 w 434340"/>
              <a:gd name="connsiteY1" fmla="*/ 217170 h 434340"/>
              <a:gd name="connsiteX2" fmla="*/ 434340 w 434340"/>
              <a:gd name="connsiteY2" fmla="*/ 434340 h 434340"/>
              <a:gd name="connsiteX3" fmla="*/ 217170 w 434340"/>
              <a:gd name="connsiteY3" fmla="*/ 434340 h 434340"/>
              <a:gd name="connsiteX4" fmla="*/ 0 w 434340"/>
              <a:gd name="connsiteY4" fmla="*/ 217170 h 434340"/>
              <a:gd name="connsiteX5" fmla="*/ 217170 w 434340"/>
              <a:gd name="connsiteY5" fmla="*/ 0 h 4343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4340" h="434340">
                <a:moveTo>
                  <a:pt x="217170" y="0"/>
                </a:moveTo>
                <a:cubicBezTo>
                  <a:pt x="337110" y="0"/>
                  <a:pt x="434340" y="97230"/>
                  <a:pt x="434340" y="217170"/>
                </a:cubicBezTo>
                <a:lnTo>
                  <a:pt x="434340" y="434340"/>
                </a:lnTo>
                <a:lnTo>
                  <a:pt x="217170" y="434340"/>
                </a:lnTo>
                <a:cubicBezTo>
                  <a:pt x="97230" y="434340"/>
                  <a:pt x="0" y="337110"/>
                  <a:pt x="0" y="217170"/>
                </a:cubicBezTo>
                <a:cubicBezTo>
                  <a:pt x="0" y="97230"/>
                  <a:pt x="97230" y="0"/>
                  <a:pt x="21717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7" name="Teardrop 41"/>
          <p:cNvSpPr/>
          <p:nvPr>
            <p:custDataLst>
              <p:tags r:id="rId19"/>
            </p:custDataLst>
          </p:nvPr>
        </p:nvSpPr>
        <p:spPr>
          <a:xfrm>
            <a:off x="4212894" y="5802301"/>
            <a:ext cx="198557" cy="198557"/>
          </a:xfrm>
          <a:custGeom>
            <a:gdLst>
              <a:gd name="connsiteX0" fmla="*/ 84138 w 168276"/>
              <a:gd name="connsiteY0" fmla="*/ 0 h 168276"/>
              <a:gd name="connsiteX1" fmla="*/ 168276 w 168276"/>
              <a:gd name="connsiteY1" fmla="*/ 84138 h 168276"/>
              <a:gd name="connsiteX2" fmla="*/ 168275 w 168276"/>
              <a:gd name="connsiteY2" fmla="*/ 84138 h 168276"/>
              <a:gd name="connsiteX3" fmla="*/ 84137 w 168276"/>
              <a:gd name="connsiteY3" fmla="*/ 168276 h 168276"/>
              <a:gd name="connsiteX4" fmla="*/ 0 w 168276"/>
              <a:gd name="connsiteY4" fmla="*/ 168276 h 168276"/>
              <a:gd name="connsiteX5" fmla="*/ 0 w 168276"/>
              <a:gd name="connsiteY5" fmla="*/ 84138 h 168276"/>
              <a:gd name="connsiteX6" fmla="*/ 84138 w 168276"/>
              <a:gd name="connsiteY6" fmla="*/ 0 h 1682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276" h="168276">
                <a:moveTo>
                  <a:pt x="84138" y="0"/>
                </a:moveTo>
                <a:cubicBezTo>
                  <a:pt x="130606" y="0"/>
                  <a:pt x="168276" y="37670"/>
                  <a:pt x="168276" y="84138"/>
                </a:cubicBezTo>
                <a:lnTo>
                  <a:pt x="168275" y="84138"/>
                </a:lnTo>
                <a:cubicBezTo>
                  <a:pt x="168275" y="130606"/>
                  <a:pt x="130605" y="168276"/>
                  <a:pt x="84137" y="168276"/>
                </a:cubicBezTo>
                <a:lnTo>
                  <a:pt x="0" y="168276"/>
                </a:lnTo>
                <a:lnTo>
                  <a:pt x="0" y="84138"/>
                </a:lnTo>
                <a:cubicBezTo>
                  <a:pt x="0" y="37670"/>
                  <a:pt x="37670" y="0"/>
                  <a:pt x="841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44" name="直接连接符 43"/>
          <p:cNvCxnSpPr/>
          <p:nvPr>
            <p:custDataLst>
              <p:tags r:id="rId20"/>
            </p:custDataLst>
          </p:nvPr>
        </p:nvCxnSpPr>
        <p:spPr>
          <a:xfrm flipH="1">
            <a:off x="4215142" y="3035258"/>
            <a:ext cx="4496" cy="897622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1"/>
            </p:custDataLst>
          </p:nvPr>
        </p:nvCxnSpPr>
        <p:spPr>
          <a:xfrm flipH="1">
            <a:off x="4215142" y="4010804"/>
            <a:ext cx="4496" cy="897622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>
            <p:custDataLst>
              <p:tags r:id="rId22"/>
            </p:custDataLst>
          </p:nvPr>
        </p:nvCxnSpPr>
        <p:spPr>
          <a:xfrm flipH="1">
            <a:off x="4215142" y="4986350"/>
            <a:ext cx="4496" cy="897622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>
            <p:custDataLst>
              <p:tags r:id="rId23"/>
            </p:custDataLst>
          </p:nvPr>
        </p:nvSpPr>
        <p:spPr>
          <a:xfrm>
            <a:off x="3755470" y="1681703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50" name="文本框 49"/>
          <p:cNvSpPr txBox="1"/>
          <p:nvPr>
            <p:custDataLst>
              <p:tags r:id="rId24"/>
            </p:custDataLst>
          </p:nvPr>
        </p:nvSpPr>
        <p:spPr>
          <a:xfrm>
            <a:off x="3762961" y="2649007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2" name="文本框 51"/>
          <p:cNvSpPr txBox="1"/>
          <p:nvPr>
            <p:custDataLst>
              <p:tags r:id="rId25"/>
            </p:custDataLst>
          </p:nvPr>
        </p:nvSpPr>
        <p:spPr>
          <a:xfrm>
            <a:off x="3735239" y="3618560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3" name="文本框 52"/>
          <p:cNvSpPr txBox="1"/>
          <p:nvPr>
            <p:custDataLst>
              <p:tags r:id="rId26"/>
            </p:custDataLst>
          </p:nvPr>
        </p:nvSpPr>
        <p:spPr>
          <a:xfrm>
            <a:off x="3735239" y="4585863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54" name="文本框 53"/>
          <p:cNvSpPr txBox="1"/>
          <p:nvPr>
            <p:custDataLst>
              <p:tags r:id="rId27"/>
            </p:custDataLst>
          </p:nvPr>
        </p:nvSpPr>
        <p:spPr>
          <a:xfrm>
            <a:off x="3755468" y="5548672"/>
            <a:ext cx="403542" cy="403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algn="ctr">
              <a:defRPr sz="1600" b="1" spc="20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en-US" altLang="zh-CN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4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6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头痛：最常见的症状，多为持续性、搏动性头痛</a:t>
            </a:r>
          </a:p>
        </p:txBody>
      </p:sp>
      <p:sp>
        <p:nvSpPr>
          <p:cNvPr id="31" name="椭圆 30"/>
          <p:cNvSpPr/>
          <p:nvPr>
            <p:custDataLst>
              <p:tags r:id="rId7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0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1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2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视觉障碍：可能出现视野缺损、视力下降等症状</a:t>
            </a:r>
          </a:p>
        </p:txBody>
      </p:sp>
      <p:sp>
        <p:nvSpPr>
          <p:cNvPr id="39" name="椭圆 38"/>
          <p:cNvSpPr/>
          <p:nvPr>
            <p:custDataLst>
              <p:tags r:id="rId13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6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7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8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呕吐：与头痛相伴随，多为喷射性呕吐</a:t>
            </a:r>
          </a:p>
        </p:txBody>
      </p:sp>
      <p:sp>
        <p:nvSpPr>
          <p:cNvPr id="35" name="椭圆 34"/>
          <p:cNvSpPr/>
          <p:nvPr>
            <p:custDataLst>
              <p:tags r:id="rId19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2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3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/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/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4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癫痫发作：部分患者可能出现癫痫发作，表现为肢体抽搐、意识丧失等</a:t>
            </a:r>
          </a:p>
        </p:txBody>
      </p:sp>
      <p:sp>
        <p:nvSpPr>
          <p:cNvPr id="43" name="椭圆 42"/>
          <p:cNvSpPr/>
          <p:nvPr>
            <p:custDataLst>
              <p:tags r:id="rId25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2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磁共振影像表现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肿瘤形态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306378" y="1604799"/>
            <a:ext cx="2060288" cy="211389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形态多样：包括圆形、椭圆形、不规则形等</a:t>
            </a: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1589183" y="1482254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6325196" y="1631163"/>
            <a:ext cx="2060288" cy="211389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边界清晰：肿瘤边界与正常组织之间有明显的界限</a:t>
            </a: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6608001" y="1508617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9" name="矩形 18"/>
          <p:cNvSpPr/>
          <p:nvPr>
            <p:custDataLst>
              <p:tags r:id="rId8"/>
            </p:custDataLst>
          </p:nvPr>
        </p:nvSpPr>
        <p:spPr>
          <a:xfrm>
            <a:off x="3803915" y="4024429"/>
            <a:ext cx="2060288" cy="211389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信号强度：肿瘤信号强度与正常组织相比，通常较高</a:t>
            </a:r>
          </a:p>
        </p:txBody>
      </p:sp>
      <p:sp>
        <p:nvSpPr>
          <p:cNvPr id="20" name="任意多边形 19"/>
          <p:cNvSpPr/>
          <p:nvPr>
            <p:custDataLst>
              <p:tags r:id="rId9"/>
            </p:custDataLst>
          </p:nvPr>
        </p:nvSpPr>
        <p:spPr>
          <a:xfrm>
            <a:off x="4086720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矩形 21"/>
          <p:cNvSpPr/>
          <p:nvPr>
            <p:custDataLst>
              <p:tags r:id="rId10"/>
            </p:custDataLst>
          </p:nvPr>
        </p:nvSpPr>
        <p:spPr>
          <a:xfrm>
            <a:off x="8831685" y="4024429"/>
            <a:ext cx="2060288" cy="211389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增强效应：注射造影剂后，肿瘤信号强度进一步增强</a:t>
            </a: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>
            <a:off x="9114491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信号特征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5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T1加权像：低信号，边界清晰</a:t>
            </a:r>
          </a:p>
        </p:txBody>
      </p:sp>
      <p:sp>
        <p:nvSpPr>
          <p:cNvPr id="7" name="文本框 58"/>
          <p:cNvSpPr txBox="1"/>
          <p:nvPr>
            <p:custDataLst>
              <p:tags r:id="rId6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8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增强扫描：对比度增强，肿瘤边界更清晰</a:t>
            </a:r>
          </a:p>
        </p:txBody>
      </p:sp>
      <p:sp>
        <p:nvSpPr>
          <p:cNvPr id="16" name="文本框 58"/>
          <p:cNvSpPr txBox="1"/>
          <p:nvPr>
            <p:custDataLst>
              <p:tags r:id="rId9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1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T2加权像：高信号，边界模糊</a:t>
            </a:r>
          </a:p>
        </p:txBody>
      </p:sp>
      <p:sp>
        <p:nvSpPr>
          <p:cNvPr id="26" name="文本框 58"/>
          <p:cNvSpPr txBox="1"/>
          <p:nvPr>
            <p:custDataLst>
              <p:tags r:id="rId12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4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弥散加权成像：高信号，肿瘤内部结构更清晰</a:t>
            </a:r>
          </a:p>
        </p:txBody>
      </p:sp>
      <p:sp>
        <p:nvSpPr>
          <p:cNvPr id="23" name="文本框 58"/>
          <p:cNvSpPr txBox="1"/>
          <p:nvPr>
            <p:custDataLst>
              <p:tags r:id="rId15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增强效应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"/>
          <p:cNvSpPr/>
          <p:nvPr>
            <p:custDataLst>
              <p:tags r:id="rId4"/>
            </p:custDataLst>
          </p:nvPr>
        </p:nvSpPr>
        <p:spPr>
          <a:xfrm>
            <a:off x="3083320" y="1659685"/>
            <a:ext cx="854609" cy="699226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Strategy Research…"/>
          <p:cNvSpPr txBox="1"/>
          <p:nvPr>
            <p:custDataLst>
              <p:tags r:id="rId5"/>
            </p:custDataLst>
          </p:nvPr>
        </p:nvSpPr>
        <p:spPr>
          <a:xfrm>
            <a:off x="4433212" y="147799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增强效应的定义：磁共振成像（MRI）中，通过注射对比剂，使病变组织与正常组织之间的信号对比度增强的现象。</a:t>
            </a:r>
          </a:p>
        </p:txBody>
      </p:sp>
      <p:cxnSp>
        <p:nvCxnSpPr>
          <p:cNvPr id="53" name="直接连接符 52"/>
          <p:cNvCxnSpPr/>
          <p:nvPr>
            <p:custDataLst>
              <p:tags r:id="rId6"/>
            </p:custDataLst>
          </p:nvPr>
        </p:nvCxnSpPr>
        <p:spPr>
          <a:xfrm flipH="1">
            <a:off x="4160195" y="1580229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"/>
          <p:cNvSpPr/>
          <p:nvPr>
            <p:custDataLst>
              <p:tags r:id="rId7"/>
            </p:custDataLst>
          </p:nvPr>
        </p:nvSpPr>
        <p:spPr>
          <a:xfrm>
            <a:off x="3083584" y="2796845"/>
            <a:ext cx="854079" cy="854648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Strategy Research…"/>
          <p:cNvSpPr txBox="1"/>
          <p:nvPr>
            <p:custDataLst>
              <p:tags r:id="rId8"/>
            </p:custDataLst>
          </p:nvPr>
        </p:nvSpPr>
        <p:spPr>
          <a:xfrm>
            <a:off x="4433212" y="2692868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增强效应的原理：对比剂进入病变组织后，与组织内的水分子相互作用，改变局部磁场强度，从而产生信号增强。</a:t>
            </a:r>
          </a:p>
        </p:txBody>
      </p:sp>
      <p:cxnSp>
        <p:nvCxnSpPr>
          <p:cNvPr id="55" name="直接连接符 54"/>
          <p:cNvCxnSpPr/>
          <p:nvPr>
            <p:custDataLst>
              <p:tags r:id="rId9"/>
            </p:custDataLst>
          </p:nvPr>
        </p:nvCxnSpPr>
        <p:spPr>
          <a:xfrm flipH="1">
            <a:off x="4160195" y="2795100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"/>
          <p:cNvSpPr/>
          <p:nvPr>
            <p:custDataLst>
              <p:tags r:id="rId10"/>
            </p:custDataLst>
          </p:nvPr>
        </p:nvSpPr>
        <p:spPr>
          <a:xfrm>
            <a:off x="3083320" y="4028190"/>
            <a:ext cx="854609" cy="85460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 defTabSz="457200">
              <a:lnSpc>
                <a:spcPct val="120000"/>
              </a:lnSpc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Strategy Research…"/>
          <p:cNvSpPr txBox="1"/>
          <p:nvPr>
            <p:custDataLst>
              <p:tags r:id="rId11"/>
            </p:custDataLst>
          </p:nvPr>
        </p:nvSpPr>
        <p:spPr>
          <a:xfrm>
            <a:off x="4433212" y="3924193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增强效应的应用：在磁共振成像中，增强效应有助于提高病变组织的检出率，提高诊断准确性。</a:t>
            </a:r>
          </a:p>
        </p:txBody>
      </p:sp>
      <p:cxnSp>
        <p:nvCxnSpPr>
          <p:cNvPr id="57" name="直接连接符 56"/>
          <p:cNvCxnSpPr/>
          <p:nvPr>
            <p:custDataLst>
              <p:tags r:id="rId12"/>
            </p:custDataLst>
          </p:nvPr>
        </p:nvCxnSpPr>
        <p:spPr>
          <a:xfrm flipH="1">
            <a:off x="4160195" y="4026425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trategy Research…"/>
          <p:cNvSpPr txBox="1"/>
          <p:nvPr>
            <p:custDataLst>
              <p:tags r:id="rId13"/>
            </p:custDataLst>
          </p:nvPr>
        </p:nvSpPr>
        <p:spPr>
          <a:xfrm>
            <a:off x="4435956" y="5155517"/>
            <a:ext cx="4679850" cy="986757"/>
          </a:xfrm>
          <a:prstGeom prst="rect">
            <a:avLst/>
          </a:prstGeom>
          <a:ln w="12700">
            <a:miter lim="400000"/>
          </a:ln>
        </p:spPr>
        <p:txBody>
          <a:bodyPr wrap="square" lIns="90000" tIns="46800" rIns="90000" bIns="4680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 sz="1800" b="0">
                <a:solidFill>
                  <a:srgbClr val="F7F9F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zh-CN" altLang="en-US" sz="1400" spc="6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增强效应的局限性：增强效应并非在所有病变组织中都能观察到，部分病变组织可能由于对比剂分布不均匀或组织结构特殊等原因，导致增强效应不明显。</a:t>
            </a:r>
          </a:p>
        </p:txBody>
      </p:sp>
      <p:cxnSp>
        <p:nvCxnSpPr>
          <p:cNvPr id="22" name="直接连接符 21"/>
          <p:cNvCxnSpPr/>
          <p:nvPr>
            <p:custDataLst>
              <p:tags r:id="rId14"/>
            </p:custDataLst>
          </p:nvPr>
        </p:nvCxnSpPr>
        <p:spPr>
          <a:xfrm flipH="1">
            <a:off x="4162938" y="5257748"/>
            <a:ext cx="0" cy="858139"/>
          </a:xfrm>
          <a:prstGeom prst="line">
            <a:avLst/>
          </a:prstGeom>
          <a:ln w="15875"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5"/>
            </p:custDataLst>
          </p:nvPr>
        </p:nvSpPr>
        <p:spPr>
          <a:xfrm>
            <a:off x="3121334" y="5359584"/>
            <a:ext cx="655121" cy="697452"/>
          </a:xfrm>
          <a:custGeom>
            <a:gdLst>
              <a:gd name="connsiteX0" fmla="*/ 179194 w 428362"/>
              <a:gd name="connsiteY0" fmla="*/ 404998 h 456041"/>
              <a:gd name="connsiteX1" fmla="*/ 214147 w 428362"/>
              <a:gd name="connsiteY1" fmla="*/ 421158 h 456041"/>
              <a:gd name="connsiteX2" fmla="*/ 249122 w 428362"/>
              <a:gd name="connsiteY2" fmla="*/ 404998 h 456041"/>
              <a:gd name="connsiteX3" fmla="*/ 263181 w 428362"/>
              <a:gd name="connsiteY3" fmla="*/ 202488 h 456041"/>
              <a:gd name="connsiteX4" fmla="*/ 298018 w 428362"/>
              <a:gd name="connsiteY4" fmla="*/ 202488 h 456041"/>
              <a:gd name="connsiteX5" fmla="*/ 298018 w 428362"/>
              <a:gd name="connsiteY5" fmla="*/ 296979 h 456041"/>
              <a:gd name="connsiteX6" fmla="*/ 263181 w 428362"/>
              <a:gd name="connsiteY6" fmla="*/ 296979 h 456041"/>
              <a:gd name="connsiteX7" fmla="*/ 263181 w 428362"/>
              <a:gd name="connsiteY7" fmla="*/ 159063 h 456041"/>
              <a:gd name="connsiteX8" fmla="*/ 298018 w 428362"/>
              <a:gd name="connsiteY8" fmla="*/ 159063 h 456041"/>
              <a:gd name="connsiteX9" fmla="*/ 298018 w 428362"/>
              <a:gd name="connsiteY9" fmla="*/ 185081 h 456041"/>
              <a:gd name="connsiteX10" fmla="*/ 263181 w 428362"/>
              <a:gd name="connsiteY10" fmla="*/ 185081 h 456041"/>
              <a:gd name="connsiteX11" fmla="*/ 214239 w 428362"/>
              <a:gd name="connsiteY11" fmla="*/ 34929 h 456041"/>
              <a:gd name="connsiteX12" fmla="*/ 187782 w 428362"/>
              <a:gd name="connsiteY12" fmla="*/ 62633 h 456041"/>
              <a:gd name="connsiteX13" fmla="*/ 187782 w 428362"/>
              <a:gd name="connsiteY13" fmla="*/ 64041 h 456041"/>
              <a:gd name="connsiteX14" fmla="*/ 188290 w 428362"/>
              <a:gd name="connsiteY14" fmla="*/ 76831 h 456041"/>
              <a:gd name="connsiteX15" fmla="*/ 176216 w 428362"/>
              <a:gd name="connsiteY15" fmla="*/ 81125 h 456041"/>
              <a:gd name="connsiteX16" fmla="*/ 93937 w 428362"/>
              <a:gd name="connsiteY16" fmla="*/ 201426 h 456041"/>
              <a:gd name="connsiteX17" fmla="*/ 93937 w 428362"/>
              <a:gd name="connsiteY17" fmla="*/ 325282 h 456041"/>
              <a:gd name="connsiteX18" fmla="*/ 54068 w 428362"/>
              <a:gd name="connsiteY18" fmla="*/ 370138 h 456041"/>
              <a:gd name="connsiteX19" fmla="*/ 374341 w 428362"/>
              <a:gd name="connsiteY19" fmla="*/ 370023 h 456041"/>
              <a:gd name="connsiteX20" fmla="*/ 334448 w 428362"/>
              <a:gd name="connsiteY20" fmla="*/ 325120 h 456041"/>
              <a:gd name="connsiteX21" fmla="*/ 334448 w 428362"/>
              <a:gd name="connsiteY21" fmla="*/ 201449 h 456041"/>
              <a:gd name="connsiteX22" fmla="*/ 252169 w 428362"/>
              <a:gd name="connsiteY22" fmla="*/ 81148 h 456041"/>
              <a:gd name="connsiteX23" fmla="*/ 240095 w 428362"/>
              <a:gd name="connsiteY23" fmla="*/ 76854 h 456041"/>
              <a:gd name="connsiteX24" fmla="*/ 240696 w 428362"/>
              <a:gd name="connsiteY24" fmla="*/ 62633 h 456041"/>
              <a:gd name="connsiteX25" fmla="*/ 214239 w 428362"/>
              <a:gd name="connsiteY25" fmla="*/ 34929 h 456041"/>
              <a:gd name="connsiteX26" fmla="*/ 214147 w 428362"/>
              <a:gd name="connsiteY26" fmla="*/ 0 h 456041"/>
              <a:gd name="connsiteX27" fmla="*/ 274517 w 428362"/>
              <a:gd name="connsiteY27" fmla="*/ 52613 h 456041"/>
              <a:gd name="connsiteX28" fmla="*/ 369170 w 428362"/>
              <a:gd name="connsiteY28" fmla="*/ 201426 h 456041"/>
              <a:gd name="connsiteX29" fmla="*/ 369170 w 428362"/>
              <a:gd name="connsiteY29" fmla="*/ 311869 h 456041"/>
              <a:gd name="connsiteX30" fmla="*/ 428270 w 428362"/>
              <a:gd name="connsiteY30" fmla="*/ 378334 h 456041"/>
              <a:gd name="connsiteX31" fmla="*/ 428362 w 428362"/>
              <a:gd name="connsiteY31" fmla="*/ 404906 h 456041"/>
              <a:gd name="connsiteX32" fmla="*/ 290377 w 428362"/>
              <a:gd name="connsiteY32" fmla="*/ 404906 h 456041"/>
              <a:gd name="connsiteX33" fmla="*/ 214193 w 428362"/>
              <a:gd name="connsiteY33" fmla="*/ 456041 h 456041"/>
              <a:gd name="connsiteX34" fmla="*/ 138009 w 428362"/>
              <a:gd name="connsiteY34" fmla="*/ 404975 h 456041"/>
              <a:gd name="connsiteX35" fmla="*/ 0 w 428362"/>
              <a:gd name="connsiteY35" fmla="*/ 404975 h 456041"/>
              <a:gd name="connsiteX36" fmla="*/ 0 w 428362"/>
              <a:gd name="connsiteY36" fmla="*/ 378495 h 456041"/>
              <a:gd name="connsiteX37" fmla="*/ 59101 w 428362"/>
              <a:gd name="connsiteY37" fmla="*/ 312031 h 456041"/>
              <a:gd name="connsiteX38" fmla="*/ 59101 w 428362"/>
              <a:gd name="connsiteY38" fmla="*/ 201426 h 456041"/>
              <a:gd name="connsiteX39" fmla="*/ 153753 w 428362"/>
              <a:gd name="connsiteY39" fmla="*/ 52613 h 456041"/>
              <a:gd name="connsiteX40" fmla="*/ 214147 w 428362"/>
              <a:gd name="connsiteY40" fmla="*/ 0 h 4560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8362" h="456041">
                <a:moveTo>
                  <a:pt x="179194" y="404998"/>
                </a:moveTo>
                <a:cubicBezTo>
                  <a:pt x="188024" y="415100"/>
                  <a:pt x="200731" y="420975"/>
                  <a:pt x="214147" y="421158"/>
                </a:cubicBezTo>
                <a:cubicBezTo>
                  <a:pt x="227572" y="420987"/>
                  <a:pt x="240290" y="415111"/>
                  <a:pt x="249122" y="404998"/>
                </a:cubicBezTo>
                <a:close/>
                <a:moveTo>
                  <a:pt x="263181" y="202488"/>
                </a:moveTo>
                <a:lnTo>
                  <a:pt x="298018" y="202488"/>
                </a:lnTo>
                <a:lnTo>
                  <a:pt x="298018" y="296979"/>
                </a:lnTo>
                <a:lnTo>
                  <a:pt x="263181" y="296979"/>
                </a:lnTo>
                <a:close/>
                <a:moveTo>
                  <a:pt x="263181" y="159063"/>
                </a:moveTo>
                <a:lnTo>
                  <a:pt x="298018" y="159063"/>
                </a:lnTo>
                <a:lnTo>
                  <a:pt x="298018" y="185081"/>
                </a:lnTo>
                <a:lnTo>
                  <a:pt x="263181" y="185081"/>
                </a:lnTo>
                <a:close/>
                <a:moveTo>
                  <a:pt x="214239" y="34929"/>
                </a:moveTo>
                <a:cubicBezTo>
                  <a:pt x="199903" y="34929"/>
                  <a:pt x="188175" y="47234"/>
                  <a:pt x="187782" y="62633"/>
                </a:cubicBezTo>
                <a:cubicBezTo>
                  <a:pt x="187806" y="63102"/>
                  <a:pt x="187806" y="63572"/>
                  <a:pt x="187782" y="64041"/>
                </a:cubicBezTo>
                <a:lnTo>
                  <a:pt x="188290" y="76831"/>
                </a:lnTo>
                <a:lnTo>
                  <a:pt x="176216" y="81125"/>
                </a:lnTo>
                <a:cubicBezTo>
                  <a:pt x="127020" y="98578"/>
                  <a:pt x="93937" y="146943"/>
                  <a:pt x="93937" y="201426"/>
                </a:cubicBezTo>
                <a:lnTo>
                  <a:pt x="93937" y="325282"/>
                </a:lnTo>
                <a:lnTo>
                  <a:pt x="54068" y="370138"/>
                </a:lnTo>
                <a:lnTo>
                  <a:pt x="374341" y="370023"/>
                </a:lnTo>
                <a:lnTo>
                  <a:pt x="334448" y="325120"/>
                </a:lnTo>
                <a:lnTo>
                  <a:pt x="334448" y="201449"/>
                </a:lnTo>
                <a:cubicBezTo>
                  <a:pt x="334448" y="146966"/>
                  <a:pt x="301366" y="98601"/>
                  <a:pt x="252169" y="81148"/>
                </a:cubicBezTo>
                <a:lnTo>
                  <a:pt x="240095" y="76854"/>
                </a:lnTo>
                <a:lnTo>
                  <a:pt x="240696" y="62633"/>
                </a:lnTo>
                <a:cubicBezTo>
                  <a:pt x="240280" y="47304"/>
                  <a:pt x="228575" y="34929"/>
                  <a:pt x="214239" y="34929"/>
                </a:cubicBezTo>
                <a:close/>
                <a:moveTo>
                  <a:pt x="214147" y="0"/>
                </a:moveTo>
                <a:cubicBezTo>
                  <a:pt x="244366" y="0"/>
                  <a:pt x="269553" y="22786"/>
                  <a:pt x="274517" y="52613"/>
                </a:cubicBezTo>
                <a:cubicBezTo>
                  <a:pt x="331585" y="77892"/>
                  <a:pt x="369170" y="136254"/>
                  <a:pt x="369170" y="201426"/>
                </a:cubicBezTo>
                <a:lnTo>
                  <a:pt x="369170" y="311869"/>
                </a:lnTo>
                <a:lnTo>
                  <a:pt x="428270" y="378334"/>
                </a:lnTo>
                <a:lnTo>
                  <a:pt x="428362" y="404906"/>
                </a:lnTo>
                <a:lnTo>
                  <a:pt x="290377" y="404906"/>
                </a:lnTo>
                <a:cubicBezTo>
                  <a:pt x="276733" y="435264"/>
                  <a:pt x="247437" y="456041"/>
                  <a:pt x="214193" y="456041"/>
                </a:cubicBezTo>
                <a:cubicBezTo>
                  <a:pt x="180949" y="456041"/>
                  <a:pt x="151630" y="435310"/>
                  <a:pt x="138009" y="404975"/>
                </a:cubicBezTo>
                <a:lnTo>
                  <a:pt x="0" y="404975"/>
                </a:lnTo>
                <a:lnTo>
                  <a:pt x="0" y="378495"/>
                </a:lnTo>
                <a:lnTo>
                  <a:pt x="59101" y="312031"/>
                </a:lnTo>
                <a:lnTo>
                  <a:pt x="59101" y="201426"/>
                </a:lnTo>
                <a:cubicBezTo>
                  <a:pt x="59101" y="136254"/>
                  <a:pt x="96708" y="77893"/>
                  <a:pt x="153753" y="52613"/>
                </a:cubicBezTo>
                <a:cubicBezTo>
                  <a:pt x="158740" y="22786"/>
                  <a:pt x="183927" y="0"/>
                  <a:pt x="214147" y="0"/>
                </a:cubicBezTo>
                <a:close/>
              </a:path>
            </a:pathLst>
          </a:custGeom>
          <a:solidFill>
            <a:schemeClr val="dk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诊断与鉴别诊断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诊断依据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"/>
          <p:cNvSpPr/>
          <p:nvPr>
            <p:custDataLst>
              <p:tags r:id="rId4"/>
            </p:custDataLst>
          </p:nvPr>
        </p:nvSpPr>
        <p:spPr bwMode="auto">
          <a:xfrm>
            <a:off x="3307334" y="1722995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5"/>
            </p:custDataLst>
          </p:nvPr>
        </p:nvSpPr>
        <p:spPr bwMode="auto">
          <a:xfrm>
            <a:off x="3081777" y="172546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TextBox"/>
          <p:cNvSpPr txBox="1"/>
          <p:nvPr>
            <p:custDataLst>
              <p:tags r:id="rId6"/>
            </p:custDataLst>
          </p:nvPr>
        </p:nvSpPr>
        <p:spPr>
          <a:xfrm>
            <a:off x="3647317" y="147850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磁共振成像（MRI）：中枢神经细胞瘤的典型影像学表现，包括肿瘤的大小、位置、形态、信号强度等</a:t>
            </a:r>
          </a:p>
        </p:txBody>
      </p:sp>
      <p:sp>
        <p:nvSpPr>
          <p:cNvPr id="2" name="Freeform"/>
          <p:cNvSpPr/>
          <p:nvPr>
            <p:custDataLst>
              <p:tags r:id="rId7"/>
            </p:custDataLst>
          </p:nvPr>
        </p:nvSpPr>
        <p:spPr bwMode="auto">
          <a:xfrm>
            <a:off x="3307334" y="302103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"/>
          <p:cNvSpPr/>
          <p:nvPr>
            <p:custDataLst>
              <p:tags r:id="rId8"/>
            </p:custDataLst>
          </p:nvPr>
        </p:nvSpPr>
        <p:spPr bwMode="auto">
          <a:xfrm>
            <a:off x="3081777" y="302350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Box"/>
          <p:cNvSpPr txBox="1"/>
          <p:nvPr>
            <p:custDataLst>
              <p:tags r:id="rId9"/>
            </p:custDataLst>
          </p:nvPr>
        </p:nvSpPr>
        <p:spPr>
          <a:xfrm>
            <a:off x="3647317" y="277654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临床症状：如头痛、恶心、呕吐、视力下降等，与肿瘤的位置和压迫程度有关</a:t>
            </a:r>
          </a:p>
        </p:txBody>
      </p:sp>
      <p:sp>
        <p:nvSpPr>
          <p:cNvPr id="9" name="Freeform"/>
          <p:cNvSpPr/>
          <p:nvPr>
            <p:custDataLst>
              <p:tags r:id="rId10"/>
            </p:custDataLst>
          </p:nvPr>
        </p:nvSpPr>
        <p:spPr bwMode="auto">
          <a:xfrm>
            <a:off x="3307334" y="4319077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"/>
          <p:cNvSpPr/>
          <p:nvPr>
            <p:custDataLst>
              <p:tags r:id="rId11"/>
            </p:custDataLst>
          </p:nvPr>
        </p:nvSpPr>
        <p:spPr bwMode="auto">
          <a:xfrm>
            <a:off x="3081777" y="432154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"/>
          <p:cNvSpPr txBox="1"/>
          <p:nvPr>
            <p:custDataLst>
              <p:tags r:id="rId12"/>
            </p:custDataLst>
          </p:nvPr>
        </p:nvSpPr>
        <p:spPr>
          <a:xfrm>
            <a:off x="3647317" y="407458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实验室检查：如脑脊液检查、肿瘤标志物检测等，有助于辅助诊断</a:t>
            </a:r>
          </a:p>
        </p:txBody>
      </p:sp>
      <p:sp>
        <p:nvSpPr>
          <p:cNvPr id="12" name="Freeform"/>
          <p:cNvSpPr/>
          <p:nvPr>
            <p:custDataLst>
              <p:tags r:id="rId13"/>
            </p:custDataLst>
          </p:nvPr>
        </p:nvSpPr>
        <p:spPr bwMode="auto">
          <a:xfrm>
            <a:off x="3307334" y="561711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4"/>
            </p:custDataLst>
          </p:nvPr>
        </p:nvSpPr>
        <p:spPr bwMode="auto">
          <a:xfrm>
            <a:off x="3081777" y="561958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TextBox"/>
          <p:cNvSpPr txBox="1"/>
          <p:nvPr>
            <p:custDataLst>
              <p:tags r:id="rId15"/>
            </p:custDataLst>
          </p:nvPr>
        </p:nvSpPr>
        <p:spPr>
          <a:xfrm>
            <a:off x="3647317" y="537262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病理学检查：如组织活检、细胞学检查等，可明确诊断并指导治疗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鉴别诊断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6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脑膜瘤：与中枢神经细胞瘤相比，脑膜瘤通常具有更明显的边界，且信号强度较低。</a:t>
            </a:r>
          </a:p>
        </p:txBody>
      </p:sp>
      <p:sp>
        <p:nvSpPr>
          <p:cNvPr id="10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胶质瘤：胶质瘤通常具有较高的信号强度，且边界较模糊。</a:t>
            </a:r>
          </a:p>
        </p:txBody>
      </p:sp>
      <p:sp>
        <p:nvSpPr>
          <p:cNvPr id="13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转移瘤：转移瘤通常具有较高的信号强度，且边界较模糊，且可能具有多发性。</a:t>
            </a:r>
          </a:p>
        </p:txBody>
      </p:sp>
      <p:sp>
        <p:nvSpPr>
          <p:cNvPr id="18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3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血管畸形：血管畸形通常具有较高的信号强度，且边界较模糊，且可能具有多发性。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治疗方法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手术治疗：切除肿瘤，减轻症状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放射治疗：利用放射线杀死肿瘤细胞</a:t>
            </a: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化疗：使用化学药物杀死肿瘤细胞</a:t>
            </a: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靶向治疗：针对特定基因或蛋白质进行治疗</a:t>
            </a:r>
          </a:p>
        </p:txBody>
      </p:sp>
      <p:sp>
        <p:nvSpPr>
          <p:cNvPr id="25" name="矩形 24"/>
          <p:cNvSpPr/>
          <p:nvPr>
            <p:custDataLst>
              <p:tags r:id="rId16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免疫治疗：利用免疫系统攻击肿瘤细胞</a:t>
            </a:r>
          </a:p>
        </p:txBody>
      </p:sp>
      <p:sp>
        <p:nvSpPr>
          <p:cNvPr id="24" name="矩形 23"/>
          <p:cNvSpPr/>
          <p:nvPr>
            <p:custDataLst>
              <p:tags r:id="rId19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20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综合治疗：根据病情和患者情况，采用多种治疗方法相结合</a:t>
            </a:r>
          </a:p>
        </p:txBody>
      </p:sp>
      <p:sp>
        <p:nvSpPr>
          <p:cNvPr id="15" name="文本框 14"/>
          <p:cNvSpPr txBox="1"/>
          <p:nvPr>
            <p:custDataLst>
              <p:tags r:id="rId22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23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24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6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4</a:t>
            </a:r>
          </a:p>
        </p:txBody>
      </p:sp>
      <p:sp>
        <p:nvSpPr>
          <p:cNvPr id="7" name="标题 6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 flip="none" rotWithShape="1">
                  <a:gsLst>
                    <a:gs pos="14000">
                      <a:schemeClr val="accent1"/>
                    </a:gs>
                    <a:gs pos="92000">
                      <a:schemeClr val="accent1"/>
                    </a:gs>
                    <a:gs pos="54000">
                      <a:schemeClr val="bg1"/>
                    </a:gs>
                  </a:gsLst>
                  <a:lin ang="0" scaled="0"/>
                </a:gradFill>
              </a:rPr>
              <a:t>预后与随访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预后因素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5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6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7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8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9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0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肿瘤位置：肿瘤位置对预后有重要影响，如位于脑干、丘脑等重要功能区，预后较差</a:t>
            </a:r>
          </a:p>
        </p:txBody>
      </p:sp>
      <p:sp>
        <p:nvSpPr>
          <p:cNvPr id="21" name="标题 1"/>
          <p:cNvSpPr txBox="1"/>
          <p:nvPr>
            <p:custDataLst>
              <p:tags r:id="rId11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肿瘤病理类型：不同病理类型的肿瘤预后不同，如低级别胶质瘤预后较好，高级别胶质瘤预后较差</a:t>
            </a:r>
          </a:p>
        </p:txBody>
      </p:sp>
      <p:sp>
        <p:nvSpPr>
          <p:cNvPr id="22" name="标题 1"/>
          <p:cNvSpPr txBox="1"/>
          <p:nvPr>
            <p:custDataLst>
              <p:tags r:id="rId12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6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肿瘤大小：肿瘤大小与预后密切相关，肿瘤越大，预后越差</a:t>
            </a:r>
          </a:p>
        </p:txBody>
      </p:sp>
      <p:sp>
        <p:nvSpPr>
          <p:cNvPr id="23" name="标题 1"/>
          <p:cNvSpPr txBox="1"/>
          <p:nvPr>
            <p:custDataLst>
              <p:tags r:id="rId13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治疗方法：治疗方法的选择对预后有重要影响，如手术切除、放疗、化疗等不同治疗方法的选择对预后有不同影响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随访方法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>
            <a:off x="2329711" y="1615930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2166912" y="1478349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3038306" y="1678378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定期进行磁共振检查，观察肿瘤变化</a:t>
            </a:r>
          </a:p>
        </p:txBody>
      </p:sp>
      <p:sp>
        <p:nvSpPr>
          <p:cNvPr id="2" name="任意多边形 1"/>
          <p:cNvSpPr/>
          <p:nvPr>
            <p:custDataLst>
              <p:tags r:id="rId7"/>
            </p:custDataLst>
          </p:nvPr>
        </p:nvSpPr>
        <p:spPr>
          <a:xfrm>
            <a:off x="6525717" y="1615930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6362919" y="1478349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7234314" y="1678378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定期进行血液检查，监测肿瘤标志物水平</a:t>
            </a:r>
          </a:p>
        </p:txBody>
      </p:sp>
      <p:sp>
        <p:nvSpPr>
          <p:cNvPr id="6" name="任意多边形 5"/>
          <p:cNvSpPr/>
          <p:nvPr>
            <p:custDataLst>
              <p:tags r:id="rId10"/>
            </p:custDataLst>
          </p:nvPr>
        </p:nvSpPr>
        <p:spPr>
          <a:xfrm>
            <a:off x="2329711" y="3317034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2166912" y="3179453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3038306" y="3379482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定期进行临床检查，评估患者症状和功能状态</a:t>
            </a:r>
          </a:p>
        </p:txBody>
      </p: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>
            <a:off x="6525717" y="3317034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6362919" y="3179453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7234314" y="3379482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定期进行心理评估，关注患者心理状况和应对能力</a:t>
            </a:r>
          </a:p>
        </p:txBody>
      </p:sp>
      <p:sp>
        <p:nvSpPr>
          <p:cNvPr id="13" name="任意多边形 12"/>
          <p:cNvSpPr/>
          <p:nvPr>
            <p:custDataLst>
              <p:tags r:id="rId16"/>
            </p:custDataLst>
          </p:nvPr>
        </p:nvSpPr>
        <p:spPr>
          <a:xfrm>
            <a:off x="2329711" y="5018138"/>
            <a:ext cx="3506044" cy="986001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 13"/>
          <p:cNvSpPr/>
          <p:nvPr>
            <p:custDataLst>
              <p:tags r:id="rId17"/>
            </p:custDataLst>
          </p:nvPr>
        </p:nvSpPr>
        <p:spPr>
          <a:xfrm>
            <a:off x="2166912" y="4880556"/>
            <a:ext cx="746150" cy="1261164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E</a:t>
            </a: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3038306" y="5080586"/>
            <a:ext cx="2734751" cy="86110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定期与患者沟通，了解患者需求并提供支持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治疗效果评估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5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6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7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8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7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肿瘤大小：肿瘤体积缩小或消失</a:t>
            </a:r>
          </a:p>
        </p:txBody>
      </p:sp>
      <p:sp>
        <p:nvSpPr>
          <p:cNvPr id="54" name="标题 1"/>
          <p:cNvSpPr txBox="1"/>
          <p:nvPr>
            <p:custDataLst>
              <p:tags r:id="rId9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肿瘤位置：肿瘤位置变化，如向正常组织转移</a:t>
            </a:r>
          </a:p>
        </p:txBody>
      </p:sp>
      <p:sp>
        <p:nvSpPr>
          <p:cNvPr id="56" name="标题 1"/>
          <p:cNvSpPr txBox="1"/>
          <p:nvPr>
            <p:custDataLst>
              <p:tags r:id="rId10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肿瘤形态：肿瘤形态改变，如边界清晰、形态规则</a:t>
            </a:r>
          </a:p>
        </p:txBody>
      </p:sp>
      <p:sp>
        <p:nvSpPr>
          <p:cNvPr id="57" name="KSO_Shape"/>
          <p:cNvSpPr/>
          <p:nvPr>
            <p:custDataLst>
              <p:tags r:id="rId11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2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3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肿瘤信号：肿瘤信号强度变化，如信号强度降低或消失</a:t>
            </a:r>
          </a:p>
        </p:txBody>
      </p:sp>
      <p:sp>
        <p:nvSpPr>
          <p:cNvPr id="61" name="标题 1"/>
          <p:cNvSpPr txBox="1"/>
          <p:nvPr>
            <p:custDataLst>
              <p:tags r:id="rId14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肿瘤周围组织：肿瘤周围组织变化，如水肿减轻或消失</a:t>
            </a:r>
          </a:p>
        </p:txBody>
      </p:sp>
      <p:sp>
        <p:nvSpPr>
          <p:cNvPr id="62" name="标题 1"/>
          <p:cNvSpPr txBox="1"/>
          <p:nvPr>
            <p:custDataLst>
              <p:tags r:id="rId15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患者症状：患者症状改善，如头痛、呕吐等症状减轻或消失</a:t>
            </a:r>
          </a:p>
        </p:txBody>
      </p:sp>
      <p:sp>
        <p:nvSpPr>
          <p:cNvPr id="65" name="KSO_Shape"/>
          <p:cNvSpPr/>
          <p:nvPr>
            <p:custDataLst>
              <p:tags r:id="rId16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7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18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6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THANKS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29"/>
  <p:tag name="KSO_WM_TEMPLATE_THUMBS_INDEX" val="1、9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SLIDE_CONTENT_AREA" val="{&quot;left&quot;:&quot;81.45&quot;,&quot;top&quot;:&quot;106.8&quot;,&quot;width&quot;:&quot;739.1&quot;,&quot;height&quot;:&quot;290.25&quot;}"/>
  <p:tag name="KSO_WM_SLIDE_ID" val="custom2023087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  <p:tag name="KSO_WM_TEMPLATE_THUMBS_INDEX" val="1、9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13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8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21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21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21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22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22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22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22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22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22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22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22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22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22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23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23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"/>
</p:tagLst>
</file>

<file path=ppt/tags/tag23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10"/>
</p:tagLst>
</file>

<file path=ppt/tags/tag23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8"/>
</p:tagLst>
</file>

<file path=ppt/tags/tag23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4:27&quot;,&quot;maxSize&quot;:{&quot;size1&quot;:22.2},&quot;minSize&quot;:{&quot;size1&quot;:13.5},&quot;normalSize&quot;:{&quot;size1&quot;:13.5},&quot;subLayout&quot;:[{&quot;id&quot;:&quot;2023-09-03T22:04:27&quot;,&quot;margin&quot;:{&quot;bottom&quot;:0.025999998673796654,&quot;left&quot;:2.117000102996826,&quot;right&quot;:1.2699999809265137,&quot;top&quot;:0.4230000376701355},&quot;type&quot;:0},{&quot;id&quot;:&quot;2023-09-03T22:04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4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2_4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4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2_4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4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2_4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4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2_4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2_4*m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2_4*m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3_4"/>
  <p:tag name="KSO_WM_UNIT_INDEX" val="1_3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4_4"/>
  <p:tag name="KSO_WM_UNIT_INDEX" val="1_4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5_4"/>
  <p:tag name="KSO_WM_UNIT_INDEX" val="1_5_4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2"/>
  <p:tag name="KSO_WM_UNIT_COMPATIBLE" val="0"/>
  <p:tag name="KSO_WM_UNIT_DIAGRAM_ISNUMVISUAL" val="0"/>
  <p:tag name="KSO_WM_UNIT_DIAGRAM_ISREFERUNIT" val="0"/>
  <p:tag name="KSO_WM_UNIT_HIGHLIGHT" val="0"/>
  <p:tag name="KSO_WM_UNIT_ID" val="diagram20205782_4*m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4:34&quot;,&quot;maxSize&quot;:{&quot;size1&quot;:22.2},&quot;minSize&quot;:{&quot;size1&quot;:13.5},&quot;normalSize&quot;:{&quot;size1&quot;:13.5},&quot;subLayout&quot;:[{&quot;id&quot;:&quot;2023-09-03T22:04:34&quot;,&quot;margin&quot;:{&quot;bottom&quot;:0.025999998673796654,&quot;left&quot;:2.117000102996826,&quot;right&quot;:1.2699999809265137,&quot;top&quot;:0.4230000376701355},&quot;type&quot;:0},{&quot;id&quot;:&quot;2023-09-03T22:04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4:39&quot;,&quot;maxSize&quot;:{&quot;size1&quot;:22.2},&quot;minSize&quot;:{&quot;size1&quot;:13.5},&quot;normalSize&quot;:{&quot;size1&quot;:13.5},&quot;subLayout&quot;:[{&quot;id&quot;:&quot;2023-09-03T22:04:39&quot;,&quot;margin&quot;:{&quot;bottom&quot;:0.025999998673796654,&quot;left&quot;:2.117000102996826,&quot;right&quot;:1.2699999809265137,&quot;top&quot;:0.4230000376701355},&quot;type&quot;:0},{&quot;id&quot;:&quot;2023-09-03T22:04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287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8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4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4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4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1"/>
  <p:tag name="KSO_WM_UNIT_VALUE" val="4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4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4:46&quot;,&quot;maxSize&quot;:{&quot;size1&quot;:22.2},&quot;minSize&quot;:{&quot;size1&quot;:13.5},&quot;normalSize&quot;:{&quot;size1&quot;:13.5},&quot;subLayout&quot;:[{&quot;id&quot;:&quot;2023-09-03T22:04:46&quot;,&quot;margin&quot;:{&quot;bottom&quot;:0.025999998673796654,&quot;left&quot;:2.117000102996826,&quot;right&quot;:1.2699999809265137,&quot;top&quot;:0.4230000376701355},&quot;type&quot;:0},{&quot;id&quot;:&quot;2023-09-03T22:04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4:50&quot;,&quot;maxSize&quot;:{&quot;size1&quot;:22.2},&quot;minSize&quot;:{&quot;size1&quot;:13.5},&quot;normalSize&quot;:{&quot;size1&quot;:13.5},&quot;subLayout&quot;:[{&quot;id&quot;:&quot;2023-09-03T22:04:50&quot;,&quot;margin&quot;:{&quot;bottom&quot;:0.025999998673796654,&quot;left&quot;:2.117000102996826,&quot;right&quot;:1.2699999809265137,&quot;top&quot;:0.4230000376701355},&quot;type&quot;:0},{&quot;id&quot;:&quot;2023-09-03T22:04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1_1"/>
  <p:tag name="KSO_WM_UNIT_INDEX" val="1_1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27*155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1_1"/>
  <p:tag name="KSO_WM_UNIT_INDEX" val="1_1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2_1"/>
  <p:tag name="KSO_WM_UNIT_INDEX" val="1_2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2_1"/>
  <p:tag name="KSO_WM_UNIT_INDEX" val="1_2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3_1"/>
  <p:tag name="KSO_WM_UNIT_INDEX" val="1_3_1"/>
  <p:tag name="KSO_WM_UNIT_LAYERLEVEL" val="1_1_1"/>
  <p:tag name="KSO_WM_UNIT_TEXT_FILL_FORE_SCHEMECOLOR_INDEX" val="13"/>
  <p:tag name="KSO_WM_UNIT_TEXT_FILL_FORE_SCHEMECOLOR_INDEX_BRIGHTNESS" val="0.25"/>
  <p:tag name="KSO_WM_UNIT_TEXT_FILL_TYPE" val="1"/>
  <p:tag name="KSO_WM_UNIT_TYPE" val="l_h_x"/>
  <p:tag name="KSO_WM_UNIT_USESOURCEFORMAT_APPLY" val="1"/>
  <p:tag name="KSO_WM_UNIT_VALUE" val="155*155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3_1"/>
  <p:tag name="KSO_WM_UNIT_INDEX" val="1_3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f*1_4_1"/>
  <p:tag name="KSO_WM_UNIT_INDEX" val="1_4_1"/>
  <p:tag name="KSO_WM_UNIT_LAYERLEVEL" val="1_1_1"/>
  <p:tag name="KSO_WM_UNIT_NOCLEAR" val="0"/>
  <p:tag name="KSO_WM_UNIT_PRESET_TEXT" val="点击此处添加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HIGHLIGHT" val="0"/>
  <p:tag name="KSO_WM_UNIT_ID" val="diagram20198874_3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l_h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98874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198874_3*l_h_x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27*119"/>
</p:tagLst>
</file>

<file path=ppt/tags/tag32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4:58&quot;,&quot;maxSize&quot;:{&quot;size1&quot;:22.2},&quot;minSize&quot;:{&quot;size1&quot;:13.5},&quot;normalSize&quot;:{&quot;size1&quot;:13.5},&quot;subLayout&quot;:[{&quot;id&quot;:&quot;2023-09-03T22:04:58&quot;,&quot;margin&quot;:{&quot;bottom&quot;:0.025999998673796654,&quot;left&quot;:2.117000102996826,&quot;right&quot;:1.2699999809265137,&quot;top&quot;:0.4230000376701355},&quot;type&quot;:0},{&quot;id&quot;:&quot;2023-09-03T22:04:5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8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3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36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337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3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3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34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4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34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4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6"/>
</p:tagLst>
</file>

<file path=ppt/tags/tag3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5:07&quot;,&quot;maxSize&quot;:{&quot;size1&quot;:22.2},&quot;minSize&quot;:{&quot;size1&quot;:13.5},&quot;normalSize&quot;:{&quot;size1&quot;:13.5},&quot;subLayout&quot;:[{&quot;id&quot;:&quot;2023-09-03T22:05:07&quot;,&quot;margin&quot;:{&quot;bottom&quot;:0.025999998673796654,&quot;left&quot;:2.117000102996826,&quot;right&quot;:1.2699999809265137,&quot;top&quot;:0.4230000376701355},&quot;type&quot;:0},{&quot;id&quot;:&quot;2023-09-03T22:05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3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5:14&quot;,&quot;maxSize&quot;:{&quot;size1&quot;:22.2},&quot;minSize&quot;:{&quot;size1&quot;:13.5},&quot;normalSize&quot;:{&quot;size1&quot;:13.5},&quot;subLayout&quot;:[{&quot;id&quot;:&quot;2023-09-03T22:05:14&quot;,&quot;margin&quot;:{&quot;bottom&quot;:0.025999998673796654,&quot;left&quot;:2.117000102996826,&quot;right&quot;:1.2699999809265137,&quot;top&quot;:0.4230000376701355},&quot;type&quot;:0},{&quot;id&quot;:&quot;2023-09-03T22:05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5:21&quot;,&quot;maxSize&quot;:{&quot;size1&quot;:22.2},&quot;minSize&quot;:{&quot;size1&quot;:13.5},&quot;normalSize&quot;:{&quot;size1&quot;:13.5},&quot;subLayout&quot;:[{&quot;id&quot;:&quot;2023-09-03T22:05:21&quot;,&quot;margin&quot;:{&quot;bottom&quot;:0.025999998673796654,&quot;left&quot;:2.117000102996826,&quot;right&quot;:1.2699999809265137,&quot;top&quot;:0.4230000376701355},&quot;type&quot;:0},{&quot;id&quot;:&quot;2023-09-03T22:05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e*1"/>
  <p:tag name="KSO_WM_UNIT_INDEX" val="1"/>
  <p:tag name="KSO_WM_UNIT_LAYERLEVEL" val="1"/>
  <p:tag name="KSO_WM_UNIT_NOCLEAR" val="0"/>
  <p:tag name="KSO_WM_UNIT_PRESET_TEXT" val="PART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0"/>
  <p:tag name="KSO_WM_UNIT_TEXT_FILL_FORE_SCHEMECOLOR_INDEX_2" val="14"/>
  <p:tag name="KSO_WM_UNIT_TEXT_FILL_FORE_SCHEMECOLOR_INDEX_2_BRIGHTNESS" val="0"/>
  <p:tag name="KSO_WM_UNIT_TEXT_FILL_FORE_SCHEMECOLOR_INDEX_2_POS" val="0.54"/>
  <p:tag name="KSO_WM_UNIT_TEXT_FILL_FORE_SCHEMECOLOR_INDEX_2_TRANS" val="0"/>
  <p:tag name="KSO_WM_UNIT_TEXT_FILL_FORE_SCHEMECOLOR_INDEX_3" val="5"/>
  <p:tag name="KSO_WM_UNIT_TEXT_FILL_FORE_SCHEMECOLOR_INDEX_3_BRIGHTNESS" val="0"/>
  <p:tag name="KSO_WM_UNIT_TEXT_FILL_FORE_SCHEMECOLOR_INDEX_3_POS" val="0.92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VALUE" val="10"/>
</p:tagLst>
</file>

<file path=ppt/tags/tag389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87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1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1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4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5:28&quot;,&quot;maxSize&quot;:{&quot;size1&quot;:22.2},&quot;minSize&quot;:{&quot;size1&quot;:13.5},&quot;normalSize&quot;:{&quot;size1&quot;:13.5},&quot;subLayout&quot;:[{&quot;id&quot;:&quot;2023-09-03T22:05:28&quot;,&quot;margin&quot;:{&quot;bottom&quot;:0.025999998673796654,&quot;left&quot;:2.117000102996826,&quot;right&quot;:1.2699999809265137,&quot;top&quot;:0.4230000376701355},&quot;type&quot;:0},{&quot;id&quot;:&quot;2023-09-03T22:05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5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06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07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08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09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10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11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12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13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14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15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16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17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4*l_h_i*1_5_2"/>
  <p:tag name="KSO_WM_UNIT_INDEX" val="1_5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4"/>
</p:tagLst>
</file>

<file path=ppt/tags/tag418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4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  <p:tag name="KSO_WM_UNIT_VALUE" val="4"/>
</p:tagLst>
</file>

<file path=ppt/tags/tag419.xml><?xml version="1.0" encoding="utf-8"?>
<p:tagLst xmlns:p="http://schemas.openxmlformats.org/presentationml/2006/main">
  <p:tag name="KSO_WM_ASSEMBLE_CHIP_INDEX" val="d984ab11e3024eb88b3c3647f3679ff8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4*l_h_f*1_5_1"/>
  <p:tag name="KSO_WM_UNIT_INDEX" val="1_5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8"/>
</p:tagLst>
</file>

<file path=ppt/tags/tag42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5:33&quot;,&quot;maxSize&quot;:{&quot;size1&quot;:22.2},&quot;minSize&quot;:{&quot;size1&quot;:13.5},&quot;normalSize&quot;:{&quot;size1&quot;:13.5},&quot;subLayout&quot;:[{&quot;id&quot;:&quot;2023-09-03T22:05:33&quot;,&quot;margin&quot;:{&quot;bottom&quot;:0.025999998673796654,&quot;left&quot;:2.117000102996826,&quot;right&quot;:1.2699999809265137,&quot;top&quot;:0.4230000376701355},&quot;type&quot;:0},{&quot;id&quot;:&quot;2023-09-03T22:05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3T22:05:39&quot;,&quot;maxSize&quot;:{&quot;size1&quot;:22.2},&quot;minSize&quot;:{&quot;size1&quot;:13.5},&quot;normalSize&quot;:{&quot;size1&quot;:13.5},&quot;subLayout&quot;:[{&quot;id&quot;:&quot;2023-09-03T22:05:39&quot;,&quot;margin&quot;:{&quot;bottom&quot;:0.025999998673796654,&quot;left&quot;:2.117000102996826,&quot;right&quot;:1.2699999809265137,&quot;top&quot;:0.4230000376701355},&quot;type&quot;:0},{&quot;id&quot;:&quot;2023-09-03T22:05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7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7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440.xml><?xml version="1.0" encoding="utf-8"?>
<p:tagLst xmlns:p="http://schemas.openxmlformats.org/presentationml/2006/main">
  <p:tag name="KSO_WM_BEAUTIFY_FLAG" val="#wm#"/>
  <p:tag name="KSO_WM_SLIDE_CONTENT_AREA" val="{&quot;left&quot;:&quot;81.45&quot;,&quot;top&quot;:&quot;106.8&quot;,&quot;width&quot;:&quot;739.1&quot;,&quot;height&quot;:&quot;290.25&quot;}"/>
  <p:tag name="KSO_WM_SLIDE_ID" val="custom20230879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79"/>
  <p:tag name="KSO_WM_TEMPLATE_MASTER_TYPE" val="1"/>
  <p:tag name="KSO_WM_TEMPLATE_SUBCATEGORY" val="0"/>
</p:tagLst>
</file>

<file path=ppt/tags/tag44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38">
      <a:dk1>
        <a:srgbClr val="000000"/>
      </a:dk1>
      <a:lt1>
        <a:srgbClr val="FFFFFF"/>
      </a:lt1>
      <a:dk2>
        <a:srgbClr val="000000"/>
      </a:dk2>
      <a:lt2>
        <a:srgbClr val="0C0C0C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BFBFBF"/>
      </a:folHlink>
    </a:clrScheme>
    <a:fontScheme name="稻壳儿-黑体常规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116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中枢神经细胞瘤磁共振影像表现</vt:lpstr>
      <vt:lpstr>Slide 2</vt:lpstr>
      <vt:lpstr>中枢神经细胞瘤概述</vt:lpstr>
      <vt:lpstr>Slide 4</vt:lpstr>
      <vt:lpstr>Slide 5</vt:lpstr>
      <vt:lpstr>Slide 6</vt:lpstr>
      <vt:lpstr>磁共振影像表现</vt:lpstr>
      <vt:lpstr>Slide 8</vt:lpstr>
      <vt:lpstr>Slide 9</vt:lpstr>
      <vt:lpstr>Slide 10</vt:lpstr>
      <vt:lpstr>诊断与鉴别诊断</vt:lpstr>
      <vt:lpstr>Slide 12</vt:lpstr>
      <vt:lpstr>Slide 13</vt:lpstr>
      <vt:lpstr>Slide 14</vt:lpstr>
      <vt:lpstr>预后与随访</vt:lpstr>
      <vt:lpstr>Slide 16</vt:lpstr>
      <vt:lpstr>Slide 17</vt:lpstr>
      <vt:lpstr>Slide 18</vt:lpstr>
      <vt:lpstr>THANKS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2023-09-06T00:31:25Z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954DFB51C22D4BBC8713E31C4C8DA8D2_11</vt:lpwstr>
  </property>
  <property fmtid="{D5CDD505-2E9C-101B-9397-08002B2CF9AE}" pid="3" name="KSOProductBuildVer">
    <vt:lpwstr>2052-12.1.0.15120</vt:lpwstr>
  </property>
</Properties>
</file>