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29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9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未标题-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069975" y="3999230"/>
            <a:ext cx="2614295" cy="17125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3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indent="0" algn="l" fontAlgn="auto">
              <a:lnSpc>
                <a:spcPct val="12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5765800" y="3841750"/>
            <a:ext cx="5520055" cy="15113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/>
            <p:custDataLst>
              <p:tags r:id="rId5"/>
            </p:custDataLst>
          </p:nvPr>
        </p:nvSpPr>
        <p:spPr>
          <a:xfrm>
            <a:off x="5765800" y="5413375"/>
            <a:ext cx="5520055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57200" marR="0" lvl="1" indent="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单击此处添加文本具体内容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VCG2113796295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20320"/>
            <a:ext cx="12193905" cy="6894830"/>
          </a:xfrm>
          <a:prstGeom prst="rect">
            <a:avLst/>
          </a:prstGeom>
        </p:spPr>
      </p:pic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358775" y="558165"/>
            <a:ext cx="11497310" cy="6038850"/>
          </a:xfrm>
          <a:prstGeom prst="roundRect">
            <a:avLst>
              <a:gd name="adj" fmla="val 5624"/>
            </a:avLst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rgbClr val="000034">
                  <a:alpha val="51000"/>
                </a:srgbClr>
              </a:gs>
            </a:gsLst>
            <a:lin ang="16200000" scaled="0"/>
          </a:gradFill>
          <a:ln>
            <a:noFill/>
          </a:ln>
          <a:effectLst>
            <a:innerShdw blurRad="88900">
              <a:schemeClr val="bg1">
                <a:alpha val="44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3" hasCustomPrompt="1"/>
            <p:custDataLst>
              <p:tags r:id="rId4"/>
            </p:custDataLst>
          </p:nvPr>
        </p:nvSpPr>
        <p:spPr>
          <a:xfrm>
            <a:off x="2770188" y="2527120"/>
            <a:ext cx="6651625" cy="187152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28" name="直接连接符 27"/>
          <p:cNvCxnSpPr/>
          <p:nvPr>
            <p:custDataLst>
              <p:tags r:id="rId5"/>
            </p:custDataLst>
          </p:nvPr>
        </p:nvCxnSpPr>
        <p:spPr>
          <a:xfrm>
            <a:off x="2619375" y="4398645"/>
            <a:ext cx="6953250" cy="0"/>
          </a:xfrm>
          <a:prstGeom prst="line">
            <a:avLst/>
          </a:prstGeom>
          <a:ln w="19050">
            <a:gradFill>
              <a:gsLst>
                <a:gs pos="50000">
                  <a:schemeClr val="accent3"/>
                </a:gs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序号"/>
          <p:cNvSpPr txBox="1"/>
          <p:nvPr>
            <p:ph type="body" idx="1" hasCustomPrompt="1"/>
            <p:custDataLst>
              <p:tags r:id="rId6"/>
            </p:custDataLst>
          </p:nvPr>
        </p:nvSpPr>
        <p:spPr>
          <a:xfrm>
            <a:off x="3081020" y="1616710"/>
            <a:ext cx="6029960" cy="21475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3800" b="1" i="0" u="none" strike="noStrike" kern="1200" cap="none" spc="0" normalizeH="0" baseline="0" noProof="1">
                <a:ln w="19050">
                  <a:noFill/>
                </a:ln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  <a:ea typeface="+mn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编号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36914"/>
            <a:ext cx="5342400" cy="39239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36914"/>
            <a:ext cx="5342400" cy="39239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descr="VCG21137949778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2065" y="3810"/>
            <a:ext cx="12216130" cy="685419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062990" y="586105"/>
            <a:ext cx="1853565" cy="935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1051560" y="1520190"/>
            <a:ext cx="1864995" cy="328295"/>
          </a:xfrm>
          <a:prstGeom prst="rect">
            <a:avLst/>
          </a:prstGeom>
          <a:noFill/>
        </p:spPr>
        <p:txBody>
          <a:bodyPr wrap="square" lIns="7200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indent="0" algn="l" fontAlgn="auto">
              <a:lnSpc>
                <a:spcPct val="120000"/>
              </a:lnSpc>
            </a:pPr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未标题-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3962400" y="3585029"/>
            <a:ext cx="7323455" cy="17680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/>
            <p:custDataLst>
              <p:tags r:id="rId4"/>
            </p:custDataLst>
          </p:nvPr>
        </p:nvSpPr>
        <p:spPr>
          <a:xfrm>
            <a:off x="5765800" y="5413375"/>
            <a:ext cx="5520055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9.xml" /><Relationship Id="rId21" Type="http://schemas.openxmlformats.org/officeDocument/2006/relationships/tags" Target="../tags/tag180.xml" /><Relationship Id="rId22" Type="http://schemas.openxmlformats.org/officeDocument/2006/relationships/tags" Target="../tags/tag181.xml" /><Relationship Id="rId23" Type="http://schemas.openxmlformats.org/officeDocument/2006/relationships/tags" Target="../tags/tag182.xml" /><Relationship Id="rId24" Type="http://schemas.openxmlformats.org/officeDocument/2006/relationships/tags" Target="../tags/tag183.xml" /><Relationship Id="rId25" Type="http://schemas.openxmlformats.org/officeDocument/2006/relationships/tags" Target="../tags/tag184.xml" /><Relationship Id="rId26" Type="http://schemas.openxmlformats.org/officeDocument/2006/relationships/tags" Target="../tags/tag185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2" Type="http://schemas.openxmlformats.org/officeDocument/2006/relationships/image" Target="../media/image2.png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image" Target="../media/image2.png" /><Relationship Id="rId20" Type="http://schemas.openxmlformats.org/officeDocument/2006/relationships/tags" Target="../tags/tag236.xml" /><Relationship Id="rId21" Type="http://schemas.openxmlformats.org/officeDocument/2006/relationships/tags" Target="../tags/tag237.xml" /><Relationship Id="rId22" Type="http://schemas.openxmlformats.org/officeDocument/2006/relationships/tags" Target="../tags/tag238.xml" /><Relationship Id="rId23" Type="http://schemas.openxmlformats.org/officeDocument/2006/relationships/tags" Target="../tags/tag239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13" Type="http://schemas.openxmlformats.org/officeDocument/2006/relationships/tags" Target="../tags/tag250.xml" /><Relationship Id="rId14" Type="http://schemas.openxmlformats.org/officeDocument/2006/relationships/tags" Target="../tags/tag251.xml" /><Relationship Id="rId15" Type="http://schemas.openxmlformats.org/officeDocument/2006/relationships/tags" Target="../tags/tag252.xml" /><Relationship Id="rId16" Type="http://schemas.openxmlformats.org/officeDocument/2006/relationships/tags" Target="../tags/tag253.xml" /><Relationship Id="rId17" Type="http://schemas.openxmlformats.org/officeDocument/2006/relationships/tags" Target="../tags/tag254.xml" /><Relationship Id="rId18" Type="http://schemas.openxmlformats.org/officeDocument/2006/relationships/tags" Target="../tags/tag255.xml" /><Relationship Id="rId19" Type="http://schemas.openxmlformats.org/officeDocument/2006/relationships/tags" Target="../tags/tag256.xml" /><Relationship Id="rId2" Type="http://schemas.openxmlformats.org/officeDocument/2006/relationships/image" Target="../media/image2.png" /><Relationship Id="rId20" Type="http://schemas.openxmlformats.org/officeDocument/2006/relationships/tags" Target="../tags/tag257.xml" /><Relationship Id="rId21" Type="http://schemas.openxmlformats.org/officeDocument/2006/relationships/tags" Target="../tags/tag258.xml" /><Relationship Id="rId22" Type="http://schemas.openxmlformats.org/officeDocument/2006/relationships/tags" Target="../tags/tag25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14" Type="http://schemas.openxmlformats.org/officeDocument/2006/relationships/tags" Target="../tags/tag274.xml" /><Relationship Id="rId15" Type="http://schemas.openxmlformats.org/officeDocument/2006/relationships/tags" Target="../tags/tag275.xml" /><Relationship Id="rId16" Type="http://schemas.openxmlformats.org/officeDocument/2006/relationships/tags" Target="../tags/tag276.xml" /><Relationship Id="rId17" Type="http://schemas.openxmlformats.org/officeDocument/2006/relationships/tags" Target="../tags/tag277.xml" /><Relationship Id="rId18" Type="http://schemas.openxmlformats.org/officeDocument/2006/relationships/tags" Target="../tags/tag278.xml" /><Relationship Id="rId2" Type="http://schemas.openxmlformats.org/officeDocument/2006/relationships/image" Target="../media/image2.png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2" Type="http://schemas.openxmlformats.org/officeDocument/2006/relationships/image" Target="../media/image2.png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2" Type="http://schemas.openxmlformats.org/officeDocument/2006/relationships/image" Target="../media/image2.png" /><Relationship Id="rId3" Type="http://schemas.openxmlformats.org/officeDocument/2006/relationships/tags" Target="../tags/tag295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11.xml" /><Relationship Id="rId3" Type="http://schemas.openxmlformats.org/officeDocument/2006/relationships/tags" Target="../tags/tag312.xml" /><Relationship Id="rId4" Type="http://schemas.openxmlformats.org/officeDocument/2006/relationships/tags" Target="../tags/tag3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0.xml" /><Relationship Id="rId11" Type="http://schemas.openxmlformats.org/officeDocument/2006/relationships/tags" Target="../tags/tag321.xml" /><Relationship Id="rId12" Type="http://schemas.openxmlformats.org/officeDocument/2006/relationships/tags" Target="../tags/tag322.xml" /><Relationship Id="rId13" Type="http://schemas.openxmlformats.org/officeDocument/2006/relationships/tags" Target="../tags/tag323.xml" /><Relationship Id="rId14" Type="http://schemas.openxmlformats.org/officeDocument/2006/relationships/image" Target="../media/image6.png" /><Relationship Id="rId15" Type="http://schemas.openxmlformats.org/officeDocument/2006/relationships/tags" Target="../tags/tag324.xml" /><Relationship Id="rId16" Type="http://schemas.openxmlformats.org/officeDocument/2006/relationships/tags" Target="../tags/tag325.xml" /><Relationship Id="rId17" Type="http://schemas.openxmlformats.org/officeDocument/2006/relationships/tags" Target="../tags/tag326.xml" /><Relationship Id="rId18" Type="http://schemas.openxmlformats.org/officeDocument/2006/relationships/tags" Target="../tags/tag327.xml" /><Relationship Id="rId19" Type="http://schemas.openxmlformats.org/officeDocument/2006/relationships/image" Target="../media/image7.png" /><Relationship Id="rId2" Type="http://schemas.openxmlformats.org/officeDocument/2006/relationships/image" Target="../media/image2.png" /><Relationship Id="rId20" Type="http://schemas.openxmlformats.org/officeDocument/2006/relationships/tags" Target="../tags/tag328.xml" /><Relationship Id="rId21" Type="http://schemas.openxmlformats.org/officeDocument/2006/relationships/tags" Target="../tags/tag329.xml" /><Relationship Id="rId22" Type="http://schemas.openxmlformats.org/officeDocument/2006/relationships/tags" Target="../tags/tag330.xml" /><Relationship Id="rId23" Type="http://schemas.openxmlformats.org/officeDocument/2006/relationships/tags" Target="../tags/tag331.xml" /><Relationship Id="rId24" Type="http://schemas.openxmlformats.org/officeDocument/2006/relationships/image" Target="../media/image8.png" /><Relationship Id="rId25" Type="http://schemas.openxmlformats.org/officeDocument/2006/relationships/tags" Target="../tags/tag332.xml" /><Relationship Id="rId26" Type="http://schemas.openxmlformats.org/officeDocument/2006/relationships/tags" Target="../tags/tag333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1.xml" /><Relationship Id="rId11" Type="http://schemas.openxmlformats.org/officeDocument/2006/relationships/tags" Target="../tags/tag342.xml" /><Relationship Id="rId12" Type="http://schemas.openxmlformats.org/officeDocument/2006/relationships/tags" Target="../tags/tag343.xml" /><Relationship Id="rId13" Type="http://schemas.openxmlformats.org/officeDocument/2006/relationships/tags" Target="../tags/tag344.xml" /><Relationship Id="rId14" Type="http://schemas.openxmlformats.org/officeDocument/2006/relationships/tags" Target="../tags/tag345.xml" /><Relationship Id="rId15" Type="http://schemas.openxmlformats.org/officeDocument/2006/relationships/tags" Target="../tags/tag346.xml" /><Relationship Id="rId16" Type="http://schemas.openxmlformats.org/officeDocument/2006/relationships/tags" Target="../tags/tag347.xml" /><Relationship Id="rId17" Type="http://schemas.openxmlformats.org/officeDocument/2006/relationships/tags" Target="../tags/tag348.xml" /><Relationship Id="rId18" Type="http://schemas.openxmlformats.org/officeDocument/2006/relationships/tags" Target="../tags/tag349.xml" /><Relationship Id="rId19" Type="http://schemas.openxmlformats.org/officeDocument/2006/relationships/tags" Target="../tags/tag350.xml" /><Relationship Id="rId2" Type="http://schemas.openxmlformats.org/officeDocument/2006/relationships/image" Target="../media/image2.png" /><Relationship Id="rId20" Type="http://schemas.openxmlformats.org/officeDocument/2006/relationships/tags" Target="../tags/tag351.xml" /><Relationship Id="rId21" Type="http://schemas.openxmlformats.org/officeDocument/2006/relationships/tags" Target="../tags/tag352.xml" /><Relationship Id="rId22" Type="http://schemas.openxmlformats.org/officeDocument/2006/relationships/tags" Target="../tags/tag353.xml" /><Relationship Id="rId23" Type="http://schemas.openxmlformats.org/officeDocument/2006/relationships/tags" Target="../tags/tag354.xml" /><Relationship Id="rId24" Type="http://schemas.openxmlformats.org/officeDocument/2006/relationships/tags" Target="../tags/tag355.xml" /><Relationship Id="rId25" Type="http://schemas.openxmlformats.org/officeDocument/2006/relationships/tags" Target="../tags/tag356.xml" /><Relationship Id="rId26" Type="http://schemas.openxmlformats.org/officeDocument/2006/relationships/tags" Target="../tags/tag357.xml" /><Relationship Id="rId3" Type="http://schemas.openxmlformats.org/officeDocument/2006/relationships/tags" Target="../tags/tag334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tags" Target="../tags/tag337.xml" /><Relationship Id="rId7" Type="http://schemas.openxmlformats.org/officeDocument/2006/relationships/tags" Target="../tags/tag338.xml" /><Relationship Id="rId8" Type="http://schemas.openxmlformats.org/officeDocument/2006/relationships/tags" Target="../tags/tag339.xml" /><Relationship Id="rId9" Type="http://schemas.openxmlformats.org/officeDocument/2006/relationships/tags" Target="../tags/tag34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5.xml" /><Relationship Id="rId11" Type="http://schemas.openxmlformats.org/officeDocument/2006/relationships/tags" Target="../tags/tag366.xml" /><Relationship Id="rId12" Type="http://schemas.openxmlformats.org/officeDocument/2006/relationships/tags" Target="../tags/tag367.xml" /><Relationship Id="rId13" Type="http://schemas.openxmlformats.org/officeDocument/2006/relationships/tags" Target="../tags/tag368.xml" /><Relationship Id="rId14" Type="http://schemas.openxmlformats.org/officeDocument/2006/relationships/tags" Target="../tags/tag369.xml" /><Relationship Id="rId15" Type="http://schemas.openxmlformats.org/officeDocument/2006/relationships/tags" Target="../tags/tag370.xml" /><Relationship Id="rId16" Type="http://schemas.openxmlformats.org/officeDocument/2006/relationships/tags" Target="../tags/tag371.xml" /><Relationship Id="rId17" Type="http://schemas.openxmlformats.org/officeDocument/2006/relationships/tags" Target="../tags/tag372.xml" /><Relationship Id="rId18" Type="http://schemas.openxmlformats.org/officeDocument/2006/relationships/tags" Target="../tags/tag373.xml" /><Relationship Id="rId19" Type="http://schemas.openxmlformats.org/officeDocument/2006/relationships/tags" Target="../tags/tag374.xml" /><Relationship Id="rId2" Type="http://schemas.openxmlformats.org/officeDocument/2006/relationships/image" Target="../media/image2.png" /><Relationship Id="rId20" Type="http://schemas.openxmlformats.org/officeDocument/2006/relationships/tags" Target="../tags/tag375.xml" /><Relationship Id="rId21" Type="http://schemas.openxmlformats.org/officeDocument/2006/relationships/tags" Target="../tags/tag376.xml" /><Relationship Id="rId22" Type="http://schemas.openxmlformats.org/officeDocument/2006/relationships/tags" Target="../tags/tag377.xml" /><Relationship Id="rId3" Type="http://schemas.openxmlformats.org/officeDocument/2006/relationships/tags" Target="../tags/tag358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tags" Target="../tags/tag362.xml" /><Relationship Id="rId8" Type="http://schemas.openxmlformats.org/officeDocument/2006/relationships/tags" Target="../tags/tag363.xml" /><Relationship Id="rId9" Type="http://schemas.openxmlformats.org/officeDocument/2006/relationships/tags" Target="../tags/tag36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8.xml" /><Relationship Id="rId11" Type="http://schemas.openxmlformats.org/officeDocument/2006/relationships/tags" Target="../tags/tag389.xml" /><Relationship Id="rId12" Type="http://schemas.openxmlformats.org/officeDocument/2006/relationships/tags" Target="../tags/tag390.xml" /><Relationship Id="rId13" Type="http://schemas.openxmlformats.org/officeDocument/2006/relationships/tags" Target="../tags/tag391.xml" /><Relationship Id="rId14" Type="http://schemas.openxmlformats.org/officeDocument/2006/relationships/tags" Target="../tags/tag392.xml" /><Relationship Id="rId2" Type="http://schemas.openxmlformats.org/officeDocument/2006/relationships/image" Target="../media/image2.png" /><Relationship Id="rId3" Type="http://schemas.openxmlformats.org/officeDocument/2006/relationships/tags" Target="../tags/tag381.xml" /><Relationship Id="rId4" Type="http://schemas.openxmlformats.org/officeDocument/2006/relationships/tags" Target="../tags/tag382.x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tags" Target="../tags/tag386.xml" /><Relationship Id="rId9" Type="http://schemas.openxmlformats.org/officeDocument/2006/relationships/tags" Target="../tags/tag38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0.xml" /><Relationship Id="rId11" Type="http://schemas.openxmlformats.org/officeDocument/2006/relationships/tags" Target="../tags/tag401.xml" /><Relationship Id="rId12" Type="http://schemas.openxmlformats.org/officeDocument/2006/relationships/tags" Target="../tags/tag402.xml" /><Relationship Id="rId2" Type="http://schemas.openxmlformats.org/officeDocument/2006/relationships/image" Target="../media/image2.png" /><Relationship Id="rId3" Type="http://schemas.openxmlformats.org/officeDocument/2006/relationships/tags" Target="../tags/tag393.xml" /><Relationship Id="rId4" Type="http://schemas.openxmlformats.org/officeDocument/2006/relationships/tags" Target="../tags/tag394.xml" /><Relationship Id="rId5" Type="http://schemas.openxmlformats.org/officeDocument/2006/relationships/tags" Target="../tags/tag395.xml" /><Relationship Id="rId6" Type="http://schemas.openxmlformats.org/officeDocument/2006/relationships/tags" Target="../tags/tag396.xml" /><Relationship Id="rId7" Type="http://schemas.openxmlformats.org/officeDocument/2006/relationships/tags" Target="../tags/tag397.xml" /><Relationship Id="rId8" Type="http://schemas.openxmlformats.org/officeDocument/2006/relationships/tags" Target="../tags/tag398.xml" /><Relationship Id="rId9" Type="http://schemas.openxmlformats.org/officeDocument/2006/relationships/tags" Target="../tags/tag39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0.xml" /><Relationship Id="rId11" Type="http://schemas.openxmlformats.org/officeDocument/2006/relationships/tags" Target="../tags/tag411.xml" /><Relationship Id="rId12" Type="http://schemas.openxmlformats.org/officeDocument/2006/relationships/tags" Target="../tags/tag412.xml" /><Relationship Id="rId13" Type="http://schemas.openxmlformats.org/officeDocument/2006/relationships/tags" Target="../tags/tag413.xml" /><Relationship Id="rId14" Type="http://schemas.openxmlformats.org/officeDocument/2006/relationships/tags" Target="../tags/tag414.xml" /><Relationship Id="rId15" Type="http://schemas.openxmlformats.org/officeDocument/2006/relationships/tags" Target="../tags/tag415.xml" /><Relationship Id="rId16" Type="http://schemas.openxmlformats.org/officeDocument/2006/relationships/tags" Target="../tags/tag416.xml" /><Relationship Id="rId17" Type="http://schemas.openxmlformats.org/officeDocument/2006/relationships/tags" Target="../tags/tag417.xml" /><Relationship Id="rId18" Type="http://schemas.openxmlformats.org/officeDocument/2006/relationships/tags" Target="../tags/tag418.xml" /><Relationship Id="rId19" Type="http://schemas.openxmlformats.org/officeDocument/2006/relationships/tags" Target="../tags/tag419.xml" /><Relationship Id="rId2" Type="http://schemas.openxmlformats.org/officeDocument/2006/relationships/image" Target="../media/image2.png" /><Relationship Id="rId20" Type="http://schemas.openxmlformats.org/officeDocument/2006/relationships/tags" Target="../tags/tag420.xml" /><Relationship Id="rId21" Type="http://schemas.openxmlformats.org/officeDocument/2006/relationships/tags" Target="../tags/tag421.xml" /><Relationship Id="rId22" Type="http://schemas.openxmlformats.org/officeDocument/2006/relationships/tags" Target="../tags/tag422.xml" /><Relationship Id="rId23" Type="http://schemas.openxmlformats.org/officeDocument/2006/relationships/tags" Target="../tags/tag423.xml" /><Relationship Id="rId24" Type="http://schemas.openxmlformats.org/officeDocument/2006/relationships/tags" Target="../tags/tag424.xml" /><Relationship Id="rId25" Type="http://schemas.openxmlformats.org/officeDocument/2006/relationships/tags" Target="../tags/tag425.xml" /><Relationship Id="rId26" Type="http://schemas.openxmlformats.org/officeDocument/2006/relationships/tags" Target="../tags/tag426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27.xml" /><Relationship Id="rId3" Type="http://schemas.openxmlformats.org/officeDocument/2006/relationships/tags" Target="../tags/tag42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围手术期手术室全期护理课件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围手术期护理概述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围手术期护理的实施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围手术期护理的注意事项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围手术期护理的评估与改进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围手术期护理概述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围手术期护理的定义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围手术期护理是指手术前、手术中和手术后的护理过程。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围手术期护理的目的是确保手术的安全和成功，减少并发症和术后恢复时间。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围手术期护理包括术前准备、术中监测和术后护理等多个环节。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围手术期护理需要护士具备良好的专业知识和技能，以及良好的沟通和协作能力。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围手术期护理的重要性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提高手术成功率：围手术期护理可以降低手术并发症的发生率，提高手术成功率。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减少术后并发症：围手术期护理可以及时发现并处理术后并发症，降低患者的痛苦和医疗费用。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促进患者康复：围手术期护理可以促进患者的康复，缩短住院时间，提高生活质量。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提高患者满意度：围手术期护理可以提供优质的护理服务，提高患者满意度，增强医患关系。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围手术期护理的目标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缩短住院时间：提高手术效率，降低医疗成本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提高患者满意度：提供优质护理服务，满足患者需求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确保患者安全：预防并发症，降低手术风险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促进患者康复：提供专业护理指导，帮助患者尽快恢复健康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围手术期护理的实施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术前护理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6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评估患者身体状况，包括生命体征、过敏史等</a:t>
            </a:r>
          </a:p>
        </p:txBody>
      </p:sp>
      <p:sp>
        <p:nvSpPr>
          <p:cNvPr id="16" name="等腰三角形 15"/>
          <p:cNvSpPr/>
          <p:nvPr>
            <p:custDataLst>
              <p:tags r:id="rId9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预防感染，包括皮肤准备、无菌操作等</a:t>
            </a:r>
          </a:p>
        </p:txBody>
      </p:sp>
      <p:sp>
        <p:nvSpPr>
          <p:cNvPr id="26" name="等腰三角形 25"/>
          <p:cNvSpPr/>
          <p:nvPr>
            <p:custDataLst>
              <p:tags r:id="rId12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3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准备手术所需物品，如手术器械、耗材等</a:t>
            </a:r>
          </a:p>
        </p:txBody>
      </p:sp>
      <p:sp>
        <p:nvSpPr>
          <p:cNvPr id="31" name="等腰三角形 30"/>
          <p:cNvSpPr/>
          <p:nvPr>
            <p:custDataLst>
              <p:tags r:id="rId15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6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指导患者进行深呼吸、咳嗽等呼吸训练，以减少术后并发症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术中护理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7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术前准备：包括手术室的准备、器械的准备、患者的准备等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10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术中监测：包括生命体征的监测、麻醉深度的监测、手术过程的监测等</a:t>
            </a:r>
          </a:p>
        </p:txBody>
      </p:sp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3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术中护理：包括患者的体位、输液、输血、引流管护理等</a:t>
            </a:r>
          </a:p>
        </p:txBody>
      </p:sp>
      <p:sp>
        <p:nvSpPr>
          <p:cNvPr id="10" name="椭圆 9"/>
          <p:cNvSpPr/>
          <p:nvPr>
            <p:custDataLst>
              <p:tags r:id="rId15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6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术后护理：包括患者的生命体征监测、伤口护理、止痛处理等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6"/>
            </p:custDataLst>
          </p:nvPr>
        </p:nvSpPr>
        <p:spPr>
          <a:xfrm>
            <a:off x="3825575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4543468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8"/>
            </p:custDataLst>
          </p:nvPr>
        </p:nvSpPr>
        <p:spPr>
          <a:xfrm>
            <a:off x="3907841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监测生命体征：密切观察患者的血压、心率、呼吸等指标</a:t>
            </a:r>
          </a:p>
        </p:txBody>
      </p:sp>
      <p:sp>
        <p:nvSpPr>
          <p:cNvPr id="61" name="圆角矩形 15"/>
          <p:cNvSpPr/>
          <p:nvPr>
            <p:custDataLst>
              <p:tags r:id="rId9"/>
            </p:custDataLst>
          </p:nvPr>
        </p:nvSpPr>
        <p:spPr>
          <a:xfrm>
            <a:off x="6330424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7048317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1"/>
            </p:custDataLst>
          </p:nvPr>
        </p:nvSpPr>
        <p:spPr>
          <a:xfrm>
            <a:off x="6412690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预防感染：保持手术切口清洁，避免细菌感染</a:t>
            </a:r>
          </a:p>
        </p:txBody>
      </p:sp>
      <p:sp>
        <p:nvSpPr>
          <p:cNvPr id="64" name="圆角矩形 17"/>
          <p:cNvSpPr/>
          <p:nvPr>
            <p:custDataLst>
              <p:tags r:id="rId12"/>
            </p:custDataLst>
          </p:nvPr>
        </p:nvSpPr>
        <p:spPr>
          <a:xfrm>
            <a:off x="3825575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4543468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4"/>
            </p:custDataLst>
          </p:nvPr>
        </p:nvSpPr>
        <p:spPr>
          <a:xfrm>
            <a:off x="3907841" y="4582329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止痛处理：根据患者疼痛程度，使用镇痛药物</a:t>
            </a:r>
          </a:p>
        </p:txBody>
      </p:sp>
      <p:sp>
        <p:nvSpPr>
          <p:cNvPr id="67" name="圆角矩形 19"/>
          <p:cNvSpPr/>
          <p:nvPr>
            <p:custDataLst>
              <p:tags r:id="rId15"/>
            </p:custDataLst>
          </p:nvPr>
        </p:nvSpPr>
        <p:spPr>
          <a:xfrm>
            <a:off x="6330424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7048317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17"/>
            </p:custDataLst>
          </p:nvPr>
        </p:nvSpPr>
        <p:spPr>
          <a:xfrm>
            <a:off x="6412690" y="4623257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术后康复：指导患者进行适当的康复锻炼，促进身体恢复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围手术期护理的注意事项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6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保持与患者的沟通，了解其心理状态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1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提供心理支持，帮助患者缓解焦虑和恐惧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6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7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提供心理干预，帮助患者应对心理压力和情绪波动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1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2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鼓励患者表达情感，提供倾诉的机会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图片 21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患者安全护理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6"/>
            </p:custDataLst>
          </p:nvPr>
        </p:nvSpPr>
        <p:spPr>
          <a:xfrm>
            <a:off x="4433975" y="147857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预防感染：保持手术室环境清洁，严格执行无菌操作</a:t>
            </a:r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468263" y="1647221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6"/>
          <p:cNvSpPr/>
          <p:nvPr>
            <p:custDataLst>
              <p:tags r:id="rId8"/>
            </p:custDataLst>
          </p:nvPr>
        </p:nvSpPr>
        <p:spPr bwMode="auto">
          <a:xfrm>
            <a:off x="3380492" y="161056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7"/>
          <p:cNvSpPr/>
          <p:nvPr>
            <p:custDataLst>
              <p:tags r:id="rId9"/>
            </p:custDataLst>
          </p:nvPr>
        </p:nvSpPr>
        <p:spPr bwMode="auto">
          <a:xfrm>
            <a:off x="4023821" y="1960687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Object 1107"/>
          <p:cNvSpPr txBox="1"/>
          <p:nvPr>
            <p:custDataLst>
              <p:tags r:id="rId10"/>
            </p:custDataLst>
          </p:nvPr>
        </p:nvSpPr>
        <p:spPr>
          <a:xfrm>
            <a:off x="3541143" y="1698321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4433975" y="2711661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预防深静脉血栓：鼓励患者术后早期活动，预防深静脉血栓形成</a:t>
            </a:r>
          </a:p>
        </p:txBody>
      </p:sp>
      <p:sp>
        <p:nvSpPr>
          <p:cNvPr id="4" name="Rectangle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468263" y="2880307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6"/>
          <p:cNvSpPr/>
          <p:nvPr>
            <p:custDataLst>
              <p:tags r:id="rId13"/>
            </p:custDataLst>
          </p:nvPr>
        </p:nvSpPr>
        <p:spPr bwMode="auto">
          <a:xfrm>
            <a:off x="3380492" y="2843656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7"/>
          <p:cNvSpPr/>
          <p:nvPr>
            <p:custDataLst>
              <p:tags r:id="rId14"/>
            </p:custDataLst>
          </p:nvPr>
        </p:nvSpPr>
        <p:spPr bwMode="auto">
          <a:xfrm>
            <a:off x="4023821" y="3193773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bject 1107"/>
          <p:cNvSpPr txBox="1"/>
          <p:nvPr>
            <p:custDataLst>
              <p:tags r:id="rId15"/>
            </p:custDataLst>
          </p:nvPr>
        </p:nvSpPr>
        <p:spPr>
          <a:xfrm>
            <a:off x="3541143" y="2931407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4433975" y="3944747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预防压疮：保持患者皮肤清洁干燥，避免长时间压迫</a:t>
            </a:r>
          </a:p>
        </p:txBody>
      </p:sp>
      <p:sp>
        <p:nvSpPr>
          <p:cNvPr id="12" name="Rectangle 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468263" y="4113394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6"/>
          <p:cNvSpPr/>
          <p:nvPr>
            <p:custDataLst>
              <p:tags r:id="rId18"/>
            </p:custDataLst>
          </p:nvPr>
        </p:nvSpPr>
        <p:spPr bwMode="auto">
          <a:xfrm>
            <a:off x="3380492" y="4076742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Freeform 7"/>
          <p:cNvSpPr/>
          <p:nvPr>
            <p:custDataLst>
              <p:tags r:id="rId19"/>
            </p:custDataLst>
          </p:nvPr>
        </p:nvSpPr>
        <p:spPr bwMode="auto">
          <a:xfrm>
            <a:off x="4023821" y="4426860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Object 1107"/>
          <p:cNvSpPr txBox="1"/>
          <p:nvPr>
            <p:custDataLst>
              <p:tags r:id="rId20"/>
            </p:custDataLst>
          </p:nvPr>
        </p:nvSpPr>
        <p:spPr>
          <a:xfrm>
            <a:off x="3541143" y="4164494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4433975" y="517783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预防跌倒：加强患者及家属的安全教育，确保患者在病房内的安全</a:t>
            </a:r>
          </a:p>
        </p:txBody>
      </p:sp>
      <p:sp>
        <p:nvSpPr>
          <p:cNvPr id="18" name="Rectangle 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468263" y="5346480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Freeform 6"/>
          <p:cNvSpPr/>
          <p:nvPr>
            <p:custDataLst>
              <p:tags r:id="rId23"/>
            </p:custDataLst>
          </p:nvPr>
        </p:nvSpPr>
        <p:spPr bwMode="auto">
          <a:xfrm>
            <a:off x="3380492" y="530982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7"/>
          <p:cNvSpPr/>
          <p:nvPr>
            <p:custDataLst>
              <p:tags r:id="rId24"/>
            </p:custDataLst>
          </p:nvPr>
        </p:nvSpPr>
        <p:spPr bwMode="auto">
          <a:xfrm>
            <a:off x="4023821" y="5659946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Object 1107"/>
          <p:cNvSpPr txBox="1"/>
          <p:nvPr>
            <p:custDataLst>
              <p:tags r:id="rId25"/>
            </p:custDataLst>
          </p:nvPr>
        </p:nvSpPr>
        <p:spPr>
          <a:xfrm>
            <a:off x="3541143" y="5397580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患者康复护理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6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7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术后饮食：根据患者病情和医生建议，提供合适的饮食方案</a:t>
            </a:r>
          </a:p>
        </p:txBody>
      </p:sp>
      <p:sp>
        <p:nvSpPr>
          <p:cNvPr id="4" name="圆角矩形标注 7"/>
          <p:cNvSpPr/>
          <p:nvPr>
            <p:custDataLst>
              <p:tags r:id="rId10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1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术后活动：鼓励患者进行适当的活动，促进血液循环和伤口愈合</a:t>
            </a:r>
          </a:p>
        </p:txBody>
      </p:sp>
      <p:sp>
        <p:nvSpPr>
          <p:cNvPr id="10" name="圆角矩形标注 7"/>
          <p:cNvSpPr/>
          <p:nvPr>
            <p:custDataLst>
              <p:tags r:id="rId14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5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术后心理护理：关注患者的心理状态，提供心理支持和疏导</a:t>
            </a:r>
          </a:p>
        </p:txBody>
      </p:sp>
      <p:sp>
        <p:nvSpPr>
          <p:cNvPr id="14" name="圆角矩形标注 7"/>
          <p:cNvSpPr/>
          <p:nvPr>
            <p:custDataLst>
              <p:tags r:id="rId18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9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术后并发症预防：密切观察患者病情，及时发现并处理并发症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围手术期护理的评估与改进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护理评估方法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6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观察法：通过观察患者的行为、表情、语言等，了解患者的需求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询问法：通过询问患者，了解患者的感受、需求、期望等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量表法：使用量表进行评估，如疼痛评分、焦虑评分等</a:t>
            </a: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记录法：记录患者的护理过程，了解护理效果和改进方向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护理改进措施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加强护理人员的培训，提高护理技能和水平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完善护理流程，提高护理效率和质量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加强与患者的沟通，了解患者需求，提供个性化护理服务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定期进行护理质量检查和评估，发现问题及时改进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加强护理团队建设，提高团队协作能力和凝聚力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引入先进的护理技术和设备，提高护理质量和效率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护理效果评价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评估指标：患者满意度、护理质量、护理效率等</a:t>
            </a:r>
          </a:p>
        </p:txBody>
      </p:sp>
      <p:sp>
        <p:nvSpPr>
          <p:cNvPr id="5" name="圆角矩形 28"/>
          <p:cNvSpPr/>
          <p:nvPr>
            <p:custDataLst>
              <p:tags r:id="rId8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0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评价方法：问卷调查、访谈、数据分析等</a:t>
            </a:r>
          </a:p>
        </p:txBody>
      </p:sp>
      <p:sp>
        <p:nvSpPr>
          <p:cNvPr id="10" name="圆角矩形 34"/>
          <p:cNvSpPr/>
          <p:nvPr>
            <p:custDataLst>
              <p:tags r:id="rId13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4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5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改进措施：根据评价结果，制定改进方案，提高护理质量</a:t>
            </a:r>
          </a:p>
        </p:txBody>
      </p:sp>
      <p:sp>
        <p:nvSpPr>
          <p:cNvPr id="15" name="圆角矩形 40"/>
          <p:cNvSpPr/>
          <p:nvPr>
            <p:custDataLst>
              <p:tags r:id="rId18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0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持续改进：定期进行护理效果评价，持续改进护理工作</a:t>
            </a:r>
          </a:p>
        </p:txBody>
      </p:sp>
      <p:sp>
        <p:nvSpPr>
          <p:cNvPr id="20" name="圆角矩形 4"/>
          <p:cNvSpPr/>
          <p:nvPr>
            <p:custDataLst>
              <p:tags r:id="rId23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4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5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2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63"/>
  <p:tag name="KSO_WM_TEMPLATE_MASTER_TYPE" val="1"/>
  <p:tag name="KSO_WM_TEMPLATE_SUBCATEGORY" val="29"/>
  <p:tag name="KSO_WM_TEMPLATE_THUMBS_INDEX" val="1、1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44.85&quot;,&quot;top&quot;:&quot;265.5&quot;,&quot;width&quot;:&quot;882.3&quot;,&quot;height&quot;:&quot;229.95&quot;}"/>
  <p:tag name="KSO_WM_SLIDE_ID" val="custom2023086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  <p:tag name="KSO_WM_TEMPLATE_THUMBS_INDEX" val="1、1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63"/>
  <p:tag name="KSO_WM_TEMPLATE_MASTER_TYPE" val="1"/>
  <p:tag name="KSO_WM_TEMPLATE_SUBCATEGORY" val="17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5&quot;,&quot;maxSize&quot;:{&quot;size1&quot;:22.2},&quot;minSize&quot;:{&quot;size1&quot;:13.5},&quot;normalSize&quot;:{&quot;size1&quot;:13.5},&quot;subLayout&quot;:[{&quot;id&quot;:&quot;2023-09-10T21:54:45&quot;,&quot;margin&quot;:{&quot;bottom&quot;:0.025999998673796654,&quot;left&quot;:2.117000102996826,&quot;right&quot;:1.2699999809265137,&quot;top&quot;:0.4230000376701355},&quot;type&quot;:0},{&quot;id&quot;:&quot;2023-09-10T21:5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14*114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0"/>
  <p:tag name="KSO_WM_UNIT_VALUE" val="101*103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0"/>
  <p:tag name="KSO_WM_UNIT_VALUE" val="99*9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0"/>
  <p:tag name="KSO_WM_UNIT_VALUE" val="116*112"/>
</p:tagLst>
</file>

<file path=ppt/tags/tag2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6&quot;,&quot;maxSize&quot;:{&quot;size1&quot;:22.2},&quot;minSize&quot;:{&quot;size1&quot;:13.5},&quot;normalSize&quot;:{&quot;size1&quot;:13.5},&quot;subLayout&quot;:[{&quot;id&quot;:&quot;2023-09-10T21:54:46&quot;,&quot;margin&quot;:{&quot;bottom&quot;:0.025999998673796654,&quot;left&quot;:2.117000102996826,&quot;right&quot;:1.2699999809265137,&quot;top&quot;:0.4230000376701355},&quot;type&quot;:0},{&quot;id&quot;:&quot;2023-09-10T21:5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6&quot;,&quot;maxSize&quot;:{&quot;size1&quot;:22.2},&quot;minSize&quot;:{&quot;size1&quot;:13.5},&quot;normalSize&quot;:{&quot;size1&quot;:13.5},&quot;subLayout&quot;:[{&quot;id&quot;:&quot;2023-09-10T21:54:46&quot;,&quot;margin&quot;:{&quot;bottom&quot;:0.025999998673796654,&quot;left&quot;:2.117000102996826,&quot;right&quot;:1.2699999809265137,&quot;top&quot;:0.4230000376701355},&quot;type&quot;:0},{&quot;id&quot;:&quot;2023-09-10T21:5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262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4&quot;,&quot;maxSize&quot;:{&quot;size1&quot;:22.2},&quot;minSize&quot;:{&quot;size1&quot;:13.5},&quot;normalSize&quot;:{&quot;size1&quot;:13.5},&quot;subLayout&quot;:[{&quot;id&quot;:&quot;2023-09-10T21:54:44&quot;,&quot;margin&quot;:{&quot;bottom&quot;:0.025999998673796654,&quot;left&quot;:2.117000102996826,&quot;right&quot;:1.2699999809265137,&quot;top&quot;:0.4230000376701355},&quot;type&quot;:0},{&quot;id&quot;:&quot;2023-09-10T21:5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28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28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29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9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29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5&quot;,&quot;maxSize&quot;:{&quot;size1&quot;:22.2},&quot;minSize&quot;:{&quot;size1&quot;:13.5},&quot;normalSize&quot;:{&quot;size1&quot;:13.5},&quot;subLayout&quot;:[{&quot;id&quot;:&quot;2023-09-10T21:54:45&quot;,&quot;margin&quot;:{&quot;bottom&quot;:0.025999998673796654,&quot;left&quot;:2.117000102996826,&quot;right&quot;:1.2699999809265137,&quot;top&quot;:0.4230000376701355},&quot;type&quot;:0},{&quot;id&quot;:&quot;2023-09-10T21:5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3_2"/>
  <p:tag name="KSO_WM_UNIT_INDEX" val="1_3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4_2"/>
  <p:tag name="KSO_WM_UNIT_INDEX" val="1_4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4&quot;,&quot;maxSize&quot;:{&quot;size1&quot;:22.2},&quot;minSize&quot;:{&quot;size1&quot;:13.5},&quot;normalSize&quot;:{&quot;size1&quot;:13.5},&quot;subLayout&quot;:[{&quot;id&quot;:&quot;2023-09-10T21:54:44&quot;,&quot;margin&quot;:{&quot;bottom&quot;:0.025999998673796654,&quot;left&quot;:2.117000102996826,&quot;right&quot;:1.2699999809265137,&quot;top&quot;:0.4230000376701355},&quot;type&quot;:0},{&quot;id&quot;:&quot;2023-09-10T21:5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313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4&quot;,&quot;maxSize&quot;:{&quot;size1&quot;:22.2},&quot;minSize&quot;:{&quot;size1&quot;:13.5},&quot;normalSize&quot;:{&quot;size1&quot;:13.5},&quot;subLayout&quot;:[{&quot;id&quot;:&quot;2023-09-10T21:54:44&quot;,&quot;margin&quot;:{&quot;bottom&quot;:0.025999998673796654,&quot;left&quot;:2.117000102996826,&quot;right&quot;:1.2699999809265137,&quot;top&quot;:0.4230000376701355},&quot;type&quot;:0},{&quot;id&quot;:&quot;2023-09-10T21:5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3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3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4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4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4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4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4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4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5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5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6&quot;,&quot;maxSize&quot;:{&quot;size1&quot;:22.2},&quot;minSize&quot;:{&quot;size1&quot;:13.5},&quot;normalSize&quot;:{&quot;size1&quot;:13.5},&quot;subLayout&quot;:[{&quot;id&quot;:&quot;2023-09-10T21:54:46&quot;,&quot;margin&quot;:{&quot;bottom&quot;:0.025999998673796654,&quot;left&quot;:2.117000102996826,&quot;right&quot;:1.2699999809265137,&quot;top&quot;:0.4230000376701355},&quot;type&quot;:0},{&quot;id&quot;:&quot;2023-09-10T21:5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6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6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6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6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7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7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7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4&quot;,&quot;maxSize&quot;:{&quot;size1&quot;:22.2},&quot;minSize&quot;:{&quot;size1&quot;:13.5},&quot;normalSize&quot;:{&quot;size1&quot;:13.5},&quot;subLayout&quot;:[{&quot;id&quot;:&quot;2023-09-10T21:54:44&quot;,&quot;margin&quot;:{&quot;bottom&quot;:0.025999998673796654,&quot;left&quot;:2.117000102996826,&quot;right&quot;:1.2699999809265137,&quot;top&quot;:0.4230000376701355},&quot;type&quot;:0},{&quot;id&quot;:&quot;2023-09-10T21:5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380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85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6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8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8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9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5&quot;,&quot;maxSize&quot;:{&quot;size1&quot;:22.2},&quot;minSize&quot;:{&quot;size1&quot;:13.5},&quot;normalSize&quot;:{&quot;size1&quot;:13.5},&quot;subLayout&quot;:[{&quot;id&quot;:&quot;2023-09-10T21:54:45&quot;,&quot;margin&quot;:{&quot;bottom&quot;:0.025999998673796654,&quot;left&quot;:2.117000102996826,&quot;right&quot;:1.2699999809265137,&quot;top&quot;:0.4230000376701355},&quot;type&quot;:0},{&quot;id&quot;:&quot;2023-09-10T21:5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9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9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9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0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01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5&quot;,&quot;maxSize&quot;:{&quot;size1&quot;:22.2},&quot;minSize&quot;:{&quot;size1&quot;:13.5},&quot;normalSize&quot;:{&quot;size1&quot;:13.5},&quot;subLayout&quot;:[{&quot;id&quot;:&quot;2023-09-10T21:54:45&quot;,&quot;margin&quot;:{&quot;bottom&quot;:0.025999998673796654,&quot;left&quot;:2.117000102996826,&quot;right&quot;:1.2699999809265137,&quot;top&quot;:0.4230000376701355},&quot;type&quot;:0},{&quot;id&quot;:&quot;2023-09-10T21:5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1:54:44&quot;,&quot;maxSize&quot;:{&quot;size1&quot;:22.2},&quot;minSize&quot;:{&quot;size1&quot;:13.5},&quot;normalSize&quot;:{&quot;size1&quot;:13.5},&quot;subLayout&quot;:[{&quot;id&quot;:&quot;2023-09-10T21:54:44&quot;,&quot;margin&quot;:{&quot;bottom&quot;:0.025999998673796654,&quot;left&quot;:2.117000102996826,&quot;right&quot;:1.2699999809265137,&quot;top&quot;:0.4230000376701355},&quot;type&quot;:0},{&quot;id&quot;:&quot;2023-09-10T21:5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28.xml><?xml version="1.0" encoding="utf-8"?>
<p:tagLst xmlns:p="http://schemas.openxmlformats.org/presentationml/2006/main">
  <p:tag name="KSO_WM_BEAUTIFY_FLAG" val="#wm#"/>
  <p:tag name="KSO_WM_SLIDE_CONTENT_AREA" val="{&quot;left&quot;:&quot;44.85&quot;,&quot;top&quot;:&quot;265.5&quot;,&quot;width&quot;:&quot;882.3&quot;,&quot;height&quot;:&quot;229.95&quot;}"/>
  <p:tag name="KSO_WM_SLIDE_ID" val="custom20230863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42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ysClr val="windowText" lastClr="000000"/>
      </a:dk1>
      <a:lt1>
        <a:sysClr val="window" lastClr="FFFFFF"/>
      </a:lt1>
      <a:dk2>
        <a:srgbClr val="01244B"/>
      </a:dk2>
      <a:lt2>
        <a:srgbClr val="013F83"/>
      </a:lt2>
      <a:accent1>
        <a:srgbClr val="FE4BD0"/>
      </a:accent1>
      <a:accent2>
        <a:srgbClr val="0D80FD"/>
      </a:accent2>
      <a:accent3>
        <a:srgbClr val="EDCC3C"/>
      </a:accent3>
      <a:accent4>
        <a:srgbClr val="AE5DDF"/>
      </a:accent4>
      <a:accent5>
        <a:srgbClr val="5D6EEE"/>
      </a:accent5>
      <a:accent6>
        <a:srgbClr val="F3A16D"/>
      </a:accent6>
      <a:hlink>
        <a:srgbClr val="0563C1"/>
      </a:hlink>
      <a:folHlink>
        <a:srgbClr val="954D72"/>
      </a:folHlink>
    </a:clrScheme>
    <a:fontScheme name="自定义 6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106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围手术期手术室全期护理课件</vt:lpstr>
      <vt:lpstr>Slide 2</vt:lpstr>
      <vt:lpstr>围手术期护理概述</vt:lpstr>
      <vt:lpstr>Slide 4</vt:lpstr>
      <vt:lpstr>Slide 5</vt:lpstr>
      <vt:lpstr>Slide 6</vt:lpstr>
      <vt:lpstr>围手术期护理的实施</vt:lpstr>
      <vt:lpstr>Slide 8</vt:lpstr>
      <vt:lpstr>Slide 9</vt:lpstr>
      <vt:lpstr>Slide 10</vt:lpstr>
      <vt:lpstr>围手术期护理的注意事项</vt:lpstr>
      <vt:lpstr>Slide 12</vt:lpstr>
      <vt:lpstr>Slide 13</vt:lpstr>
      <vt:lpstr>Slide 14</vt:lpstr>
      <vt:lpstr>围手术期护理的评估与改进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2023-09-11T04:26:41Z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1199EE6214344EB69A43C26E8BEABAA7_11</vt:lpwstr>
  </property>
  <property fmtid="{D5CDD505-2E9C-101B-9397-08002B2CF9AE}" pid="3" name="KSOProductBuildVer">
    <vt:lpwstr>2052-12.1.0.15374</vt:lpwstr>
  </property>
</Properties>
</file>