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284" r:id="rId1"/>
    <p:sldMasterId id="2147485321" r:id="rId2"/>
  </p:sldMasterIdLst>
  <p:notesMasterIdLst>
    <p:notesMasterId r:id="rId3"/>
  </p:notesMasterIdLst>
  <p:sldIdLst>
    <p:sldId id="969" r:id="rId4"/>
    <p:sldId id="974" r:id="rId5"/>
    <p:sldId id="978" r:id="rId6"/>
    <p:sldId id="981" r:id="rId7"/>
    <p:sldId id="984" r:id="rId8"/>
    <p:sldId id="987" r:id="rId9"/>
    <p:sldId id="990" r:id="rId10"/>
    <p:sldId id="993" r:id="rId11"/>
    <p:sldId id="996" r:id="rId12"/>
    <p:sldId id="999" r:id="rId13"/>
    <p:sldId id="1002" r:id="rId14"/>
    <p:sldId id="1005" r:id="rId15"/>
    <p:sldId id="1008" r:id="rId16"/>
    <p:sldId id="1011" r:id="rId17"/>
    <p:sldId id="1014" r:id="rId18"/>
    <p:sldId id="1017" r:id="rId19"/>
    <p:sldId id="1020" r:id="rId20"/>
    <p:sldId id="1023" r:id="rId21"/>
    <p:sldId id="1026" r:id="rId22"/>
    <p:sldId id="1029" r:id="rId23"/>
    <p:sldId id="1032" r:id="rId24"/>
    <p:sldId id="1035" r:id="rId25"/>
    <p:sldId id="1038" r:id="rId26"/>
    <p:sldId id="1041" r:id="rId27"/>
    <p:sldId id="1044" r:id="rId28"/>
    <p:sldId id="1047" r:id="rId29"/>
    <p:sldId id="1050" r:id="rId30"/>
    <p:sldId id="1053" r:id="rId31"/>
    <p:sldId id="1056" r:id="rId32"/>
    <p:sldId id="1059" r:id="rId33"/>
    <p:sldId id="1062" r:id="rId34"/>
    <p:sldId id="1065" r:id="rId35"/>
    <p:sldId id="1068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3.png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image" Target="../media/image4.png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image" Target="../media/image5.png"/><Relationship Id="rId3" Type="http://schemas.openxmlformats.org/officeDocument/2006/relationships/tags" Target="../tags/tag23.xml"/><Relationship Id="rId4" Type="http://schemas.openxmlformats.org/officeDocument/2006/relationships/image" Target="../media/image6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tags" Target="../tags/tag30.xml"/><Relationship Id="rId12" Type="http://schemas.openxmlformats.org/officeDocument/2006/relationships/tags" Target="../tags/tag31.xml"/><Relationship Id="rId13" Type="http://schemas.openxmlformats.org/officeDocument/2006/relationships/tags" Target="../tags/tag32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image" Target="../media/image7.png"/><Relationship Id="rId4" Type="http://schemas.openxmlformats.org/officeDocument/2006/relationships/tags" Target="../tags/tag35.xml"/><Relationship Id="rId5" Type="http://schemas.openxmlformats.org/officeDocument/2006/relationships/tags" Target="../tags/tag36.xml"/><Relationship Id="rId6" Type="http://schemas.openxmlformats.org/officeDocument/2006/relationships/image" Target="../media/image2.png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tags" Target="../tags/tag39.xml"/><Relationship Id="rId10" Type="http://schemas.openxmlformats.org/officeDocument/2006/relationships/tags" Target="../tags/tag40.xml"/><Relationship Id="rId11" Type="http://schemas.openxmlformats.org/officeDocument/2006/relationships/tags" Target="../tags/tag41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image" Target="../media/image3.png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image" Target="../media/image4.png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3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image" Target="../media/image4.png"/><Relationship Id="rId10" Type="http://schemas.openxmlformats.org/officeDocument/2006/relationships/tags" Target="../tags/tag57.xml"/><Relationship Id="rId11" Type="http://schemas.openxmlformats.org/officeDocument/2006/relationships/tags" Target="../tags/tag58.xml"/><Relationship Id="rId12" Type="http://schemas.openxmlformats.org/officeDocument/2006/relationships/tags" Target="../tags/tag59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3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image" Target="../media/image4.png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4.png"/><Relationship Id="rId3" Type="http://schemas.openxmlformats.org/officeDocument/2006/relationships/tags" Target="../tags/tag67.xml"/><Relationship Id="rId4" Type="http://schemas.openxmlformats.org/officeDocument/2006/relationships/image" Target="../media/image3.png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image" Target="../media/image3.png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image" Target="../media/image4.png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image" Target="../media/image3.png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image" Target="../media/image4.png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image" Target="../media/image1.png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image" Target="../media/image2.png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66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68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5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670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672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6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8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361950"/>
          </a:xfrm>
          <a:prstGeom prst="rect"/>
          <a:noFill/>
        </p:spPr>
        <p:txBody>
          <a:bodyPr anchor="t" bIns="45720" lIns="91440" rIns="91440" rtlCol="0" tIns="45720" vert="horz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80" name="副标题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1106170" y="3143250"/>
            <a:ext cx="5610860" cy="902335"/>
          </a:xfrm>
          <a:prstGeom prst="rect"/>
          <a:noFill/>
        </p:spPr>
        <p:txBody>
          <a:bodyPr anchor="t" anchorCtr="0" bIns="0" lIns="10795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995681"/>
            <a:ext cx="5611495" cy="2147570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690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63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VCG41N121564510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2771775"/>
            <a:ext cx="4980305" cy="4086225"/>
          </a:xfrm>
          <a:prstGeom prst="rect"/>
        </p:spPr>
      </p:pic>
      <p:pic>
        <p:nvPicPr>
          <p:cNvPr id="2097167" name="图片 71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00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494030" y="1307465"/>
            <a:ext cx="2223135" cy="368300"/>
          </a:xfrm>
          <a:prstGeom prst="rect"/>
          <a:noFill/>
        </p:spPr>
        <p:txBody>
          <a:bodyPr anchor="t" anchorCtr="0" bIns="0" lIns="14414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/>
          <a:noFill/>
        </p:spPr>
        <p:txBody>
          <a:bodyPr anchor="b" anchorCtr="0" bIns="0" lIns="7175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04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06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08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0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28"/>
          <p:cNvSpPr/>
          <p:nvPr>
            <p:custDataLst>
              <p:tags r:id="rId1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69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/>
          <a:srcRect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/>
        </p:spPr>
      </p:pic>
      <p:sp>
        <p:nvSpPr>
          <p:cNvPr id="104872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996950" y="3731895"/>
            <a:ext cx="5430520" cy="1765300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71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22" name="联系方式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111885" y="323057"/>
            <a:ext cx="1956435" cy="26035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1100" i="0" kern="1200" kumimoji="0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24" name="节编号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863600" y="2158466"/>
            <a:ext cx="7115956" cy="155696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500" strike="noStrike" u="none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 panose="02000603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32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baseline="0" b="0" cap="none" dirty="0" sz="18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2pPr>
            <a:lvl3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3pPr>
            <a:lvl4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4pPr>
            <a:lvl5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5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1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xmlns:r="http://schemas.openxmlformats.org/officeDocument/2006/relationships" r:embed="rId9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83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pic>
        <p:nvPicPr>
          <p:cNvPr id="2097187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7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327025"/>
            <a:ext cx="10968990" cy="592963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91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82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969010" y="962025"/>
            <a:ext cx="10608310" cy="398780"/>
          </a:xfrm>
          <a:prstGeom prst="rect"/>
          <a:noFill/>
          <a:ln>
            <a:noFill/>
            <a:prstDash val="sysDash"/>
          </a:ln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95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792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94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9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96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98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0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2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4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627380"/>
          </a:xfrm>
          <a:prstGeom prst="rect"/>
          <a:noFill/>
        </p:spPr>
        <p:txBody>
          <a:bodyPr anchor="t" bIns="45720" lIns="91440" rIns="91440" rtlCol="0" tIns="45720" vert="horz" wrap="square">
            <a:sp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站酷文艺体" panose="02000603000000000000" charset="-122"/>
                <a:ea typeface="站酷文艺体" panose="02000603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12"/>
            </p:custDataLst>
          </p:nvPr>
        </p:nvSpPr>
        <p:spPr>
          <a:xfrm>
            <a:off x="1106170" y="1579245"/>
            <a:ext cx="6847840" cy="2820035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image" Target="../media/image3.png"/><Relationship Id="rId14" Type="http://schemas.openxmlformats.org/officeDocument/2006/relationships/tags" Target="../tags/tag98.xml"/><Relationship Id="rId15" Type="http://schemas.openxmlformats.org/officeDocument/2006/relationships/image" Target="../media/image4.png"/><Relationship Id="rId16" Type="http://schemas.openxmlformats.org/officeDocument/2006/relationships/tags" Target="../tags/tag99.xml"/><Relationship Id="rId17" Type="http://schemas.openxmlformats.org/officeDocument/2006/relationships/tags" Target="../tags/tag100.xml"/><Relationship Id="rId18" Type="http://schemas.openxmlformats.org/officeDocument/2006/relationships/tags" Target="../tags/tag101.xml"/><Relationship Id="rId19" Type="http://schemas.openxmlformats.org/officeDocument/2006/relationships/tags" Target="../tags/tag102.xml"/><Relationship Id="rId20" Type="http://schemas.openxmlformats.org/officeDocument/2006/relationships/tags" Target="../tags/tag103.xml"/><Relationship Id="rId21" Type="http://schemas.openxmlformats.org/officeDocument/2006/relationships/tags" Target="../tags/tag104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285" r:id="rId1"/>
    <p:sldLayoutId id="2147485286" r:id="rId2"/>
    <p:sldLayoutId id="2147485287" r:id="rId3"/>
    <p:sldLayoutId id="2147485288" r:id="rId4"/>
    <p:sldLayoutId id="2147485289" r:id="rId5"/>
    <p:sldLayoutId id="2147485290" r:id="rId6"/>
    <p:sldLayoutId id="2147485291" r:id="rId7"/>
    <p:sldLayoutId id="2147485292" r:id="rId8"/>
    <p:sldLayoutId id="2147485293" r:id="rId9"/>
    <p:sldLayoutId id="2147485294" r:id="rId10"/>
    <p:sldLayoutId id="214748529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2097155" name="图片 5"/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54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p>
            <a:pPr fontAlgn="auto" lvl="0" marL="0" marR="0">
              <a:lnSpc>
                <a:spcPct val="11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bg1"/>
              </a:solidFill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322" r:id="rId1"/>
    <p:sldLayoutId id="2147485323" r:id="rId2"/>
    <p:sldLayoutId id="2147485324" r:id="rId3"/>
    <p:sldLayoutId id="2147485325" r:id="rId4"/>
    <p:sldLayoutId id="2147485326" r:id="rId5"/>
    <p:sldLayoutId id="2147485327" r:id="rId6"/>
    <p:sldLayoutId id="2147485328" r:id="rId7"/>
    <p:sldLayoutId id="2147485329" r:id="rId8"/>
    <p:sldLayoutId id="2147485330" r:id="rId9"/>
    <p:sldLayoutId id="2147485331" r:id="rId10"/>
    <p:sldLayoutId id="214748533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rmalizeH="0" spc="0" strike="noStrike" u="none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tags" Target="../tags/tag127.xml"/><Relationship Id="rId20" Type="http://schemas.openxmlformats.org/officeDocument/2006/relationships/tags" Target="../tags/tag128.xml"/><Relationship Id="rId21" Type="http://schemas.openxmlformats.org/officeDocument/2006/relationships/tags" Target="../tags/tag12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tags" Target="../tags/tag202.xml"/><Relationship Id="rId14" Type="http://schemas.openxmlformats.org/officeDocument/2006/relationships/tags" Target="../tags/tag203.xml"/><Relationship Id="rId15" Type="http://schemas.openxmlformats.org/officeDocument/2006/relationships/tags" Target="../tags/tag204.xml"/><Relationship Id="rId16" Type="http://schemas.openxmlformats.org/officeDocument/2006/relationships/tags" Target="../tags/tag205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tags" Target="../tags/tag290.xml"/><Relationship Id="rId14" Type="http://schemas.openxmlformats.org/officeDocument/2006/relationships/tags" Target="../tags/tag291.xml"/><Relationship Id="rId1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tags" Target="../tags/tag372.xml"/><Relationship Id="rId6" Type="http://schemas.openxmlformats.org/officeDocument/2006/relationships/tags" Target="../tags/tag373.xml"/><Relationship Id="rId7" Type="http://schemas.openxmlformats.org/officeDocument/2006/relationships/tags" Target="../tags/tag374.xml"/><Relationship Id="rId8" Type="http://schemas.openxmlformats.org/officeDocument/2006/relationships/tags" Target="../tags/tag375.xml"/><Relationship Id="rId9" Type="http://schemas.openxmlformats.org/officeDocument/2006/relationships/tags" Target="../tags/tag376.xml"/><Relationship Id="rId10" Type="http://schemas.openxmlformats.org/officeDocument/2006/relationships/tags" Target="../tags/tag377.xml"/><Relationship Id="rId11" Type="http://schemas.openxmlformats.org/officeDocument/2006/relationships/tags" Target="../tags/tag378.xml"/><Relationship Id="rId12" Type="http://schemas.openxmlformats.org/officeDocument/2006/relationships/tags" Target="../tags/tag379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tags" Target="../tags/tag383.xml"/><Relationship Id="rId5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tags" Target="../tags/tag387.xml"/><Relationship Id="rId5" Type="http://schemas.openxmlformats.org/officeDocument/2006/relationships/tags" Target="../tags/tag388.xml"/><Relationship Id="rId6" Type="http://schemas.openxmlformats.org/officeDocument/2006/relationships/tags" Target="../tags/tag389.xml"/><Relationship Id="rId7" Type="http://schemas.openxmlformats.org/officeDocument/2006/relationships/tags" Target="../tags/tag390.xml"/><Relationship Id="rId8" Type="http://schemas.openxmlformats.org/officeDocument/2006/relationships/tags" Target="../tags/tag391.xml"/><Relationship Id="rId9" Type="http://schemas.openxmlformats.org/officeDocument/2006/relationships/tags" Target="../tags/tag392.xml"/><Relationship Id="rId10" Type="http://schemas.openxmlformats.org/officeDocument/2006/relationships/tags" Target="../tags/tag393.xml"/><Relationship Id="rId11" Type="http://schemas.openxmlformats.org/officeDocument/2006/relationships/tags" Target="../tags/tag394.xml"/><Relationship Id="rId12" Type="http://schemas.openxmlformats.org/officeDocument/2006/relationships/tags" Target="../tags/tag395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6.xml"/><Relationship Id="rId2" Type="http://schemas.openxmlformats.org/officeDocument/2006/relationships/tags" Target="../tags/tag397.xml"/><Relationship Id="rId3" Type="http://schemas.openxmlformats.org/officeDocument/2006/relationships/tags" Target="../tags/tag398.xml"/><Relationship Id="rId4" Type="http://schemas.openxmlformats.org/officeDocument/2006/relationships/tags" Target="../tags/tag399.xml"/><Relationship Id="rId5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00.xml"/><Relationship Id="rId2" Type="http://schemas.openxmlformats.org/officeDocument/2006/relationships/tags" Target="../tags/tag401.xml"/><Relationship Id="rId3" Type="http://schemas.openxmlformats.org/officeDocument/2006/relationships/tags" Target="../tags/tag402.xml"/><Relationship Id="rId4" Type="http://schemas.openxmlformats.org/officeDocument/2006/relationships/tags" Target="../tags/tag403.xml"/><Relationship Id="rId5" Type="http://schemas.openxmlformats.org/officeDocument/2006/relationships/tags" Target="../tags/tag404.xml"/><Relationship Id="rId6" Type="http://schemas.openxmlformats.org/officeDocument/2006/relationships/tags" Target="../tags/tag405.xml"/><Relationship Id="rId7" Type="http://schemas.openxmlformats.org/officeDocument/2006/relationships/tags" Target="../tags/tag406.xml"/><Relationship Id="rId8" Type="http://schemas.openxmlformats.org/officeDocument/2006/relationships/tags" Target="../tags/tag407.xml"/><Relationship Id="rId9" Type="http://schemas.openxmlformats.org/officeDocument/2006/relationships/tags" Target="../tags/tag408.xml"/><Relationship Id="rId10" Type="http://schemas.openxmlformats.org/officeDocument/2006/relationships/tags" Target="../tags/tag409.xml"/><Relationship Id="rId11" Type="http://schemas.openxmlformats.org/officeDocument/2006/relationships/tags" Target="../tags/tag410.xml"/><Relationship Id="rId12" Type="http://schemas.openxmlformats.org/officeDocument/2006/relationships/tags" Target="../tags/tag411.xml"/><Relationship Id="rId13" Type="http://schemas.openxmlformats.org/officeDocument/2006/relationships/tags" Target="../tags/tag412.xml"/><Relationship Id="rId14" Type="http://schemas.openxmlformats.org/officeDocument/2006/relationships/tags" Target="../tags/tag413.xml"/><Relationship Id="rId15" Type="http://schemas.openxmlformats.org/officeDocument/2006/relationships/tags" Target="../tags/tag414.xml"/><Relationship Id="rId16" Type="http://schemas.openxmlformats.org/officeDocument/2006/relationships/tags" Target="../tags/tag415.xml"/><Relationship Id="rId17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16.xml"/><Relationship Id="rId2" Type="http://schemas.openxmlformats.org/officeDocument/2006/relationships/tags" Target="../tags/tag417.xml"/><Relationship Id="rId3" Type="http://schemas.openxmlformats.org/officeDocument/2006/relationships/tags" Target="../tags/tag418.xml"/><Relationship Id="rId4" Type="http://schemas.openxmlformats.org/officeDocument/2006/relationships/tags" Target="../tags/tag419.xml"/><Relationship Id="rId5" Type="http://schemas.openxmlformats.org/officeDocument/2006/relationships/tags" Target="../tags/tag420.xml"/><Relationship Id="rId6" Type="http://schemas.openxmlformats.org/officeDocument/2006/relationships/tags" Target="../tags/tag421.xml"/><Relationship Id="rId7" Type="http://schemas.openxmlformats.org/officeDocument/2006/relationships/tags" Target="../tags/tag422.xml"/><Relationship Id="rId8" Type="http://schemas.openxmlformats.org/officeDocument/2006/relationships/tags" Target="../tags/tag423.xml"/><Relationship Id="rId9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24.xml"/><Relationship Id="rId2" Type="http://schemas.openxmlformats.org/officeDocument/2006/relationships/tags" Target="../tags/tag425.xml"/><Relationship Id="rId3" Type="http://schemas.openxmlformats.org/officeDocument/2006/relationships/tags" Target="../tags/tag42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单击此处添加副标题内容</a:t>
            </a:r>
            <a:endParaRPr altLang="en-US" lang="zh-CN"/>
          </a:p>
        </p:txBody>
      </p:sp>
      <p:sp>
        <p:nvSpPr>
          <p:cNvPr id="1048652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推动小学生创新思维的2024教育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文本占位符 2"/>
          <p:cNvSpPr>
            <a:spLocks noGrp="1"/>
          </p:cNvSpPr>
          <p:nvPr>
            <p:ph type="body" idx="6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 O N T E N T S</a:t>
            </a:r>
            <a:endParaRPr altLang="en-US" lang="zh-CN"/>
          </a:p>
        </p:txBody>
      </p:sp>
      <p:sp>
        <p:nvSpPr>
          <p:cNvPr id="1048840" name="标题 3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2" name="矩形: 圆角 28"/>
          <p:cNvSpPr/>
          <p:nvPr>
            <p:custDataLst>
              <p:tags r:id="rId3"/>
            </p:custDataLst>
          </p:nvPr>
        </p:nvSpPr>
        <p:spPr>
          <a:xfrm>
            <a:off x="3983990" y="88709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4"/>
            </p:custDataLst>
          </p:nvPr>
        </p:nvSpPr>
        <p:spPr>
          <a:xfrm>
            <a:off x="4057930" y="93251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5"/>
            </p:custDataLst>
          </p:nvPr>
        </p:nvSpPr>
        <p:spPr>
          <a:xfrm>
            <a:off x="4915104" y="99799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教育背景与目标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28"/>
          <p:cNvSpPr/>
          <p:nvPr>
            <p:custDataLst>
              <p:tags r:id="rId6"/>
            </p:custDataLst>
          </p:nvPr>
        </p:nvSpPr>
        <p:spPr>
          <a:xfrm>
            <a:off x="3983990" y="178371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7"/>
            </p:custDataLst>
          </p:nvPr>
        </p:nvSpPr>
        <p:spPr>
          <a:xfrm>
            <a:off x="4057930" y="182913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8"/>
            </p:custDataLst>
          </p:nvPr>
        </p:nvSpPr>
        <p:spPr>
          <a:xfrm>
            <a:off x="4915104" y="189461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创新思维教学方法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28"/>
          <p:cNvSpPr/>
          <p:nvPr>
            <p:custDataLst>
              <p:tags r:id="rId9"/>
            </p:custDataLst>
          </p:nvPr>
        </p:nvSpPr>
        <p:spPr>
          <a:xfrm>
            <a:off x="3983990" y="268033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0"/>
            </p:custDataLst>
          </p:nvPr>
        </p:nvSpPr>
        <p:spPr>
          <a:xfrm>
            <a:off x="4057930" y="272575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1"/>
            </p:custDataLst>
          </p:nvPr>
        </p:nvSpPr>
        <p:spPr>
          <a:xfrm>
            <a:off x="4915104" y="279123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创新思维教学内容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28"/>
          <p:cNvSpPr/>
          <p:nvPr>
            <p:custDataLst>
              <p:tags r:id="rId12"/>
            </p:custDataLst>
          </p:nvPr>
        </p:nvSpPr>
        <p:spPr>
          <a:xfrm>
            <a:off x="3983990" y="357695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3"/>
            </p:custDataLst>
          </p:nvPr>
        </p:nvSpPr>
        <p:spPr>
          <a:xfrm>
            <a:off x="4057930" y="362237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4" name="标题"/>
          <p:cNvSpPr txBox="1"/>
          <p:nvPr>
            <p:custDataLst>
              <p:tags r:id="rId14"/>
            </p:custDataLst>
          </p:nvPr>
        </p:nvSpPr>
        <p:spPr>
          <a:xfrm>
            <a:off x="4915104" y="368785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创新思维教育实践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6" name="矩形: 圆角 28"/>
          <p:cNvSpPr/>
          <p:nvPr>
            <p:custDataLst>
              <p:tags r:id="rId15"/>
            </p:custDataLst>
          </p:nvPr>
        </p:nvSpPr>
        <p:spPr>
          <a:xfrm>
            <a:off x="3983990" y="447357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6"/>
            </p:custDataLst>
          </p:nvPr>
        </p:nvSpPr>
        <p:spPr>
          <a:xfrm>
            <a:off x="4057930" y="451899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0" name="标题"/>
          <p:cNvSpPr txBox="1"/>
          <p:nvPr>
            <p:custDataLst>
              <p:tags r:id="rId17"/>
            </p:custDataLst>
          </p:nvPr>
        </p:nvSpPr>
        <p:spPr>
          <a:xfrm>
            <a:off x="4915104" y="458447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创新思维教育挑战与对策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2" name="矩形: 圆角 28"/>
          <p:cNvSpPr/>
          <p:nvPr>
            <p:custDataLst>
              <p:tags r:id="rId18"/>
            </p:custDataLst>
          </p:nvPr>
        </p:nvSpPr>
        <p:spPr>
          <a:xfrm>
            <a:off x="3983990" y="537019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74" name="序号"/>
          <p:cNvSpPr txBox="1"/>
          <p:nvPr>
            <p:custDataLst>
              <p:tags r:id="rId19"/>
            </p:custDataLst>
          </p:nvPr>
        </p:nvSpPr>
        <p:spPr>
          <a:xfrm>
            <a:off x="4057930" y="541561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06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6" name="标题"/>
          <p:cNvSpPr txBox="1"/>
          <p:nvPr>
            <p:custDataLst>
              <p:tags r:id="rId20"/>
            </p:custDataLst>
          </p:nvPr>
        </p:nvSpPr>
        <p:spPr>
          <a:xfrm>
            <a:off x="4915104" y="548109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未来展望与建议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教育背景与目标</a:t>
            </a:r>
            <a:endParaRPr altLang="en-US" lang="zh-CN"/>
          </a:p>
        </p:txBody>
      </p:sp>
      <p:sp>
        <p:nvSpPr>
          <p:cNvPr id="104892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8930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创新思维的重要性</a:t>
            </a:r>
            <a:endParaRPr altLang="en-US" lang="zh-CN"/>
          </a:p>
        </p:txBody>
      </p:sp>
      <p:sp>
        <p:nvSpPr>
          <p:cNvPr id="104897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7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8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创新思维有助于解决实际问题，提高创新能力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创新思维有助于培养小学生的想象力与创造力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创新思维是未来社会发展的关键能力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培养创新思维有助于提升小学生的综合素质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2024教育目标</a:t>
            </a:r>
            <a:endParaRPr altLang="en-US" lang="zh-CN"/>
          </a:p>
        </p:txBody>
      </p:sp>
      <p:sp>
        <p:nvSpPr>
          <p:cNvPr id="104903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培养小学生的创新思维能力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增强小学生的实践能力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提高小学生的综合素质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促进小学生的全面发展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教育改革背景</a:t>
            </a:r>
            <a:endParaRPr altLang="en-US" lang="zh-CN"/>
          </a:p>
        </p:txBody>
      </p:sp>
      <p:sp>
        <p:nvSpPr>
          <p:cNvPr id="104909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当前教育体制的问题：应试教育、缺乏创新思维等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教育改革的目标：培养小学生的创新思维、实践能力等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教育改革的意义：促进教育公平、提高教育质量等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教育改革的措施：课程设置改革、教学方法改革等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创新思维培养的意义</a:t>
            </a:r>
            <a:endParaRPr altLang="en-US" lang="zh-CN"/>
          </a:p>
        </p:txBody>
      </p:sp>
      <p:sp>
        <p:nvSpPr>
          <p:cNvPr id="104914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适应未来社会发展的需要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提升个人综合素质和竞争力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培养创新精神和创造力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促进国家和社会进步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创新思维教学方法</a:t>
            </a:r>
            <a:endParaRPr altLang="en-US" lang="zh-CN"/>
          </a:p>
        </p:txBody>
      </p:sp>
      <p:sp>
        <p:nvSpPr>
          <p:cNvPr id="104919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19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启发式教学</a:t>
            </a:r>
            <a:endParaRPr altLang="en-US" lang="zh-CN"/>
          </a:p>
        </p:txBody>
      </p:sp>
      <p:sp>
        <p:nvSpPr>
          <p:cNvPr id="104923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定义：通过启发式问题引导学生主动思考，激发创新思维的教学方法。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特点：强调学生的主体性，教师作为引导者，通过开放性问题、案例分析等方式引导学生发现、分析和解决问题。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实施步骤：设计启发式问题、引导学生思考、鼓励学生表达、给予反馈与评价。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优势：有助于培养学生的自主学习能力、创新思维和实践能力，同时促进教师与学生之间的互动与交流。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探究式教学</a:t>
            </a:r>
            <a:endParaRPr altLang="en-US" lang="zh-CN"/>
          </a:p>
        </p:txBody>
      </p:sp>
      <p:sp>
        <p:nvSpPr>
          <p:cNvPr id="104929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实施方式：设计探究性问题、提供实验材料、组织小组讨论、引导学生总结归纳。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定义：通过引导学生探究问题，培养创新思维和实践能力的教学方法。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特点：注重学生的主动参与和合作学习，鼓励学生在探究过程中发现问题、解决问题。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优势：能够激发学生的学习兴趣和好奇心，培养其创新思维和解决问题的能力，提高学习效果。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案例分析法</a:t>
            </a:r>
            <a:endParaRPr altLang="en-US" lang="zh-CN"/>
          </a:p>
        </p:txBody>
      </p:sp>
      <p:sp>
        <p:nvSpPr>
          <p:cNvPr id="104936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6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6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定义：通过分析具体案例，引导学生发现问题、解决问题，培养创新思维的教学方法。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6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7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实施步骤：选择合适案例、呈现案例、小组讨论、全班分享、总结反思。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7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7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适用范围：适用于各类学科，特别是具有实际应用价值的学科。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8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8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注意事项：案例应具有代表性、真实性和启发性，能够激发学生的兴趣和思考。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创客教育</a:t>
            </a:r>
            <a:endParaRPr altLang="en-US" lang="zh-CN"/>
          </a:p>
        </p:txBody>
      </p:sp>
      <p:sp>
        <p:nvSpPr>
          <p:cNvPr id="104941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4444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定义：创客教育是一种基于创造和实践的学习方式，旨在培养学生的创新思维和解决问题的能力。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4444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核心理念：创客教育强调创新、实践和分享，鼓励学生主动探索、动手实践，通过创客空间、创客工具等手段，激发学生的创造力。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教学方法：创客教育采用项目式学习、探究式学习等教学方法，引导学生自主学习、合作学习，通过创客项目的设计和制作，培养学生的创新思维和协作能力。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4444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实施方式：创客教育可以通过开设创客课程、建立创客空间、组织创客活动等方式实施，为学生提供多样化的学习体验和实践机会。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创新思维教学内容</a:t>
            </a:r>
            <a:endParaRPr altLang="en-US" lang="zh-CN"/>
          </a:p>
        </p:txBody>
      </p:sp>
      <p:sp>
        <p:nvSpPr>
          <p:cNvPr id="104947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478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创新思维理论</a:t>
            </a:r>
            <a:endParaRPr altLang="en-US" lang="zh-CN"/>
          </a:p>
        </p:txBody>
      </p:sp>
      <p:sp>
        <p:nvSpPr>
          <p:cNvPr id="104952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2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2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创新思维定义：是一种独特的、新颖的思维方式，能够解决问题、发现机会、创造价值。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3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3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创新思维要素：包括好奇心、想象力、批判性思维、创造性解决问题等能力。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3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3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创新思维教学目的：通过培养小学生的创新思维，提高其解决问题的能力、创新能力、团队协作能力等。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4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创新思维教学方法：采用启发式教学法、项目式学习法、游戏化学习法等，激发小学生的创新思维潜力。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创新思维训练课程</a:t>
            </a:r>
            <a:endParaRPr altLang="en-US" lang="zh-CN"/>
          </a:p>
        </p:txBody>
      </p:sp>
      <p:sp>
        <p:nvSpPr>
          <p:cNvPr id="104958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课程目标：培养小学生的创新思维和解决问题的能力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课程内容：涵盖数学、科学、艺术等多个领域，通过项目式学习、探究式学习等方式进行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教学方法：采用启发式、引导式、探究式等多种教学方法，鼓励学生自主思考、动手实践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课程评价：注重过程评价，关注学生在课程中的表现和进步，通过作品展示、口头表达等方式进行评估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创新实践活动</a:t>
            </a:r>
            <a:endParaRPr altLang="en-US" lang="zh-CN"/>
          </a:p>
        </p:txBody>
      </p:sp>
      <p:sp>
        <p:nvSpPr>
          <p:cNvPr id="1049622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4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6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创新思维课程设置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628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0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2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创新实践活动案例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634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6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8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创新实践活动的意义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640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2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4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创新实践活动的实施方式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创新思维评价标准</a:t>
            </a:r>
            <a:endParaRPr altLang="en-US" lang="zh-CN"/>
          </a:p>
        </p:txBody>
      </p:sp>
      <p:sp>
        <p:nvSpPr>
          <p:cNvPr id="104968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9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逻辑性：评价学生在解决问题时是否具有清晰的逻辑思维能力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批判性：评价学生对问题是否有深入的思考和批判性的见解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创新性：评价学生在解决问题时所表现出的独特性和新颖性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实用性：评价学生提出的解决方案是否具有实际应用价值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创新思维教育实践</a:t>
            </a:r>
            <a:endParaRPr altLang="en-US" lang="zh-CN"/>
          </a:p>
        </p:txBody>
      </p:sp>
      <p:sp>
        <p:nvSpPr>
          <p:cNvPr id="104973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740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学校创新教育实践</a:t>
            </a:r>
            <a:endParaRPr altLang="en-US" lang="zh-CN"/>
          </a:p>
        </p:txBody>
      </p:sp>
      <p:sp>
        <p:nvSpPr>
          <p:cNvPr id="1049784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6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8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0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2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加强与企业的合作，共同推进创新教育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94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6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8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建立创新实验室，提供创新实践平台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2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4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开展创新活动，鼓励学生动手实践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06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8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0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开设创新课程，培养学生创新思维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教师创新教育实践</a:t>
            </a:r>
            <a:endParaRPr altLang="en-US" lang="zh-CN"/>
          </a:p>
        </p:txBody>
      </p:sp>
      <p:sp>
        <p:nvSpPr>
          <p:cNvPr id="104984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创新教学方法：采用启发式、探究式、项目式等多种教学方法，引导学生主动思考、发现问题、解决问题。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5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创新教学内容：结合学科特点，融入科技、艺术、人文等多元内容，拓宽学生视野，激发创新思维。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5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创新评价方式：采用多元评价方式，关注学生的过程表现和创新能力，鼓励学生发挥个性特长。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6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创新师生关系：建立平等、互动、和谐的师生关系，鼓励学生提出质疑、发表见解，促进师生共同成长。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学生创新成果展示</a:t>
            </a:r>
            <a:endParaRPr altLang="en-US" lang="zh-CN"/>
          </a:p>
        </p:txBody>
      </p:sp>
      <p:sp>
        <p:nvSpPr>
          <p:cNvPr id="104990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0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0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学生作品展示：展示学生在创新思维教育实践中的优秀作品，如科技制作、艺术创作等。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1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1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学生创新实践：介绍学生在实践活动中的创新表现，如科学实验、社会调查等。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1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2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学生创新成果评价：介绍学校对学生创新成果的评价标准和方法，以及学生在评价中的表现。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2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2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学生创新成果推广：介绍学校如何将学生的创新成果进行推广和应用，以促进创新教育的进一步发展。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创新教育实践案例分析</a:t>
            </a:r>
            <a:endParaRPr altLang="en-US" lang="zh-CN"/>
          </a:p>
        </p:txBody>
      </p:sp>
      <p:sp>
        <p:nvSpPr>
          <p:cNvPr id="104996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创新教育实践案例一：Scratch编程课程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创新教育实践案例二：科学实验活动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创新教育实践案例三：创意写作项目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创新教育实践案例四：机器人制作活动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8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创新思维教育挑战与对策</a:t>
            </a:r>
            <a:endParaRPr altLang="en-US" lang="zh-CN"/>
          </a:p>
        </p:txBody>
      </p:sp>
      <p:sp>
        <p:nvSpPr>
          <p:cNvPr id="105002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5002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教育资源不足的挑战与对策</a:t>
            </a:r>
            <a:endParaRPr altLang="en-US" lang="zh-CN"/>
          </a:p>
        </p:txBody>
      </p:sp>
      <p:sp>
        <p:nvSpPr>
          <p:cNvPr id="105006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挑战：教育资源分配不均，部分地区和学校缺乏优质教育资源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7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挑战：师资力量不足，影响教学质量和教育效果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7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对策：加强教育信息化建设，利用信息技术弥补资源不足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8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对策：鼓励社会力量参与教育，扩大教育资源供给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教师素质提升的挑战与对策</a:t>
            </a:r>
            <a:endParaRPr altLang="en-US" lang="zh-CN"/>
          </a:p>
        </p:txBody>
      </p:sp>
      <p:sp>
        <p:nvSpPr>
          <p:cNvPr id="105012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2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3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对策：加强教师创新思维能力的培训和实践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4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对策：建立科学的教师评价和奖励机制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4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挑战：如何提高教师的创新思维能力和教学方法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4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挑战：如何建立有效的教师培训和激励机制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学生个性化发展的挑战与对策</a:t>
            </a:r>
            <a:endParaRPr altLang="en-US" lang="zh-CN"/>
          </a:p>
        </p:txBody>
      </p:sp>
      <p:sp>
        <p:nvSpPr>
          <p:cNvPr id="105018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挑战：如何满足不同学生的个性化需求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8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对策：制定个性化的教育计划和教学方法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9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挑战：如何培养学生的自主性和创造性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0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对对策：鼓励学生自主探究和尝试，培养其创新意识和创造力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教育评价体系的挑战与对策</a:t>
            </a:r>
            <a:endParaRPr altLang="en-US" lang="zh-CN"/>
          </a:p>
        </p:txBody>
      </p:sp>
      <p:sp>
        <p:nvSpPr>
          <p:cNvPr id="1050240" name="对角圆角矩形 15"/>
          <p:cNvSpPr/>
          <p:nvPr>
            <p:custDataLst>
              <p:tags r:id="rId1"/>
            </p:custDataLst>
          </p:nvPr>
        </p:nvSpPr>
        <p:spPr>
          <a:xfrm>
            <a:off x="608400" y="4984567"/>
            <a:ext cx="10968932" cy="92452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2" name="对角圆角矩形 16"/>
          <p:cNvSpPr/>
          <p:nvPr>
            <p:custDataLst>
              <p:tags r:id="rId2"/>
            </p:custDataLst>
          </p:nvPr>
        </p:nvSpPr>
        <p:spPr>
          <a:xfrm>
            <a:off x="608400" y="4817016"/>
            <a:ext cx="667588" cy="63702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4" name="直角三角形 17"/>
          <p:cNvSpPr/>
          <p:nvPr>
            <p:custDataLst>
              <p:tags r:id="rId3"/>
            </p:custDataLst>
          </p:nvPr>
        </p:nvSpPr>
        <p:spPr>
          <a:xfrm>
            <a:off x="1276057" y="4817016"/>
            <a:ext cx="100583" cy="16763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6" name="文本框 27"/>
          <p:cNvSpPr txBox="1"/>
          <p:nvPr>
            <p:custDataLst>
              <p:tags r:id="rId4"/>
            </p:custDataLst>
          </p:nvPr>
        </p:nvSpPr>
        <p:spPr>
          <a:xfrm>
            <a:off x="1319378" y="5038082"/>
            <a:ext cx="9910746" cy="825998"/>
          </a:xfrm>
          <a:prstGeom prst="rect"/>
          <a:noFill/>
        </p:spPr>
        <p:txBody>
          <a:bodyPr anchor="ctr" anchorCtr="0" bIns="107950" rtlCol="0" tIns="0" wrap="square">
            <a:normAutofit fontScale="75000" lnSpcReduction="20000"/>
          </a:bodyPr>
          <a:p>
            <a:pPr>
              <a:lnSpc>
                <a:spcPct val="150000"/>
              </a:lnSpc>
            </a:pPr>
            <a:r>
              <a:rPr altLang="zh-CN" dirty="0" sz="20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对策：推行多元化评价方式，重视过程评价，增加创新实践能力的考核，以及加强教师培训和提高教师创新能力。</a:t>
            </a:r>
            <a:endParaRPr altLang="zh-CN" dirty="0" sz="20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对角圆角矩形 52"/>
          <p:cNvSpPr/>
          <p:nvPr>
            <p:custDataLst>
              <p:tags r:id="rId5"/>
            </p:custDataLst>
          </p:nvPr>
        </p:nvSpPr>
        <p:spPr>
          <a:xfrm>
            <a:off x="608400" y="1999222"/>
            <a:ext cx="10968932" cy="92452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0" name="对角圆角矩形 53"/>
          <p:cNvSpPr/>
          <p:nvPr>
            <p:custDataLst>
              <p:tags r:id="rId6"/>
            </p:custDataLst>
          </p:nvPr>
        </p:nvSpPr>
        <p:spPr>
          <a:xfrm>
            <a:off x="608400" y="1831670"/>
            <a:ext cx="667588" cy="63702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2" name="直角三角形 54"/>
          <p:cNvSpPr/>
          <p:nvPr>
            <p:custDataLst>
              <p:tags r:id="rId7"/>
            </p:custDataLst>
          </p:nvPr>
        </p:nvSpPr>
        <p:spPr>
          <a:xfrm>
            <a:off x="1276057" y="1831670"/>
            <a:ext cx="100583" cy="16763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4" name="文本框 56"/>
          <p:cNvSpPr txBox="1"/>
          <p:nvPr>
            <p:custDataLst>
              <p:tags r:id="rId8"/>
            </p:custDataLst>
          </p:nvPr>
        </p:nvSpPr>
        <p:spPr>
          <a:xfrm>
            <a:off x="1319378" y="2045091"/>
            <a:ext cx="9910746" cy="825998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sz="20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当前教育评价体系存在的问题：过于注重分数和应试能力，缺乏对创新思维和实践能力的评价。</a:t>
            </a:r>
            <a:endParaRPr altLang="en-US" dirty="0" sz="20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6" name="对角圆角矩形 5"/>
          <p:cNvSpPr/>
          <p:nvPr>
            <p:custDataLst>
              <p:tags r:id="rId9"/>
            </p:custDataLst>
          </p:nvPr>
        </p:nvSpPr>
        <p:spPr>
          <a:xfrm>
            <a:off x="608400" y="3497628"/>
            <a:ext cx="10968932" cy="92452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8" name="对角圆角矩形 6"/>
          <p:cNvSpPr/>
          <p:nvPr>
            <p:custDataLst>
              <p:tags r:id="rId10"/>
            </p:custDataLst>
          </p:nvPr>
        </p:nvSpPr>
        <p:spPr>
          <a:xfrm>
            <a:off x="608400" y="3330077"/>
            <a:ext cx="667588" cy="63702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0" name="直角三角形 7"/>
          <p:cNvSpPr/>
          <p:nvPr>
            <p:custDataLst>
              <p:tags r:id="rId11"/>
            </p:custDataLst>
          </p:nvPr>
        </p:nvSpPr>
        <p:spPr>
          <a:xfrm>
            <a:off x="1276057" y="3330077"/>
            <a:ext cx="100583" cy="16763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2" name="文本框 8"/>
          <p:cNvSpPr txBox="1"/>
          <p:nvPr>
            <p:custDataLst>
              <p:tags r:id="rId12"/>
            </p:custDataLst>
          </p:nvPr>
        </p:nvSpPr>
        <p:spPr>
          <a:xfrm>
            <a:off x="1319378" y="3551780"/>
            <a:ext cx="9910746" cy="82599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挑战：如何建立有效的教育评价体系，以鼓励小学生的创新思维和实践能力。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未来展望与建议</a:t>
            </a:r>
            <a:endParaRPr altLang="en-US" lang="zh-CN"/>
          </a:p>
        </p:txBody>
      </p:sp>
      <p:sp>
        <p:nvSpPr>
          <p:cNvPr id="105029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50300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教育改革发展趋势</a:t>
            </a:r>
            <a:endParaRPr altLang="en-US" lang="zh-CN"/>
          </a:p>
        </p:txBody>
      </p:sp>
      <p:sp>
        <p:nvSpPr>
          <p:cNvPr id="105034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4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34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个性化教育：根据学生的兴趣和特长进行个性化教学，促进学生全面发展。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5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5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科技融合：利用人工智能、虚拟现实等技术辅助教学，提高教学质量和效果。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5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6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跨学科教育：加强学科之间的融合，培养学生的综合素质和创新能力。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6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6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终身学习：鼓励学生自主学习和终身学习，提高学习能力和适应能力。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创新思维教育发展方向</a:t>
            </a:r>
            <a:endParaRPr altLang="en-US" lang="zh-CN"/>
          </a:p>
        </p:txBody>
      </p:sp>
      <p:sp>
        <p:nvSpPr>
          <p:cNvPr id="105040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培养小学生的创新思维：注重启发式教育，引导学生自主思考和解决问题。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创新教育模式的探索：鼓励学校和教师尝试新的教育方法和手段，如项目式学习、翻转课堂等。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利用科技手段提升创新思维：利用人工智能、虚拟现实等技术辅助教学，提高学生的创新能力和想象力。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跨学科融合培养创新思维：加强科学、艺术、文学等不同学科之间的融合，拓宽学生的知识面和思维方式。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对策建议</a:t>
            </a:r>
            <a:endParaRPr altLang="en-US" lang="zh-CN"/>
          </a:p>
        </p:txBody>
      </p:sp>
      <p:sp>
        <p:nvSpPr>
          <p:cNvPr id="105044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创新教育方式：采用启发式、探究式等教育方式，激发小学生的创新思维。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培养创新思维：鼓励小学生多角度思考问题，培养创新意识和创造力。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增加实践机会：提供更多动手实践的机会，让小学生通过实践培养创新思维。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营造创新氛围：在学校和家庭中营造鼓励创新的氛围，让小学生敢于尝试和探索。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未来展望</a:t>
            </a:r>
            <a:endParaRPr altLang="en-US" lang="zh-CN"/>
          </a:p>
        </p:txBody>
      </p:sp>
      <p:sp>
        <p:nvSpPr>
          <p:cNvPr id="105051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1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1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1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1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个性化教育的发展与普及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2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人工智能与教育的深度融合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2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创新思维培养成为教育重点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2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跨界合作与资源共享成为教育新模式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>
          <a:xfrm>
            <a:off x="1463143" y="6107907"/>
            <a:ext cx="1752600" cy="363176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56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</a:t>
            </a:r>
            <a:endParaRPr altLang="en-US" lang="zh-CN"/>
          </a:p>
          <a:p>
            <a:r>
              <a:rPr altLang="en-US" lang="zh-CN"/>
              <a:t>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 O N T E N T 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UNIT_SUBTYPE" val="d"/>
  <p:tag name="KSO_WM_UNIT_PRESET_TEXT" val="https://www.docer.com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3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 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0"/>
  <p:tag name="KSO_WM_SPECIAL_SOURCE" val="bdnull"/>
  <p:tag name="KSO_WM_TEMPLATE_THUMBS_INDEX" val="1、9"/>
</p:tagLst>
</file>

<file path=ppt/tags/tag10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1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1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  <p:tag name="KSO_WM_UNIT_PRESET_TEXT" val="单击此处添加副标题内容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1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08.xml><?xml version="1.0" encoding="utf-8"?>
<p:tagLst xmlns:p="http://schemas.openxmlformats.org/presentationml/2006/main">
  <p:tag name="KSO_WM_SLIDE_ID" val="custom2023030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52.5&quot;,&quot;top&quot;:&quot;72.25&quot;,&quot;width&quot;:&quot;514.2&quot;,&quot;height&quot;:&quot;263.3&quot;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6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DIAGRAM_GROUP_CODE" val="l1-1"/>
  <p:tag name="KSO_WM_UNIT_PRESET_TEXT" val="C O N T E N T S"/>
</p:tagLst>
</file>

<file path=ppt/tags/tag11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6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1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0_6*l_h_i*1_1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1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2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0_6*l_h_i*1_2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2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3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0_6*l_h_i*1_3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3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4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0_6*l_h_i*1_4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4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5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0_6*l_h_i*1_5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5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6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300_6*l_h_i*1_6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6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SLIDE_ID" val="custom2023030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300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31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3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3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5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7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77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1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3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33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5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7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77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29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33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31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2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2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2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2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2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2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2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2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2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2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2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2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81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38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83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9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4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9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感谢 您的观看"/>
</p:tagLst>
</file>

<file path=ppt/tags/tag426.xml><?xml version="1.0" encoding="utf-8"?>
<p:tagLst xmlns:p="http://schemas.openxmlformats.org/presentationml/2006/main">
  <p:tag name="KSO_WM_SLIDE_ID" val="custom2023030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67.99992&quot;,&quot;top&quot;:&quot;112.45&quot;,&quot;width&quot;:&quot;558.2858&quot;,&quot;height&quot;:&quot;274.9786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anchor="ctr" rtlCol="0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2024-01-05T05:35:24Z</dcterms:created>
  <dcterms:modified xsi:type="dcterms:W3CDTF">2024-01-05T05:35:24Z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29cc1a6747414bf0b65398047e6e37c2_21</vt:lpwstr>
  </property>
</Properties>
</file>