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676" r:id="rId1"/>
    <p:sldMasterId id="2147503713" r:id="rId2"/>
  </p:sldMasterIdLst>
  <p:notesMasterIdLst>
    <p:notesMasterId r:id="rId3"/>
  </p:notesMasterIdLst>
  <p:sldIdLst>
    <p:sldId id="9611" r:id="rId4"/>
    <p:sldId id="9615" r:id="rId5"/>
    <p:sldId id="9618" r:id="rId6"/>
    <p:sldId id="9621" r:id="rId7"/>
    <p:sldId id="9627" r:id="rId9"/>
    <p:sldId id="9630" r:id="rId10"/>
    <p:sldId id="9633" r:id="rId11"/>
    <p:sldId id="9636" r:id="rId12"/>
    <p:sldId id="9639" r:id="rId13"/>
    <p:sldId id="9642" r:id="rId14"/>
    <p:sldId id="9648" r:id="rId16"/>
    <p:sldId id="9651" r:id="rId17"/>
    <p:sldId id="9654" r:id="rId18"/>
    <p:sldId id="9657" r:id="rId19"/>
    <p:sldId id="9660" r:id="rId20"/>
    <p:sldId id="9663" r:id="rId21"/>
    <p:sldId id="9669" r:id="rId23"/>
    <p:sldId id="9672" r:id="rId24"/>
    <p:sldId id="9675" r:id="rId25"/>
    <p:sldId id="9678" r:id="rId26"/>
    <p:sldId id="9681" r:id="rId27"/>
    <p:sldId id="9684" r:id="rId28"/>
    <p:sldId id="9690" r:id="rId30"/>
    <p:sldId id="9693" r:id="rId31"/>
    <p:sldId id="9696" r:id="rId32"/>
    <p:sldId id="9699" r:id="rId33"/>
    <p:sldId id="9702" r:id="rId34"/>
    <p:sldId id="9705" r:id="rId35"/>
    <p:sldId id="9711" r:id="rId37"/>
    <p:sldId id="9714" r:id="rId38"/>
    <p:sldId id="9717"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677" r:id="rId1"/>
    <p:sldLayoutId id="2147503678" r:id="rId2"/>
    <p:sldLayoutId id="2147503679" r:id="rId3"/>
    <p:sldLayoutId id="2147503680" r:id="rId4"/>
    <p:sldLayoutId id="2147503681" r:id="rId5"/>
    <p:sldLayoutId id="2147503682" r:id="rId6"/>
    <p:sldLayoutId id="2147503683" r:id="rId7"/>
    <p:sldLayoutId id="2147503684" r:id="rId8"/>
    <p:sldLayoutId id="2147503685" r:id="rId9"/>
    <p:sldLayoutId id="2147503686" r:id="rId10"/>
    <p:sldLayoutId id="214750368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3714" r:id="rId1"/>
    <p:sldLayoutId id="2147503715" r:id="rId2"/>
    <p:sldLayoutId id="2147503716" r:id="rId3"/>
    <p:sldLayoutId id="2147503717" r:id="rId4"/>
    <p:sldLayoutId id="2147503718" r:id="rId5"/>
    <p:sldLayoutId id="2147503719" r:id="rId6"/>
    <p:sldLayoutId id="2147503720" r:id="rId7"/>
    <p:sldLayoutId id="2147503721" r:id="rId8"/>
    <p:sldLayoutId id="2147503722" r:id="rId9"/>
    <p:sldLayoutId id="2147503723" r:id="rId10"/>
    <p:sldLayoutId id="214750372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tags" Target="../tags/tag176.xml"/><Relationship Id="rId18" Type="http://schemas.openxmlformats.org/officeDocument/2006/relationships/tags" Target="../tags/tag177.xml"/><Relationship Id="rId19" Type="http://schemas.openxmlformats.org/officeDocument/2006/relationships/tags" Target="../tags/tag178.xml"/><Relationship Id="rId20" Type="http://schemas.openxmlformats.org/officeDocument/2006/relationships/tags" Target="../tags/tag179.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tags" Target="../tags/tag247.xml"/><Relationship Id="rId18" Type="http://schemas.openxmlformats.org/officeDocument/2006/relationships/tags" Target="../tags/tag248.xml"/><Relationship Id="rId19" Type="http://schemas.openxmlformats.org/officeDocument/2006/relationships/tags" Target="../tags/tag249.xml"/><Relationship Id="rId20" Type="http://schemas.openxmlformats.org/officeDocument/2006/relationships/tags" Target="../tags/tag250.xml"/><Relationship Id="rId21" Type="http://schemas.openxmlformats.org/officeDocument/2006/relationships/tags" Target="../tags/tag251.xml"/><Relationship Id="rId22" Type="http://schemas.openxmlformats.org/officeDocument/2006/relationships/tags" Target="../tags/tag252.xml"/><Relationship Id="rId23" Type="http://schemas.openxmlformats.org/officeDocument/2006/relationships/tags" Target="../tags/tag253.xml"/><Relationship Id="rId24" Type="http://schemas.openxmlformats.org/officeDocument/2006/relationships/tags" Target="../tags/tag254.xml"/><Relationship Id="rId25" Type="http://schemas.openxmlformats.org/officeDocument/2006/relationships/tags" Target="../tags/tag255.xml"/><Relationship Id="rId26" Type="http://schemas.openxmlformats.org/officeDocument/2006/relationships/tags" Target="../tags/tag256.xml"/><Relationship Id="rId27" Type="http://schemas.openxmlformats.org/officeDocument/2006/relationships/tags" Target="../tags/tag257.xml"/><Relationship Id="rId28" Type="http://schemas.openxmlformats.org/officeDocument/2006/relationships/tags" Target="../tags/tag258.xml"/><Relationship Id="rId29" Type="http://schemas.openxmlformats.org/officeDocument/2006/relationships/tags" Target="../tags/tag259.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tags" Target="../tags/tag312.xml"/><Relationship Id="rId14" Type="http://schemas.openxmlformats.org/officeDocument/2006/relationships/tags" Target="../tags/tag313.xml"/><Relationship Id="rId15" Type="http://schemas.openxmlformats.org/officeDocument/2006/relationships/tags" Target="../tags/tag314.xml"/><Relationship Id="rId16" Type="http://schemas.openxmlformats.org/officeDocument/2006/relationships/tags" Target="../tags/tag31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tags" Target="../tags/tag369.xml"/><Relationship Id="rId18" Type="http://schemas.openxmlformats.org/officeDocument/2006/relationships/tags" Target="../tags/tag370.xml"/><Relationship Id="rId19" Type="http://schemas.openxmlformats.org/officeDocument/2006/relationships/tags" Target="../tags/tag371.xml"/><Relationship Id="rId20" Type="http://schemas.openxmlformats.org/officeDocument/2006/relationships/tags" Target="../tags/tag372.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tags" Target="../tags/tag388.xml"/><Relationship Id="rId10" Type="http://schemas.openxmlformats.org/officeDocument/2006/relationships/tags" Target="../tags/tag389.xml"/><Relationship Id="rId11" Type="http://schemas.openxmlformats.org/officeDocument/2006/relationships/tags" Target="../tags/tag390.xml"/><Relationship Id="rId12" Type="http://schemas.openxmlformats.org/officeDocument/2006/relationships/tags" Target="../tags/tag391.xml"/><Relationship Id="rId13" Type="http://schemas.openxmlformats.org/officeDocument/2006/relationships/tags" Target="../tags/tag392.xml"/><Relationship Id="rId14" Type="http://schemas.openxmlformats.org/officeDocument/2006/relationships/tags" Target="../tags/tag393.xml"/><Relationship Id="rId15" Type="http://schemas.openxmlformats.org/officeDocument/2006/relationships/tags" Target="../tags/tag394.xml"/><Relationship Id="rId16" Type="http://schemas.openxmlformats.org/officeDocument/2006/relationships/tags" Target="../tags/tag395.xml"/><Relationship Id="rId17" Type="http://schemas.openxmlformats.org/officeDocument/2006/relationships/tags" Target="../tags/tag396.xml"/><Relationship Id="rId18" Type="http://schemas.openxmlformats.org/officeDocument/2006/relationships/tags" Target="../tags/tag397.xml"/><Relationship Id="rId19" Type="http://schemas.openxmlformats.org/officeDocument/2006/relationships/tags" Target="../tags/tag398.xml"/><Relationship Id="rId20" Type="http://schemas.openxmlformats.org/officeDocument/2006/relationships/tags" Target="../tags/tag399.xml"/><Relationship Id="rId2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房地产行业2024工作总结及工作展望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2024年房地产行业工作总结</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2024年房地产行业工作亮点</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lnSpcReduction="10000"/>
          </a:bodyPr>
          <a:p>
            <a:pPr>
              <a:lnSpc>
                <a:spcPct val="100000"/>
              </a:lnSpc>
            </a:pPr>
            <a:r>
              <a:rPr altLang="en-US" b="1" dirty="0" lang="zh-CN" spc="300">
                <a:solidFill>
                  <a:schemeClr val="tx1">
                    <a:lumMod val="85000"/>
                    <a:lumOff val="15000"/>
                  </a:schemeClr>
                </a:solidFill>
                <a:latin typeface="+mj-ea"/>
                <a:ea typeface="+mj-ea"/>
              </a:rPr>
              <a:t>2024年房地产行业工作不足与问题</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2025年房地产行业工作展望</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结论与建议</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2024年房地产行业工作总结</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行业概况回顾</a:t>
            </a:r>
            <a:endParaRPr altLang="en-US" lang="zh-CN"/>
          </a:p>
        </p:txBody>
      </p:sp>
      <p:sp>
        <p:nvSpPr>
          <p:cNvPr id="104890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0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2024年房地产行业整体情况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1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1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政策环境对行业的影响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1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1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市场规模及增长情况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2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2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行业发展趋势及未来展望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政策环境分析</a:t>
            </a:r>
            <a:endParaRPr altLang="en-US" lang="zh-CN"/>
          </a:p>
        </p:txBody>
      </p:sp>
      <p:sp>
        <p:nvSpPr>
          <p:cNvPr id="104896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6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政策背景：介绍2024年房地产行业政策环境的基本情况</a:t>
            </a:r>
            <a:endParaRPr altLang="en-US" dirty="0" sz="2000" lang="zh-CN" spc="200">
              <a:solidFill>
                <a:schemeClr val="tx1">
                  <a:lumMod val="85000"/>
                  <a:lumOff val="15000"/>
                </a:schemeClr>
              </a:solidFill>
              <a:latin typeface="+mn-ea"/>
              <a:sym typeface="+mn-ea"/>
            </a:endParaRPr>
          </a:p>
        </p:txBody>
      </p:sp>
      <p:sp>
        <p:nvSpPr>
          <p:cNvPr id="104896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政策影响：分析政策对房地产行业的影响，包括市场走势、企业运营等方面</a:t>
            </a:r>
            <a:endParaRPr altLang="en-US" dirty="0" sz="2000" lang="zh-CN" spc="200">
              <a:solidFill>
                <a:schemeClr val="tx1">
                  <a:lumMod val="85000"/>
                  <a:lumOff val="15000"/>
                </a:schemeClr>
              </a:solidFill>
              <a:latin typeface="+mn-ea"/>
              <a:sym typeface="+mn-ea"/>
            </a:endParaRPr>
          </a:p>
        </p:txBody>
      </p:sp>
      <p:sp>
        <p:nvSpPr>
          <p:cNvPr id="104897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7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政策变化：介绍2024年房地产行业政策的变化，包括政策调整、新政策出台等</a:t>
            </a:r>
            <a:endParaRPr altLang="en-US" dirty="0" sz="2000" lang="zh-CN" spc="200">
              <a:solidFill>
                <a:schemeClr val="tx1">
                  <a:lumMod val="85000"/>
                  <a:lumOff val="15000"/>
                </a:schemeClr>
              </a:solidFill>
              <a:latin typeface="+mn-ea"/>
              <a:sym typeface="+mn-ea"/>
            </a:endParaRPr>
          </a:p>
        </p:txBody>
      </p:sp>
      <p:sp>
        <p:nvSpPr>
          <p:cNvPr id="104898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8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行业应对：分析房地产行业如何应对政策变化，包括企业策略调整、市场策略调整等方面</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市场规模与增长</a:t>
            </a:r>
            <a:endParaRPr altLang="en-US" lang="zh-CN"/>
          </a:p>
        </p:txBody>
      </p:sp>
      <p:sp>
        <p:nvSpPr>
          <p:cNvPr id="10490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市场规模增长情况：与上一年度相比的增长率及主要影响因素</a:t>
            </a:r>
            <a:endParaRPr altLang="en-US" sz="1400" lang="zh-CN" spc="150">
              <a:solidFill>
                <a:schemeClr val="tx1"/>
              </a:solidFill>
              <a:effectLst/>
              <a:latin typeface="+mn-ea"/>
              <a:sym typeface="+mn-ea"/>
            </a:endParaRPr>
          </a:p>
        </p:txBody>
      </p:sp>
      <p:sp>
        <p:nvSpPr>
          <p:cNvPr id="10490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2024年房地产市场规模：包括新房、二手房、租赁等各类型市场规模及占比</a:t>
            </a:r>
            <a:endParaRPr altLang="en-US" dirty="0" sz="1400" lang="zh-CN" spc="150">
              <a:solidFill>
                <a:schemeClr val="tx1"/>
              </a:solidFill>
              <a:effectLst/>
              <a:latin typeface="+mn-ea"/>
              <a:sym typeface="+mn-ea"/>
            </a:endParaRPr>
          </a:p>
        </p:txBody>
      </p:sp>
      <p:sp>
        <p:nvSpPr>
          <p:cNvPr id="10490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各城市市场规模与增长：重点城市或区域的销售面积、销售额等指标及对比分析</a:t>
            </a:r>
            <a:endParaRPr altLang="en-US" sz="1400" lang="zh-CN" spc="150">
              <a:solidFill>
                <a:schemeClr val="tx1"/>
              </a:solidFill>
              <a:effectLst/>
              <a:latin typeface="+mn-ea"/>
              <a:sym typeface="+mn-ea"/>
            </a:endParaRPr>
          </a:p>
        </p:txBody>
      </p:sp>
      <p:sp>
        <p:nvSpPr>
          <p:cNvPr id="10490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政策对市场规模与增长的影响：相关政策及其对市场的影响和效果评估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68" name="标题 1"/>
          <p:cNvSpPr>
            <a:spLocks noGrp="1"/>
          </p:cNvSpPr>
          <p:nvPr>
            <p:ph type="title"/>
          </p:nvPr>
        </p:nvSpPr>
        <p:spPr/>
        <p:txBody>
          <a:bodyPr/>
          <a:p>
            <a:r>
              <a:rPr altLang="en-US" lang="zh-CN"/>
              <a:t>竞争格局与主要参与者</a:t>
            </a:r>
            <a:endParaRPr altLang="en-US" lang="zh-CN"/>
          </a:p>
        </p:txBody>
      </p:sp>
      <p:sp>
        <p:nvSpPr>
          <p:cNvPr id="104907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竞争格局概述：简述房地产行业的竞争格局，包括市场集中度、主要参与者等</a:t>
            </a:r>
            <a:endParaRPr altLang="en-US" dirty="0" sz="1200" lang="zh-CN" spc="150">
              <a:solidFill>
                <a:schemeClr val="tx1">
                  <a:lumMod val="65000"/>
                  <a:lumOff val="35000"/>
                </a:schemeClr>
              </a:solidFill>
              <a:latin typeface="+mn-ea"/>
              <a:sym typeface="+mn-ea"/>
            </a:endParaRPr>
          </a:p>
        </p:txBody>
      </p:sp>
      <p:sp>
        <p:nvSpPr>
          <p:cNvPr id="104907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主要参与者介绍：介绍2024年房地产行业的主要参与者，包括开发商、中介机构、金融机构等</a:t>
            </a:r>
            <a:endParaRPr altLang="en-US" dirty="0" sz="1200" lang="zh-CN" spc="150">
              <a:solidFill>
                <a:schemeClr val="tx1">
                  <a:lumMod val="65000"/>
                  <a:lumOff val="35000"/>
                </a:schemeClr>
              </a:solidFill>
              <a:latin typeface="+mn-ea"/>
              <a:sym typeface="+mn-ea"/>
            </a:endParaRPr>
          </a:p>
        </p:txBody>
      </p:sp>
      <p:sp>
        <p:nvSpPr>
          <p:cNvPr id="104907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竞争策略分析：分析主要参与者的竞争策略，包括产品定位、营销策略、服务质量等</a:t>
            </a:r>
            <a:endParaRPr altLang="en-US" dirty="0" sz="1200" lang="zh-CN" spc="150">
              <a:solidFill>
                <a:schemeClr val="tx1">
                  <a:lumMod val="65000"/>
                  <a:lumOff val="35000"/>
                </a:schemeClr>
              </a:solidFill>
              <a:latin typeface="+mn-ea"/>
              <a:sym typeface="+mn-ea"/>
            </a:endParaRPr>
          </a:p>
        </p:txBody>
      </p:sp>
      <p:sp>
        <p:nvSpPr>
          <p:cNvPr id="104907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行业趋势与展望：分析房地产行业的趋势和发展方向，包括政策环境、市场需求、技术创新等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行业趋势与热点问题</a:t>
            </a:r>
            <a:endParaRPr altLang="en-US" lang="zh-CN"/>
          </a:p>
        </p:txBody>
      </p:sp>
      <p:sp>
        <p:nvSpPr>
          <p:cNvPr id="104911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行业趋势：分析当前房地产市场的整体趋势，包括政策调控、市场供需、价格走势等方面</a:t>
            </a:r>
            <a:endParaRPr altLang="en-US" dirty="0" sz="1200" lang="zh-CN" spc="150">
              <a:solidFill>
                <a:schemeClr val="tx1">
                  <a:lumMod val="85000"/>
                  <a:lumOff val="15000"/>
                </a:schemeClr>
              </a:solidFill>
              <a:latin typeface="+mn-ea"/>
              <a:sym typeface="+mn-ea"/>
            </a:endParaRPr>
          </a:p>
        </p:txBody>
      </p:sp>
      <p:sp>
        <p:nvSpPr>
          <p:cNvPr id="104911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热点问题：列举2024年房地产行业中的热点问题，如政策调控、市场供需失衡、房价上涨等</a:t>
            </a:r>
            <a:endParaRPr altLang="en-US" dirty="0" sz="1200" lang="zh-CN" spc="150">
              <a:solidFill>
                <a:schemeClr val="tx1">
                  <a:lumMod val="85000"/>
                  <a:lumOff val="15000"/>
                </a:schemeClr>
              </a:solidFill>
              <a:latin typeface="+mn-ea"/>
              <a:sym typeface="+mn-ea"/>
            </a:endParaRPr>
          </a:p>
        </p:txBody>
      </p:sp>
      <p:sp>
        <p:nvSpPr>
          <p:cNvPr id="104912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案例分析：结合具体案例，分析热点问题对房地产行业的影响和应对策略</a:t>
            </a:r>
            <a:endParaRPr altLang="en-US" dirty="0" sz="1200" lang="zh-CN" spc="150">
              <a:solidFill>
                <a:schemeClr val="tx1">
                  <a:lumMod val="85000"/>
                  <a:lumOff val="15000"/>
                </a:schemeClr>
              </a:solidFill>
              <a:latin typeface="+mn-ea"/>
              <a:sym typeface="+mn-ea"/>
            </a:endParaRPr>
          </a:p>
        </p:txBody>
      </p:sp>
      <p:sp>
        <p:nvSpPr>
          <p:cNvPr id="104912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未来展望：预测未来房地产行业的趋势和热点问题，提出应对策略和发展建议</a:t>
            </a:r>
            <a:endParaRPr altLang="en-US" dirty="0" sz="1200" lang="zh-CN" spc="150">
              <a:solidFill>
                <a:schemeClr val="tx1">
                  <a:lumMod val="85000"/>
                  <a:lumOff val="15000"/>
                </a:schemeClr>
              </a:solidFill>
              <a:latin typeface="+mn-ea"/>
              <a:sym typeface="+mn-ea"/>
            </a:endParaRPr>
          </a:p>
        </p:txBody>
      </p:sp>
      <p:sp>
        <p:nvSpPr>
          <p:cNvPr id="104913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68" name="标题"/>
          <p:cNvSpPr>
            <a:spLocks noGrp="1"/>
          </p:cNvSpPr>
          <p:nvPr>
            <p:ph type="title"/>
            <p:custDataLst>
              <p:tags r:id="rId1"/>
            </p:custDataLst>
          </p:nvPr>
        </p:nvSpPr>
        <p:spPr>
          <a:xfrm>
            <a:off x="825361" y="3133103"/>
            <a:ext cx="6367550" cy="1743697"/>
          </a:xfrm>
        </p:spPr>
        <p:txBody>
          <a:bodyPr/>
          <a:p>
            <a:r>
              <a:rPr altLang="en-US" lang="zh-CN"/>
              <a:t>2024年房地产行业工作亮点</a:t>
            </a:r>
            <a:endParaRPr altLang="en-US" lang="zh-CN"/>
          </a:p>
        </p:txBody>
      </p:sp>
      <p:sp>
        <p:nvSpPr>
          <p:cNvPr id="104917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创新驱动发展</a:t>
            </a:r>
            <a:endParaRPr altLang="en-US" lang="zh-CN"/>
          </a:p>
        </p:txBody>
      </p:sp>
      <p:sp>
        <p:nvSpPr>
          <p:cNvPr id="104922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创新业务模式：探索新的房地产业务模式，如共享经济、长租公寓等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绿色建筑：推广绿色建筑理念，减少对环境的影响</a:t>
            </a:r>
            <a:endParaRPr dirty="0" sz="2000" err="1">
              <a:solidFill>
                <a:schemeClr val="tx1">
                  <a:lumMod val="75000"/>
                  <a:lumOff val="25000"/>
                </a:schemeClr>
              </a:solidFill>
              <a:latin typeface="+mn-ea"/>
              <a:ea typeface="+mn-ea"/>
              <a:cs typeface="+mn-ea"/>
              <a:sym typeface="+mn-lt"/>
            </a:endParaRPr>
          </a:p>
        </p:txBody>
      </p:sp>
      <p:sp>
        <p:nvSpPr>
          <p:cNvPr id="104924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4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跨界合作：与其他行业进行跨界合作，如与科技、金融等行业的融合</a:t>
            </a:r>
            <a:endParaRPr dirty="0" sz="2000" err="1">
              <a:solidFill>
                <a:schemeClr val="tx1">
                  <a:lumMod val="75000"/>
                  <a:lumOff val="25000"/>
                </a:schemeClr>
              </a:solidFill>
              <a:latin typeface="+mn-ea"/>
              <a:ea typeface="+mn-ea"/>
              <a:cs typeface="+mn-ea"/>
              <a:sym typeface="+mn-lt"/>
            </a:endParaRPr>
          </a:p>
        </p:txBody>
      </p:sp>
      <p:sp>
        <p:nvSpPr>
          <p:cNvPr id="10492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智能化发展：利用人工智能、大数据等技术提升房地产行业效率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94" name="标题 1"/>
          <p:cNvSpPr>
            <a:spLocks noGrp="1"/>
          </p:cNvSpPr>
          <p:nvPr>
            <p:ph type="title"/>
          </p:nvPr>
        </p:nvSpPr>
        <p:spPr/>
        <p:txBody>
          <a:bodyPr/>
          <a:p>
            <a:r>
              <a:rPr altLang="en-US" lang="zh-CN"/>
              <a:t>绿色建筑与可持续发展</a:t>
            </a:r>
            <a:endParaRPr altLang="en-US" lang="zh-CN"/>
          </a:p>
        </p:txBody>
      </p:sp>
      <p:sp>
        <p:nvSpPr>
          <p:cNvPr id="104929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绿色建筑理念在房地产行业的应用</a:t>
            </a:r>
            <a:endParaRPr altLang="en-US" dirty="0" sz="2000" lang="zh-CN" spc="150">
              <a:solidFill>
                <a:schemeClr val="tx1">
                  <a:lumMod val="75000"/>
                  <a:lumOff val="25000"/>
                </a:schemeClr>
              </a:solidFill>
              <a:latin typeface="+mn-ea"/>
              <a:sym typeface="+mn-ea"/>
            </a:endParaRPr>
          </a:p>
        </p:txBody>
      </p:sp>
      <p:sp>
        <p:nvSpPr>
          <p:cNvPr id="104930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可持续发展战略对房地产行业的影响</a:t>
            </a:r>
            <a:endParaRPr altLang="en-US" dirty="0" sz="2000" lang="zh-CN" spc="150">
              <a:solidFill>
                <a:schemeClr val="tx1">
                  <a:lumMod val="75000"/>
                  <a:lumOff val="25000"/>
                </a:schemeClr>
              </a:solidFill>
              <a:latin typeface="+mn-ea"/>
              <a:sym typeface="+mn-ea"/>
            </a:endParaRPr>
          </a:p>
        </p:txBody>
      </p:sp>
      <p:sp>
        <p:nvSpPr>
          <p:cNvPr id="104930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绿色建筑与可持续发展在2024年的成果</a:t>
            </a:r>
            <a:endParaRPr altLang="en-US" dirty="0" sz="2000" lang="zh-CN" spc="150">
              <a:solidFill>
                <a:schemeClr val="tx1">
                  <a:lumMod val="75000"/>
                  <a:lumOff val="25000"/>
                </a:schemeClr>
              </a:solidFill>
              <a:latin typeface="+mn-ea"/>
              <a:sym typeface="+mn-ea"/>
            </a:endParaRPr>
          </a:p>
        </p:txBody>
      </p:sp>
      <p:sp>
        <p:nvSpPr>
          <p:cNvPr id="104931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未来绿色建筑与可持续发展的展望</a:t>
            </a:r>
            <a:endParaRPr altLang="en-US" dirty="0" sz="2000" lang="zh-CN" spc="150">
              <a:solidFill>
                <a:schemeClr val="tx1">
                  <a:lumMod val="75000"/>
                  <a:lumOff val="25000"/>
                </a:schemeClr>
              </a:solidFill>
              <a:latin typeface="+mn-ea"/>
              <a:sym typeface="+mn-ea"/>
            </a:endParaRPr>
          </a:p>
        </p:txBody>
      </p:sp>
      <p:sp>
        <p:nvSpPr>
          <p:cNvPr id="104931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数字化转型与智能化升级</a:t>
            </a:r>
            <a:endParaRPr altLang="en-US" lang="zh-CN"/>
          </a:p>
        </p:txBody>
      </p:sp>
      <p:sp>
        <p:nvSpPr>
          <p:cNvPr id="104935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5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数字化转型：利用大数据、云计算等技术提高房地产行业运营效率</a:t>
            </a:r>
            <a:endParaRPr altLang="en-US" dirty="0" sz="2000" lang="zh-CN" spc="200">
              <a:solidFill>
                <a:schemeClr val="tx1">
                  <a:lumMod val="85000"/>
                  <a:lumOff val="15000"/>
                </a:schemeClr>
              </a:solidFill>
              <a:latin typeface="+mn-ea"/>
              <a:sym typeface="+mn-ea"/>
            </a:endParaRPr>
          </a:p>
        </p:txBody>
      </p:sp>
      <p:sp>
        <p:nvSpPr>
          <p:cNvPr id="104936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6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智能化升级：通过智能化技术提升房地产行业服务品质和客户体验</a:t>
            </a:r>
            <a:endParaRPr altLang="en-US" dirty="0" sz="2000" lang="zh-CN" spc="200">
              <a:solidFill>
                <a:schemeClr val="tx1">
                  <a:lumMod val="85000"/>
                  <a:lumOff val="15000"/>
                </a:schemeClr>
              </a:solidFill>
              <a:latin typeface="+mn-ea"/>
              <a:sym typeface="+mn-ea"/>
            </a:endParaRPr>
          </a:p>
        </p:txBody>
      </p:sp>
      <p:sp>
        <p:nvSpPr>
          <p:cNvPr id="104936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数字化转型与智能化升级的结合：实现房地产行业的可持续发展</a:t>
            </a:r>
            <a:endParaRPr altLang="en-US" dirty="0" sz="2000" lang="zh-CN" spc="200">
              <a:solidFill>
                <a:schemeClr val="tx1">
                  <a:lumMod val="85000"/>
                  <a:lumOff val="15000"/>
                </a:schemeClr>
              </a:solidFill>
              <a:latin typeface="+mn-ea"/>
              <a:sym typeface="+mn-ea"/>
            </a:endParaRPr>
          </a:p>
        </p:txBody>
      </p:sp>
      <p:sp>
        <p:nvSpPr>
          <p:cNvPr id="104937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数字化转型与智能化升级的挑战与机遇：探讨未来发展趋势和前景</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多元化融资与资金管理</a:t>
            </a:r>
            <a:endParaRPr altLang="en-US" lang="zh-CN"/>
          </a:p>
        </p:txBody>
      </p:sp>
      <p:sp>
        <p:nvSpPr>
          <p:cNvPr id="104941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风险控制：加强风险管理和控制，确保资金安全和稳定</a:t>
            </a:r>
            <a:endParaRPr altLang="en-US" dirty="0" sz="2400" lang="zh-CN">
              <a:latin typeface="+mn-ea"/>
              <a:ea typeface="+mn-ea"/>
            </a:endParaRPr>
          </a:p>
        </p:txBody>
      </p:sp>
      <p:sp>
        <p:nvSpPr>
          <p:cNvPr id="104943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政策支持：积极响应国家政策，争取政策支持和优惠，推动房地产行业健康发展</a:t>
            </a:r>
            <a:endParaRPr altLang="en-US" dirty="0" sz="2400" lang="zh-CN">
              <a:latin typeface="+mn-ea"/>
              <a:ea typeface="+mn-ea"/>
            </a:endParaRPr>
          </a:p>
        </p:txBody>
      </p:sp>
      <p:sp>
        <p:nvSpPr>
          <p:cNvPr id="104943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多元化融资：通过多种渠道筹集资金，降低融资成本，提高融资效率</a:t>
            </a:r>
            <a:endParaRPr altLang="en-US" dirty="0" sz="2400" lang="zh-CN">
              <a:latin typeface="+mn-ea"/>
              <a:ea typeface="+mn-ea"/>
            </a:endParaRPr>
          </a:p>
        </p:txBody>
      </p:sp>
      <p:sp>
        <p:nvSpPr>
          <p:cNvPr id="104943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资金管理：建立完善的资金管理体系，确保资金安全和流动性，提高资金使用效率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8" name="标题 1"/>
          <p:cNvSpPr>
            <a:spLocks noGrp="1"/>
          </p:cNvSpPr>
          <p:nvPr>
            <p:ph type="title"/>
          </p:nvPr>
        </p:nvSpPr>
        <p:spPr/>
        <p:txBody>
          <a:bodyPr/>
          <a:p>
            <a:r>
              <a:rPr altLang="en-US" lang="zh-CN"/>
              <a:t>人才培养与团队建设</a:t>
            </a:r>
            <a:endParaRPr altLang="en-US" lang="zh-CN"/>
          </a:p>
        </p:txBody>
      </p:sp>
      <p:sp>
        <p:nvSpPr>
          <p:cNvPr id="104947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重视人才培养：通过内部培训、外部学习等方式提高员工的专业素质和综合能力</a:t>
            </a:r>
            <a:endParaRPr altLang="en-US" dirty="0" sz="2000" lang="zh-CN" spc="150">
              <a:solidFill>
                <a:schemeClr val="tx1">
                  <a:lumMod val="85000"/>
                  <a:lumOff val="15000"/>
                </a:schemeClr>
              </a:solidFill>
              <a:latin typeface="+mn-ea"/>
              <a:sym typeface="+mn-ea"/>
            </a:endParaRPr>
          </a:p>
        </p:txBody>
      </p:sp>
      <p:sp>
        <p:nvSpPr>
          <p:cNvPr id="104947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团队建设活动：组织团建活动，增强团队凝聚力和合作精神</a:t>
            </a:r>
            <a:endParaRPr altLang="en-US" dirty="0" sz="2000" lang="zh-CN" spc="150">
              <a:solidFill>
                <a:schemeClr val="tx1">
                  <a:lumMod val="85000"/>
                  <a:lumOff val="15000"/>
                </a:schemeClr>
              </a:solidFill>
              <a:latin typeface="+mn-ea"/>
              <a:sym typeface="+mn-ea"/>
            </a:endParaRPr>
          </a:p>
        </p:txBody>
      </p:sp>
      <p:sp>
        <p:nvSpPr>
          <p:cNvPr id="104948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激励机制：建立合理的激励机制，激发员工的积极性和创造力</a:t>
            </a:r>
            <a:endParaRPr altLang="en-US" dirty="0" sz="2000" lang="zh-CN" spc="150">
              <a:solidFill>
                <a:schemeClr val="tx1">
                  <a:lumMod val="85000"/>
                  <a:lumOff val="15000"/>
                </a:schemeClr>
              </a:solidFill>
              <a:latin typeface="+mn-ea"/>
              <a:sym typeface="+mn-ea"/>
            </a:endParaRPr>
          </a:p>
        </p:txBody>
      </p:sp>
      <p:sp>
        <p:nvSpPr>
          <p:cNvPr id="104948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企业文化建设：加强企业文化建设，营造良好的工作氛围和团队文化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6" name="标题"/>
          <p:cNvSpPr>
            <a:spLocks noGrp="1"/>
          </p:cNvSpPr>
          <p:nvPr>
            <p:ph type="title"/>
            <p:custDataLst>
              <p:tags r:id="rId1"/>
            </p:custDataLst>
          </p:nvPr>
        </p:nvSpPr>
        <p:spPr>
          <a:xfrm>
            <a:off x="825361" y="3133103"/>
            <a:ext cx="6367550" cy="1743697"/>
          </a:xfrm>
        </p:spPr>
        <p:txBody>
          <a:bodyPr/>
          <a:p>
            <a:r>
              <a:rPr altLang="en-US" lang="zh-CN"/>
              <a:t>2024年房地产行业工作不足与问题</a:t>
            </a:r>
            <a:endParaRPr altLang="en-US" lang="zh-CN"/>
          </a:p>
        </p:txBody>
      </p:sp>
      <p:sp>
        <p:nvSpPr>
          <p:cNvPr id="10495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78" name="标题 1"/>
          <p:cNvSpPr>
            <a:spLocks noGrp="1"/>
          </p:cNvSpPr>
          <p:nvPr>
            <p:ph type="title"/>
          </p:nvPr>
        </p:nvSpPr>
        <p:spPr/>
        <p:txBody>
          <a:bodyPr/>
          <a:p>
            <a:r>
              <a:rPr altLang="en-US" lang="zh-CN"/>
              <a:t>政策调控与市场波动风险</a:t>
            </a:r>
            <a:endParaRPr altLang="en-US" lang="zh-CN"/>
          </a:p>
        </p:txBody>
      </p:sp>
      <p:sp>
        <p:nvSpPr>
          <p:cNvPr id="104958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政策调控对房地产行业的影响</a:t>
            </a:r>
            <a:endParaRPr altLang="en-US" dirty="0" sz="1200" lang="zh-CN" spc="150">
              <a:solidFill>
                <a:schemeClr val="tx1">
                  <a:lumMod val="65000"/>
                  <a:lumOff val="35000"/>
                </a:schemeClr>
              </a:solidFill>
              <a:latin typeface="+mn-ea"/>
              <a:sym typeface="+mn-ea"/>
            </a:endParaRPr>
          </a:p>
        </p:txBody>
      </p:sp>
      <p:sp>
        <p:nvSpPr>
          <p:cNvPr id="104961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未来政策调控与市场波动风险的预测</a:t>
            </a:r>
            <a:endParaRPr altLang="en-US" dirty="0" sz="1200" lang="zh-CN" spc="150">
              <a:solidFill>
                <a:schemeClr val="tx1">
                  <a:lumMod val="65000"/>
                  <a:lumOff val="35000"/>
                </a:schemeClr>
              </a:solidFill>
              <a:latin typeface="+mn-ea"/>
              <a:sym typeface="+mn-ea"/>
            </a:endParaRPr>
          </a:p>
        </p:txBody>
      </p:sp>
      <p:sp>
        <p:nvSpPr>
          <p:cNvPr id="104962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政策调控与市场波动风险的应对措施</a:t>
            </a:r>
            <a:endParaRPr altLang="en-US" dirty="0" sz="1200" lang="zh-CN" spc="150">
              <a:solidFill>
                <a:schemeClr val="tx1">
                  <a:lumMod val="65000"/>
                  <a:lumOff val="35000"/>
                </a:schemeClr>
              </a:solidFill>
              <a:latin typeface="+mn-ea"/>
              <a:sym typeface="+mn-ea"/>
            </a:endParaRPr>
          </a:p>
        </p:txBody>
      </p:sp>
      <p:sp>
        <p:nvSpPr>
          <p:cNvPr id="104962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市场波动对房地产行业的影响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资金链压力与融资难题</a:t>
            </a:r>
            <a:endParaRPr altLang="en-US" lang="zh-CN"/>
          </a:p>
        </p:txBody>
      </p:sp>
      <p:sp>
        <p:nvSpPr>
          <p:cNvPr id="10496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政策调控影响：政府对房地产市场的调控政策对开发商的融资和资金链造成了一定的影响，开发商需要应对政策变化带来的挑战。</a:t>
            </a:r>
            <a:endParaRPr altLang="zh-CN" dirty="0" lang="en-US">
              <a:solidFill>
                <a:schemeClr val="dk1">
                  <a:lumMod val="80000"/>
                  <a:lumOff val="20000"/>
                </a:schemeClr>
              </a:solidFill>
              <a:latin typeface="+mn-ea"/>
              <a:sym typeface="+mn-ea"/>
            </a:endParaRPr>
          </a:p>
        </p:txBody>
      </p:sp>
      <p:sp>
        <p:nvSpPr>
          <p:cNvPr id="10496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资金链压力：房地产行业在2024年面临较大的资金链压力，由于市场调控和政策收紧，开发商融资难度增加，资金回笼速度减缓。</a:t>
            </a:r>
            <a:endParaRPr altLang="en-US" dirty="0" lang="zh-CN">
              <a:solidFill>
                <a:schemeClr val="dk1">
                  <a:lumMod val="80000"/>
                  <a:lumOff val="20000"/>
                </a:schemeClr>
              </a:solidFill>
              <a:latin typeface="+mn-ea"/>
              <a:sym typeface="+mn-ea"/>
            </a:endParaRPr>
          </a:p>
        </p:txBody>
      </p:sp>
      <p:sp>
        <p:nvSpPr>
          <p:cNvPr id="10496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融资难题：由于房地产行业的特殊性，开发商需要大量的资金投入，但2024年市场融资环境不佳，开发商面临融资难题，导致项目进展受阻。</a:t>
            </a:r>
            <a:endParaRPr altLang="en-US" dirty="0" lang="zh-CN">
              <a:solidFill>
                <a:schemeClr val="dk1">
                  <a:lumMod val="80000"/>
                  <a:lumOff val="20000"/>
                </a:schemeClr>
              </a:solidFill>
              <a:latin typeface="+mn-ea"/>
              <a:sym typeface="+mn-ea"/>
            </a:endParaRPr>
          </a:p>
        </p:txBody>
      </p:sp>
      <p:sp>
        <p:nvSpPr>
          <p:cNvPr id="10496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行业风险：房地产行业在发展过程中存在一定的风险，如市场波动、政策变化等，这些风险对开发商的资金链和融资造成了一定的影响。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产品质量与安全隐患问题</a:t>
            </a:r>
            <a:endParaRPr altLang="en-US" lang="zh-CN"/>
          </a:p>
        </p:txBody>
      </p:sp>
      <p:sp>
        <p:nvSpPr>
          <p:cNvPr id="10497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产品质量不达标：部分房地产项目存在质量问题，如漏水、开裂等</a:t>
            </a:r>
            <a:endParaRPr altLang="en-US" dirty="0" sz="2000" lang="zh-CN" spc="150">
              <a:solidFill>
                <a:schemeClr val="tx1">
                  <a:lumMod val="85000"/>
                  <a:lumOff val="15000"/>
                </a:schemeClr>
              </a:solidFill>
              <a:latin typeface="+mn-ea"/>
              <a:sym typeface="+mn-ea"/>
            </a:endParaRPr>
          </a:p>
        </p:txBody>
      </p:sp>
      <p:sp>
        <p:nvSpPr>
          <p:cNvPr id="10497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安全隐患突出：部分项目存在安全隐患，如电梯故障、消防设施不完善等</a:t>
            </a:r>
            <a:endParaRPr altLang="en-US" dirty="0" sz="2000" lang="zh-CN" spc="150">
              <a:solidFill>
                <a:schemeClr val="tx1">
                  <a:lumMod val="85000"/>
                  <a:lumOff val="15000"/>
                </a:schemeClr>
              </a:solidFill>
              <a:latin typeface="+mn-ea"/>
              <a:sym typeface="+mn-ea"/>
            </a:endParaRPr>
          </a:p>
        </p:txBody>
      </p:sp>
      <p:sp>
        <p:nvSpPr>
          <p:cNvPr id="10497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监管力度不够：相关部门对房地产行业的监管力度不够，导致一些不良企业得以生存</a:t>
            </a:r>
            <a:endParaRPr altLang="en-US" dirty="0" sz="2000" lang="zh-CN" spc="150">
              <a:solidFill>
                <a:schemeClr val="tx1">
                  <a:lumMod val="85000"/>
                  <a:lumOff val="15000"/>
                </a:schemeClr>
              </a:solidFill>
              <a:latin typeface="+mn-ea"/>
              <a:sym typeface="+mn-ea"/>
            </a:endParaRPr>
          </a:p>
        </p:txBody>
      </p:sp>
      <p:sp>
        <p:nvSpPr>
          <p:cNvPr id="10497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消费者维权困难：消费者在维权过程中遇到困难，如投诉无门、处理时间长等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人才流失与激励机制不足</a:t>
            </a:r>
            <a:endParaRPr altLang="en-US" lang="zh-CN"/>
          </a:p>
        </p:txBody>
      </p:sp>
      <p:sp>
        <p:nvSpPr>
          <p:cNvPr id="104978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人才流失严重：由于房地产行业的竞争激烈，许多优秀的人才纷纷离开公司，寻求更好的发展机会，导致公司人才流失严重。</a:t>
            </a:r>
            <a:endParaRPr altLang="en-US" dirty="0" sz="2000" lang="zh-CN" spc="150">
              <a:solidFill>
                <a:schemeClr val="tx1">
                  <a:lumMod val="75000"/>
                  <a:lumOff val="25000"/>
                </a:schemeClr>
              </a:solidFill>
              <a:latin typeface="+mn-ea"/>
              <a:sym typeface="+mn-ea"/>
            </a:endParaRPr>
          </a:p>
        </p:txBody>
      </p:sp>
      <p:sp>
        <p:nvSpPr>
          <p:cNvPr id="104978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激励机制不足：公司缺乏有效的激励机制，无法激发员工的积极性和创造力，员工缺乏动力和归属感。</a:t>
            </a:r>
            <a:endParaRPr altLang="en-US" dirty="0" lang="zh-CN" spc="150">
              <a:solidFill>
                <a:schemeClr val="tx1">
                  <a:lumMod val="75000"/>
                  <a:lumOff val="25000"/>
                </a:schemeClr>
              </a:solidFill>
              <a:latin typeface="+mn-ea"/>
              <a:sym typeface="+mn-ea"/>
            </a:endParaRPr>
          </a:p>
        </p:txBody>
      </p:sp>
      <p:sp>
        <p:nvSpPr>
          <p:cNvPr id="104979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培训和发展机会不足：公司缺乏对员工的培训和发展机会，员工无法提升自己的能力和技能，导致工作质量和效率下降。</a:t>
            </a:r>
            <a:endParaRPr altLang="en-US" dirty="0" sz="2000" lang="zh-CN" spc="150">
              <a:solidFill>
                <a:schemeClr val="tx1">
                  <a:lumMod val="75000"/>
                  <a:lumOff val="25000"/>
                </a:schemeClr>
              </a:solidFill>
              <a:latin typeface="+mn-ea"/>
              <a:sym typeface="+mn-ea"/>
            </a:endParaRPr>
          </a:p>
        </p:txBody>
      </p:sp>
      <p:sp>
        <p:nvSpPr>
          <p:cNvPr id="104979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0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企业文化建设不足：公司缺乏积极向上的企业文化，员工缺乏共同的价值观念和行为准则，导致团队合作不畅、沟通不畅等问题。</a:t>
            </a:r>
            <a:endParaRPr altLang="en-US" dirty="0" sz="2000" lang="zh-CN" spc="150">
              <a:solidFill>
                <a:schemeClr val="tx1">
                  <a:lumMod val="75000"/>
                  <a:lumOff val="25000"/>
                </a:schemeClr>
              </a:solidFill>
              <a:latin typeface="+mn-ea"/>
              <a:sym typeface="+mn-ea"/>
            </a:endParaRPr>
          </a:p>
        </p:txBody>
      </p:sp>
      <p:sp>
        <p:nvSpPr>
          <p:cNvPr id="104980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行业监管与自律机制待完善</a:t>
            </a:r>
            <a:endParaRPr altLang="en-US" lang="zh-CN"/>
          </a:p>
        </p:txBody>
      </p:sp>
      <p:sp>
        <p:nvSpPr>
          <p:cNvPr id="10498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行业内部存在不规范行为，需要加强监管和自律</a:t>
            </a:r>
            <a:endParaRPr altLang="zh-CN" dirty="0" lang="en-US">
              <a:solidFill>
                <a:schemeClr val="dk1">
                  <a:lumMod val="80000"/>
                  <a:lumOff val="20000"/>
                </a:schemeClr>
              </a:solidFill>
              <a:latin typeface="+mn-ea"/>
              <a:sym typeface="+mn-ea"/>
            </a:endParaRPr>
          </a:p>
        </p:txBody>
      </p:sp>
      <p:sp>
        <p:nvSpPr>
          <p:cNvPr id="10498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监管政策不够完善，缺乏有效执行</a:t>
            </a:r>
            <a:endParaRPr altLang="en-US" dirty="0" lang="zh-CN">
              <a:solidFill>
                <a:schemeClr val="dk1">
                  <a:lumMod val="80000"/>
                  <a:lumOff val="20000"/>
                </a:schemeClr>
              </a:solidFill>
              <a:latin typeface="+mn-ea"/>
              <a:sym typeface="+mn-ea"/>
            </a:endParaRPr>
          </a:p>
        </p:txBody>
      </p:sp>
      <p:sp>
        <p:nvSpPr>
          <p:cNvPr id="10498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自律机制尚未形成，企业缺乏自律意识</a:t>
            </a:r>
            <a:endParaRPr altLang="en-US" dirty="0" lang="zh-CN">
              <a:solidFill>
                <a:schemeClr val="dk1">
                  <a:lumMod val="80000"/>
                  <a:lumOff val="20000"/>
                </a:schemeClr>
              </a:solidFill>
              <a:latin typeface="+mn-ea"/>
              <a:sym typeface="+mn-ea"/>
            </a:endParaRPr>
          </a:p>
        </p:txBody>
      </p:sp>
      <p:sp>
        <p:nvSpPr>
          <p:cNvPr id="10498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未来需要进一步完善行业监管和自律机制，促进健康发展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04" name="标题"/>
          <p:cNvSpPr>
            <a:spLocks noGrp="1"/>
          </p:cNvSpPr>
          <p:nvPr>
            <p:ph type="title"/>
            <p:custDataLst>
              <p:tags r:id="rId1"/>
            </p:custDataLst>
          </p:nvPr>
        </p:nvSpPr>
        <p:spPr>
          <a:xfrm>
            <a:off x="825361" y="3133103"/>
            <a:ext cx="6367550" cy="1743697"/>
          </a:xfrm>
        </p:spPr>
        <p:txBody>
          <a:bodyPr/>
          <a:p>
            <a:r>
              <a:rPr altLang="en-US" lang="zh-CN"/>
              <a:t>2025年房地产行业工作展望</a:t>
            </a:r>
            <a:endParaRPr altLang="en-US" lang="zh-CN"/>
          </a:p>
        </p:txBody>
      </p:sp>
      <p:sp>
        <p:nvSpPr>
          <p:cNvPr id="104990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政策环境预测与趋势分析</a:t>
            </a:r>
            <a:endParaRPr altLang="en-US" lang="zh-CN"/>
          </a:p>
        </p:txBody>
      </p:sp>
      <p:sp>
        <p:nvSpPr>
          <p:cNvPr id="104995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6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6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企业应对策略与建议</a:t>
            </a:r>
            <a:endParaRPr altLang="en-US" dirty="0" sz="1200" lang="zh-CN" spc="150">
              <a:solidFill>
                <a:srgbClr val="FFFFFF"/>
              </a:solidFill>
              <a:latin typeface="+mn-ea"/>
              <a:sym typeface="+mn-ea"/>
            </a:endParaRPr>
          </a:p>
        </p:txBody>
      </p:sp>
      <p:sp>
        <p:nvSpPr>
          <p:cNvPr id="104996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行业趋势分析：市场、产品、客户等方面</a:t>
            </a:r>
            <a:endParaRPr altLang="en-US" dirty="0" sz="1200" lang="zh-CN" spc="150">
              <a:solidFill>
                <a:schemeClr val="tx1">
                  <a:lumMod val="65000"/>
                  <a:lumOff val="35000"/>
                </a:schemeClr>
              </a:solidFill>
              <a:latin typeface="+mn-ea"/>
              <a:sym typeface="+mn-ea"/>
            </a:endParaRPr>
          </a:p>
        </p:txBody>
      </p:sp>
      <p:sp>
        <p:nvSpPr>
          <p:cNvPr id="104997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未来政策走向及预测</a:t>
            </a:r>
            <a:endParaRPr altLang="en-US" dirty="0" sz="1200" lang="zh-CN" spc="150">
              <a:solidFill>
                <a:srgbClr val="FFFFFF"/>
              </a:solidFill>
              <a:latin typeface="+mn-ea"/>
              <a:sym typeface="+mn-ea"/>
            </a:endParaRPr>
          </a:p>
        </p:txBody>
      </p:sp>
      <p:sp>
        <p:nvSpPr>
          <p:cNvPr id="104998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政策环境对房地产行业的影响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市场规模预测与发展方向</a:t>
            </a:r>
            <a:endParaRPr altLang="en-US" lang="zh-CN"/>
          </a:p>
        </p:txBody>
      </p:sp>
      <p:sp>
        <p:nvSpPr>
          <p:cNvPr id="105002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市场规模预测：根据历史数据和市场趋势，预测未来房地产市场的规模和增长速度</a:t>
            </a:r>
            <a:endParaRPr altLang="en-US" dirty="0" sz="1200" lang="zh-CN" spc="150">
              <a:solidFill>
                <a:schemeClr val="tx1">
                  <a:lumMod val="65000"/>
                  <a:lumOff val="35000"/>
                </a:schemeClr>
              </a:solidFill>
              <a:latin typeface="+mn-ea"/>
              <a:sym typeface="+mn-ea"/>
            </a:endParaRPr>
          </a:p>
        </p:txBody>
      </p:sp>
      <p:sp>
        <p:nvSpPr>
          <p:cNvPr id="105002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发展趋势：分析当前房地产市场的主要趋势和发展方向，包括政策调控、市场需求、竞争格局等方面</a:t>
            </a:r>
            <a:endParaRPr altLang="en-US" dirty="0" sz="1200" lang="zh-CN" spc="150">
              <a:solidFill>
                <a:schemeClr val="tx1">
                  <a:lumMod val="65000"/>
                  <a:lumOff val="35000"/>
                </a:schemeClr>
              </a:solidFill>
              <a:latin typeface="+mn-ea"/>
              <a:sym typeface="+mn-ea"/>
            </a:endParaRPr>
          </a:p>
        </p:txBody>
      </p:sp>
      <p:sp>
        <p:nvSpPr>
          <p:cNvPr id="105002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未来重点工作：根据市场规模和发展趋势，提出未来房地产行业的工作重点和目标</a:t>
            </a:r>
            <a:endParaRPr altLang="en-US" dirty="0" sz="1200" lang="zh-CN" spc="150">
              <a:solidFill>
                <a:schemeClr val="tx1">
                  <a:lumMod val="65000"/>
                  <a:lumOff val="35000"/>
                </a:schemeClr>
              </a:solidFill>
              <a:latin typeface="+mn-ea"/>
              <a:sym typeface="+mn-ea"/>
            </a:endParaRPr>
          </a:p>
        </p:txBody>
      </p:sp>
      <p:sp>
        <p:nvSpPr>
          <p:cNvPr id="105002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风险与挑战：分析未来房地产市场可能面临的风险和挑战，包括政策风险、市场风险、竞争风险等方面，并提出应对措施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60" name="标题 1"/>
          <p:cNvSpPr>
            <a:spLocks noGrp="1"/>
          </p:cNvSpPr>
          <p:nvPr>
            <p:ph type="title"/>
          </p:nvPr>
        </p:nvSpPr>
        <p:spPr/>
        <p:txBody>
          <a:bodyPr/>
          <a:p>
            <a:r>
              <a:rPr altLang="en-US" lang="zh-CN"/>
              <a:t>竞争格局变化与应对策略</a:t>
            </a:r>
            <a:endParaRPr altLang="en-US" lang="zh-CN"/>
          </a:p>
        </p:txBody>
      </p:sp>
      <p:sp>
        <p:nvSpPr>
          <p:cNvPr id="105006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竞争格局变化：分析当前房地产行业的竞争格局，包括竞争对手、市场份额、产品差异化等方面。</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应对策略：针对竞争格局的变化，提出相应的应对策略，包括市场定位、产品创新、营销策略、成本控制等方面。</a:t>
            </a:r>
            <a:endParaRPr altLang="en-US" dirty="0" sz="1200" lang="zh-CN" spc="150">
              <a:solidFill>
                <a:schemeClr val="tx1">
                  <a:lumMod val="65000"/>
                  <a:lumOff val="35000"/>
                </a:schemeClr>
              </a:solidFill>
              <a:latin typeface="+mn-ea"/>
              <a:sym typeface="+mn-ea"/>
            </a:endParaRPr>
          </a:p>
        </p:txBody>
      </p:sp>
      <p:sp>
        <p:nvSpPr>
          <p:cNvPr id="105006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实施计划：制定具体的实施计划，包括时间表、责任人、资源投入等方面，以确保应对策略的有效实施。</a:t>
            </a:r>
            <a:endParaRPr altLang="en-US" dirty="0" sz="1200" lang="zh-CN" spc="150">
              <a:solidFill>
                <a:schemeClr val="tx1">
                  <a:lumMod val="65000"/>
                  <a:lumOff val="35000"/>
                </a:schemeClr>
              </a:solidFill>
              <a:latin typeface="+mn-ea"/>
              <a:sym typeface="+mn-ea"/>
            </a:endParaRPr>
          </a:p>
        </p:txBody>
      </p:sp>
      <p:sp>
        <p:nvSpPr>
          <p:cNvPr id="105006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风险评估：对可能出现的风险进行评估，包括市场风险、政策风险、财务风险等方面，并提出相应的风险应对措施。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02" name="标题 1"/>
          <p:cNvSpPr>
            <a:spLocks noGrp="1"/>
          </p:cNvSpPr>
          <p:nvPr>
            <p:ph type="title"/>
          </p:nvPr>
        </p:nvSpPr>
        <p:spPr/>
        <p:txBody>
          <a:bodyPr/>
          <a:p>
            <a:r>
              <a:rPr altLang="en-US" lang="zh-CN"/>
              <a:t>技术创新与应用前景展望</a:t>
            </a:r>
            <a:endParaRPr altLang="en-US" lang="zh-CN"/>
          </a:p>
        </p:txBody>
      </p:sp>
      <p:sp>
        <p:nvSpPr>
          <p:cNvPr id="105010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数字化营销：利用数字化技术进行精准营销，提高销售业绩和品牌知名度</a:t>
            </a:r>
            <a:endParaRPr altLang="en-US" dirty="0" sz="2400" lang="zh-CN">
              <a:latin typeface="+mn-ea"/>
              <a:ea typeface="+mn-ea"/>
            </a:endParaRPr>
          </a:p>
        </p:txBody>
      </p:sp>
      <p:sp>
        <p:nvSpPr>
          <p:cNvPr id="105012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跨界合作与创新：与其他行业进行跨界合作，推动房地产行业的创新发展</a:t>
            </a:r>
            <a:endParaRPr altLang="en-US" dirty="0" sz="2400" lang="zh-CN">
              <a:latin typeface="+mn-ea"/>
              <a:ea typeface="+mn-ea"/>
            </a:endParaRPr>
          </a:p>
        </p:txBody>
      </p:sp>
      <p:sp>
        <p:nvSpPr>
          <p:cNvPr id="105012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智能化技术：在房地产行业中应用智能技术，提高工作效率和用户体验</a:t>
            </a:r>
            <a:endParaRPr altLang="en-US" dirty="0" sz="2400" lang="zh-CN">
              <a:latin typeface="+mn-ea"/>
              <a:ea typeface="+mn-ea"/>
            </a:endParaRPr>
          </a:p>
        </p:txBody>
      </p:sp>
      <p:sp>
        <p:nvSpPr>
          <p:cNvPr id="105012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绿色建筑技术：推广绿色建筑技术，降低能耗和环境影响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60" name="标题 1"/>
          <p:cNvSpPr>
            <a:spLocks noGrp="1"/>
          </p:cNvSpPr>
          <p:nvPr>
            <p:ph type="title"/>
          </p:nvPr>
        </p:nvSpPr>
        <p:spPr/>
        <p:txBody>
          <a:bodyPr/>
          <a:p>
            <a:r>
              <a:rPr altLang="en-US" lang="zh-CN"/>
              <a:t>社会责任与可持续发展目标</a:t>
            </a:r>
            <a:endParaRPr altLang="en-US" lang="zh-CN"/>
          </a:p>
        </p:txBody>
      </p:sp>
      <p:sp>
        <p:nvSpPr>
          <p:cNvPr id="105016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社会责任：积极履行企业社会责任，关注环保、公益事业等方面</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目标设定：明确未来一年的社会责任与可持续发展目标，包括减少碳排放、提高能源利用效率等方面的具体指标</a:t>
            </a:r>
            <a:endParaRPr dirty="0" sz="2000" err="1">
              <a:solidFill>
                <a:schemeClr val="tx1">
                  <a:lumMod val="75000"/>
                  <a:lumOff val="25000"/>
                </a:schemeClr>
              </a:solidFill>
              <a:latin typeface="+mn-ea"/>
              <a:ea typeface="+mn-ea"/>
              <a:cs typeface="+mn-ea"/>
              <a:sym typeface="+mn-lt"/>
            </a:endParaRPr>
          </a:p>
        </p:txBody>
      </p:sp>
      <p:sp>
        <p:nvSpPr>
          <p:cNvPr id="105018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8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实施计划：制定具体的实施计划和时间表，确保目标的顺利实现</a:t>
            </a:r>
            <a:endParaRPr dirty="0" sz="1400" err="1">
              <a:solidFill>
                <a:schemeClr val="tx1">
                  <a:lumMod val="75000"/>
                  <a:lumOff val="25000"/>
                </a:schemeClr>
              </a:solidFill>
              <a:latin typeface="+mn-ea"/>
              <a:ea typeface="+mn-ea"/>
              <a:cs typeface="+mn-ea"/>
              <a:sym typeface="+mn-lt"/>
            </a:endParaRPr>
          </a:p>
        </p:txBody>
      </p:sp>
      <p:sp>
        <p:nvSpPr>
          <p:cNvPr id="1050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可持续发展：推动绿色建筑、节能减排等可持续发展措施，促进房地产行业的可持续发展</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34" name="标题"/>
          <p:cNvSpPr>
            <a:spLocks noGrp="1"/>
          </p:cNvSpPr>
          <p:nvPr>
            <p:ph type="title"/>
            <p:custDataLst>
              <p:tags r:id="rId1"/>
            </p:custDataLst>
          </p:nvPr>
        </p:nvSpPr>
        <p:spPr>
          <a:xfrm>
            <a:off x="825361" y="3133103"/>
            <a:ext cx="6367550" cy="1743697"/>
          </a:xfrm>
        </p:spPr>
        <p:txBody>
          <a:bodyPr/>
          <a:p>
            <a:r>
              <a:rPr altLang="en-US" lang="zh-CN"/>
              <a:t>结论与建议</a:t>
            </a:r>
            <a:endParaRPr altLang="en-US" lang="zh-CN"/>
          </a:p>
        </p:txBody>
      </p:sp>
      <p:sp>
        <p:nvSpPr>
          <p:cNvPr id="105023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86" name="标题 1"/>
          <p:cNvSpPr>
            <a:spLocks noGrp="1"/>
          </p:cNvSpPr>
          <p:nvPr>
            <p:ph type="title"/>
          </p:nvPr>
        </p:nvSpPr>
        <p:spPr/>
        <p:txBody>
          <a:bodyPr/>
          <a:p>
            <a:r>
              <a:rPr altLang="en-US" lang="zh-CN"/>
              <a:t>对2024年工作的总结评价</a:t>
            </a:r>
            <a:endParaRPr altLang="en-US" lang="zh-CN"/>
          </a:p>
        </p:txBody>
      </p:sp>
      <p:sp>
        <p:nvSpPr>
          <p:cNvPr id="105028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行业趋势：分析房地产行业的发展趋势，包括政策、市场、竞争等方面</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业绩表现：对2024年公司的业绩进行总结，包括销售额、市场份额、利润等方面</a:t>
            </a:r>
            <a:endParaRPr altLang="en-US" dirty="0" sz="1200" lang="zh-CN" spc="150">
              <a:solidFill>
                <a:schemeClr val="tx1">
                  <a:lumMod val="65000"/>
                  <a:lumOff val="35000"/>
                </a:schemeClr>
              </a:solidFill>
              <a:latin typeface="+mn-ea"/>
              <a:sym typeface="+mn-ea"/>
            </a:endParaRPr>
          </a:p>
        </p:txBody>
      </p:sp>
      <p:sp>
        <p:nvSpPr>
          <p:cNvPr id="105029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战略执行：评估公司在2024年战略执行的情况，包括战略目标、实施措施、效果等方面</a:t>
            </a:r>
            <a:endParaRPr altLang="en-US" dirty="0" sz="1200" lang="zh-CN" spc="150">
              <a:solidFill>
                <a:schemeClr val="tx1">
                  <a:lumMod val="65000"/>
                  <a:lumOff val="35000"/>
                </a:schemeClr>
              </a:solidFill>
              <a:latin typeface="+mn-ea"/>
              <a:sym typeface="+mn-ea"/>
            </a:endParaRPr>
          </a:p>
        </p:txBody>
      </p:sp>
      <p:sp>
        <p:nvSpPr>
          <p:cNvPr id="105029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风险与机遇：分析房地产行业面临的风险和机遇，提出应对措施和建议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28" name="标题 1"/>
          <p:cNvSpPr>
            <a:spLocks noGrp="1"/>
          </p:cNvSpPr>
          <p:nvPr>
            <p:ph type="title"/>
          </p:nvPr>
        </p:nvSpPr>
        <p:spPr/>
        <p:txBody>
          <a:bodyPr/>
          <a:p>
            <a:r>
              <a:rPr altLang="en-US" lang="zh-CN"/>
              <a:t>对未来发展的建议和展望</a:t>
            </a:r>
            <a:endParaRPr altLang="en-US" lang="zh-CN"/>
          </a:p>
        </p:txBody>
      </p:sp>
      <p:sp>
        <p:nvSpPr>
          <p:cNvPr id="10503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持续关注政策变化和市场动态，及时调整投资策略和产品定位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注重产品质量和服务水平，提升客户满意度和口碑</a:t>
            </a:r>
            <a:endParaRPr dirty="0" sz="2000" err="1">
              <a:solidFill>
                <a:schemeClr val="tx1">
                  <a:lumMod val="75000"/>
                  <a:lumOff val="25000"/>
                </a:schemeClr>
              </a:solidFill>
              <a:latin typeface="+mn-ea"/>
              <a:ea typeface="+mn-ea"/>
              <a:cs typeface="+mn-ea"/>
              <a:sym typeface="+mn-lt"/>
            </a:endParaRPr>
          </a:p>
        </p:txBody>
      </p:sp>
      <p:sp>
        <p:nvSpPr>
          <p:cNvPr id="10503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加强人才培养和团队建设，提高企业核心竞争力和创新能力</a:t>
            </a:r>
            <a:endParaRPr dirty="0" sz="2000" err="1">
              <a:solidFill>
                <a:schemeClr val="tx1">
                  <a:lumMod val="75000"/>
                  <a:lumOff val="25000"/>
                </a:schemeClr>
              </a:solidFill>
              <a:latin typeface="+mn-ea"/>
              <a:ea typeface="+mn-ea"/>
              <a:cs typeface="+mn-ea"/>
              <a:sym typeface="+mn-lt"/>
            </a:endParaRPr>
          </a:p>
        </p:txBody>
      </p:sp>
      <p:sp>
        <p:nvSpPr>
          <p:cNvPr id="10503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加强品牌建设和营销推广，提高市场知名度和竞争力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02"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50404"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50406"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59.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30.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1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7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03.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2023-12-17T18:20:17Z</dcterms:created>
  <dcterms:modified xsi:type="dcterms:W3CDTF">2023-12-17T18:20:17Z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d3202ea225034caf88950efcdfa4fea4_21</vt:lpwstr>
  </property>
</Properties>
</file>