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040" r:id="rId1"/>
    <p:sldMasterId id="2147489077" r:id="rId2"/>
  </p:sldMasterIdLst>
  <p:notesMasterIdLst>
    <p:notesMasterId r:id="rId3"/>
  </p:notesMasterIdLst>
  <p:sldIdLst>
    <p:sldId id="2866" r:id="rId4"/>
    <p:sldId id="2871" r:id="rId5"/>
    <p:sldId id="2875" r:id="rId6"/>
    <p:sldId id="2878" r:id="rId7"/>
    <p:sldId id="2884" r:id="rId9"/>
    <p:sldId id="2887" r:id="rId10"/>
    <p:sldId id="2890" r:id="rId11"/>
    <p:sldId id="2893" r:id="rId12"/>
    <p:sldId id="2896" r:id="rId13"/>
    <p:sldId id="2902" r:id="rId15"/>
    <p:sldId id="2905" r:id="rId16"/>
    <p:sldId id="2908" r:id="rId17"/>
    <p:sldId id="2911" r:id="rId18"/>
    <p:sldId id="2914" r:id="rId19"/>
    <p:sldId id="2920" r:id="rId21"/>
    <p:sldId id="2923" r:id="rId22"/>
    <p:sldId id="2926" r:id="rId23"/>
    <p:sldId id="2929" r:id="rId24"/>
    <p:sldId id="2932" r:id="rId25"/>
    <p:sldId id="2938" r:id="rId27"/>
    <p:sldId id="2941" r:id="rId28"/>
    <p:sldId id="2944" r:id="rId29"/>
    <p:sldId id="2947" r:id="rId30"/>
    <p:sldId id="2950" r:id="rId31"/>
    <p:sldId id="2956" r:id="rId33"/>
    <p:sldId id="2959" r:id="rId34"/>
    <p:sldId id="2962" r:id="rId35"/>
    <p:sldId id="2965" r:id="rId36"/>
    <p:sldId id="296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041" r:id="rId1"/>
    <p:sldLayoutId id="2147489042" r:id="rId2"/>
    <p:sldLayoutId id="2147489043" r:id="rId3"/>
    <p:sldLayoutId id="2147489044" r:id="rId4"/>
    <p:sldLayoutId id="2147489045" r:id="rId5"/>
    <p:sldLayoutId id="2147489046" r:id="rId6"/>
    <p:sldLayoutId id="2147489047" r:id="rId7"/>
    <p:sldLayoutId id="2147489048" r:id="rId8"/>
    <p:sldLayoutId id="2147489049" r:id="rId9"/>
    <p:sldLayoutId id="2147489050" r:id="rId10"/>
    <p:sldLayoutId id="21474890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078" r:id="rId1"/>
    <p:sldLayoutId id="2147489079" r:id="rId2"/>
    <p:sldLayoutId id="2147489080" r:id="rId3"/>
    <p:sldLayoutId id="2147489081" r:id="rId4"/>
    <p:sldLayoutId id="2147489082" r:id="rId5"/>
    <p:sldLayoutId id="2147489083" r:id="rId6"/>
    <p:sldLayoutId id="2147489084" r:id="rId7"/>
    <p:sldLayoutId id="2147489085" r:id="rId8"/>
    <p:sldLayoutId id="2147489086" r:id="rId9"/>
    <p:sldLayoutId id="2147489087" r:id="rId10"/>
    <p:sldLayoutId id="21474890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tags" Target="../tags/tag203.xml"/><Relationship Id="rId22" Type="http://schemas.openxmlformats.org/officeDocument/2006/relationships/tags" Target="../tags/tag204.xml"/><Relationship Id="rId23" Type="http://schemas.openxmlformats.org/officeDocument/2006/relationships/tags" Target="../tags/tag205.xml"/><Relationship Id="rId24" Type="http://schemas.openxmlformats.org/officeDocument/2006/relationships/tags" Target="../tags/tag206.xml"/><Relationship Id="rId25" Type="http://schemas.openxmlformats.org/officeDocument/2006/relationships/tags" Target="../tags/tag207.xml"/><Relationship Id="rId26" Type="http://schemas.openxmlformats.org/officeDocument/2006/relationships/tags" Target="../tags/tag208.xml"/><Relationship Id="rId27" Type="http://schemas.openxmlformats.org/officeDocument/2006/relationships/tags" Target="../tags/tag209.xml"/><Relationship Id="rId28" Type="http://schemas.openxmlformats.org/officeDocument/2006/relationships/tags" Target="../tags/tag210.xml"/><Relationship Id="rId29" Type="http://schemas.openxmlformats.org/officeDocument/2006/relationships/tags" Target="../tags/tag211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tags" Target="../tags/tag358.xml"/><Relationship Id="rId22" Type="http://schemas.openxmlformats.org/officeDocument/2006/relationships/tags" Target="../tags/tag359.xml"/><Relationship Id="rId23" Type="http://schemas.openxmlformats.org/officeDocument/2006/relationships/tags" Target="../tags/tag360.xml"/><Relationship Id="rId24" Type="http://schemas.openxmlformats.org/officeDocument/2006/relationships/tags" Target="../tags/tag361.xml"/><Relationship Id="rId25" Type="http://schemas.openxmlformats.org/officeDocument/2006/relationships/tags" Target="../tags/tag362.xml"/><Relationship Id="rId26" Type="http://schemas.openxmlformats.org/officeDocument/2006/relationships/tags" Target="../tags/tag363.xml"/><Relationship Id="rId27" Type="http://schemas.openxmlformats.org/officeDocument/2006/relationships/tags" Target="../tags/tag364.xml"/><Relationship Id="rId28" Type="http://schemas.openxmlformats.org/officeDocument/2006/relationships/tags" Target="../tags/tag365.xml"/><Relationship Id="rId29" Type="http://schemas.openxmlformats.org/officeDocument/2006/relationships/tags" Target="../tags/tag366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tags" Target="../tags/tag391.xml"/><Relationship Id="rId14" Type="http://schemas.openxmlformats.org/officeDocument/2006/relationships/tags" Target="../tags/tag392.xml"/><Relationship Id="rId1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制造业工作总结与2024年展望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制造业工作总结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2024年制造业展望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制造业发展策略建议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制造业人才培养与团队建设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制造业绿色发展与可持续发展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制造业工作总结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2023年工作回顾</a:t>
            </a:r>
            <a:endParaRPr altLang="en-US" lang="zh-CN"/>
          </a:p>
        </p:txBody>
      </p:sp>
      <p:sp>
        <p:nvSpPr>
          <p:cNvPr id="10489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团队协作：强调2023年制造业团队的合作与协作情况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挑战与应对：总结2023年制造业面临的挑战及应对措施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完成项目：列举2023年制造业完成的重要项目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业绩指标：介绍2023年制造业的业绩指标完成情况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业绩与成果</a:t>
            </a:r>
            <a:endParaRPr altLang="en-US" lang="zh-CN"/>
          </a:p>
        </p:txBody>
      </p:sp>
      <p:sp>
        <p:nvSpPr>
          <p:cNvPr id="10490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2023年销售额、产量、利润等业绩数据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客户满意度、市场占有率等成果指标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产品质量、技术创新等方面的亮点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与行业平均水平的比较情况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挑战与应对</a:t>
            </a:r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市场竞争激烈：面对国内外竞争对手的挑战，采取差异化战略，提高产品质量和服务水平。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劳动力成本上升：通过提高自动化程度、优化生产流程等方式降低成本，同时加强员工培训和技能提升。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环保要求提高：积极响应国家环保政策，加大环保投入，推广绿色制造技术，降低企业环境影响。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客户需求多样化：加强市场调研和客户需求分析，开发多样化产品和服务，满足不同客户的需求。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经验教训</a:t>
            </a:r>
            <a:endParaRPr altLang="en-US" lang="zh-CN"/>
          </a:p>
        </p:txBody>
      </p:sp>
      <p:sp>
        <p:nvSpPr>
          <p:cNvPr id="10491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提炼解决问题的有效方法和策略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提出未来改进和发展的建议和方向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总结过去一年的工作成果和经验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分析工作中遇到的问题和挑战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2024年制造业展望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行业趋势分析</a:t>
            </a:r>
            <a:endParaRPr altLang="en-US" lang="zh-CN"/>
          </a:p>
        </p:txBody>
      </p:sp>
      <p:sp>
        <p:nvSpPr>
          <p:cNvPr id="104925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数字化转型：随着技术的不断发展，制造业将更加注重数字化转型，提高生产效率和降低成本。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智能化制造：人工智能、机器人等技术的广泛应用将推动制造业向智能化制造方向发展，提高产品质量和生产效率。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绿色环保：随着环保意识的提高，制造业将更加注重环保和可持续发展，推广绿色制造技术和清洁能源。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全球化趋势：随着全球化的加速，制造业将更加注重跨国合作和产业链的协同，提高国际竞争力。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市场需求预测</a:t>
            </a:r>
            <a:endParaRPr altLang="en-US" lang="zh-CN"/>
          </a:p>
        </p:txBody>
      </p:sp>
      <p:sp>
        <p:nvSpPr>
          <p:cNvPr id="10493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市场需求趋势：分析当前市场趋势，预测未来市场需求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消费者需求变化：了解消费者需求变化，把握市场机遇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竞争格局：分析竞争对手情况，制定相应策略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技术创新：关注新技术发展，推动制造业转型升级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4936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定制化生产：满足消费者个性化需求，提高产品附加值和市场竞争力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绿色环保：推广清洁能源、节能技术等，降低制造业对环境的影响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智能化制造：应用机器人、自动化设备等实现生产过程的智能化和自主化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竞争格局变化</a:t>
            </a:r>
            <a:endParaRPr altLang="en-US" lang="zh-CN"/>
          </a:p>
        </p:txBody>
      </p:sp>
      <p:sp>
        <p:nvSpPr>
          <p:cNvPr id="10494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制造业转型升级带来的竞争格局变化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全球化趋势下的竞争格局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新兴技术对竞争格局的影响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未来制造业竞争格局的预测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制造业发展策略建议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提高生产效率策略</a:t>
            </a:r>
            <a:endParaRPr altLang="en-US" lang="zh-CN"/>
          </a:p>
        </p:txBody>
      </p:sp>
      <p:sp>
        <p:nvSpPr>
          <p:cNvPr id="10495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培训员工：通过培训员工提高技能和素质，使其能够更好地适应生产需求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优化生产流程：通过减少浪费、提高自动化程度和降低人工干预来提高生产效率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引入先进技术：采用机器人、自动化设备和人工智能等技术来提高生产效率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制定合理计划：制定合理的生产计划，确保生产进度和质量，避免延误和浪费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降低成本策略</a:t>
            </a:r>
            <a:endParaRPr altLang="en-US" lang="zh-CN"/>
          </a:p>
        </p:txBody>
      </p:sp>
      <p:sp>
        <p:nvSpPr>
          <p:cNvPr id="10496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降低原材料采购成本：通过集中采购、长期合作等方式降低原材料采购价格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优化生产流程：通过改进生产工艺、提高自动化程度等方式降低生产成本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提高生产效率：通过提高员工技能、改进设备等方式提高生产效率，从而降低生产成本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减少浪费：通过精细化管理、减少浪费等方式降低成本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提升产品质量策略</a:t>
            </a:r>
            <a:endParaRPr altLang="en-US" lang="zh-CN"/>
          </a:p>
        </p:txBody>
      </p:sp>
      <p:sp>
        <p:nvSpPr>
          <p:cNvPr id="1049674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提高生产工艺和设备水平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建立严格的质量管理体系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加强原材料采购和检验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加强员工培训和技能提升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建立客户反馈机制，及时改进产品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拓展市场策略</a:t>
            </a:r>
            <a:endParaRPr altLang="en-US" lang="zh-CN"/>
          </a:p>
        </p:txBody>
      </p:sp>
      <p:sp>
        <p:nvSpPr>
          <p:cNvPr id="10497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加大市场调研力度，了解客户需求和行业趋势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优化产品设计和制造工艺，提高产品质量和竞争力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加强品牌建设和宣传推广，提高品牌知名度和美誉度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拓展销售渠道和网络，扩大市场份额和销售额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制造业人才培养与团队建设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人才培养计划</a:t>
            </a:r>
            <a:endParaRPr altLang="en-US" lang="zh-CN"/>
          </a:p>
        </p:txBody>
      </p:sp>
      <p:sp>
        <p:nvSpPr>
          <p:cNvPr id="104987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建立激励机制，鼓励员工自我提升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8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实施多样化的培训方式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建立完善的培训体系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9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制定明确的人才培养目标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团队建设举措</a:t>
            </a:r>
            <a:endParaRPr altLang="en-US" lang="zh-CN"/>
          </a:p>
        </p:txBody>
      </p:sp>
      <p:sp>
        <p:nvSpPr>
          <p:cNvPr id="104993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4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加强沟通与协作：鼓励团队成员之间的沟通与协作，促进信息共享和经验交流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0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培养团队精神：通过团队活动、团建等方式，增强团队凝聚力和向心力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6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明确团队目标：制定清晰、可实现的目标，确保团队成员对目标有共同的理解和追求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2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提升团队技能：通过培训、学习等方式，提高团队成员的专业技能和综合素质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8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建立激励机制：设立合理的奖励机制，激发团队成员的积极性和创造力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0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激励机制设计</a:t>
            </a:r>
            <a:endParaRPr altLang="en-US" lang="zh-CN"/>
          </a:p>
        </p:txBody>
      </p:sp>
      <p:sp>
        <p:nvSpPr>
          <p:cNvPr id="104999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0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薪酬激励：通过合理的薪酬制度，激发员工的工作积极性和创造力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晋升激励：建立明确的晋升通道，让员工看到自己的职业发展前景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培训激励：提供培训和发展机会，帮助员工提升技能和知识水平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情感激励：关心员工的生活和工作状况，增强员工的归属感和忠诚度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企业文化塑造</a:t>
            </a:r>
            <a:endParaRPr altLang="en-US" lang="zh-CN"/>
          </a:p>
        </p:txBody>
      </p:sp>
      <p:sp>
        <p:nvSpPr>
          <p:cNvPr id="105005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5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价值观：明确企业的核心价值观，如诚信、创新、协作等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使命与愿景：明确企业的使命和愿景，激发员工的归属感和使命感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团队文化：强调团队的重要性，建立互信、互助、协作的团队文化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培训与发展：提供持续的培训和发展机会，提升员工的技能和素质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制造业绿色发展与可持续发展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绿色生产理念贯彻</a:t>
            </a:r>
            <a:endParaRPr altLang="en-US" lang="zh-CN"/>
          </a:p>
        </p:txBody>
      </p:sp>
      <p:sp>
        <p:nvSpPr>
          <p:cNvPr id="10501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绿色生产理念的定义和意义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未来绿色生产理念的推广和实施计划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绿色生产理念在制造业中的应用和实践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制造业绿色发展的现状和趋势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节能减排措施实施</a:t>
            </a:r>
            <a:endParaRPr altLang="en-US" lang="zh-CN"/>
          </a:p>
        </p:txBody>
      </p:sp>
      <p:sp>
        <p:nvSpPr>
          <p:cNvPr id="10502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能源消耗统计与分析：对制造业生产过程中的能源消耗进行统计和分析，找出能源消耗的瓶颈和问题。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节能技术应用：推广和应用先进的节能技术，提高能源利用效率，减少能源浪费。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减排措施实施：采取有效的减排措施，降低制造业生产过程中的污染物排放，保护环境。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可持续发展规划：制定制造业绿色发展的可持续发展规划，明确未来发展方向和目标。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循环经济模式探索</a:t>
            </a:r>
            <a:endParaRPr altLang="en-US" lang="zh-CN"/>
          </a:p>
        </p:txBody>
      </p:sp>
      <p:sp>
        <p:nvSpPr>
          <p:cNvPr id="105031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循环经济模式对制造业的未来影响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2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循环经济模式在制造业中的应用案例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制造业绿色发展与可持续发展的关系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3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循环经济模式的定义和意义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社会责任履行计划</a:t>
            </a:r>
            <a:endParaRPr altLang="en-US" lang="zh-CN"/>
          </a:p>
        </p:txBody>
      </p:sp>
      <p:sp>
        <p:nvSpPr>
          <p:cNvPr id="10503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绿色生产：采用环保材料，减少废弃物排放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节能减排：提高能源利用效率，降低碳排放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循环经济：推动废弃物资源化利用，促进循环经济发展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社会责任培训：加强员工社会责任意识培训，提高企业整体社会责任水平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43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2023-12-17T12:05:22Z</dcterms:created>
  <dcterms:modified xsi:type="dcterms:W3CDTF">2023-12-17T12:05:22Z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45932b03c6354d0eabd84ced975a6418_21</vt:lpwstr>
  </property>
</Properties>
</file>