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945" r:id="rId1"/>
    <p:sldMasterId id="2147494982" r:id="rId2"/>
  </p:sldMasterIdLst>
  <p:notesMasterIdLst>
    <p:notesMasterId r:id="rId3"/>
  </p:notesMasterIdLst>
  <p:sldIdLst>
    <p:sldId id="5199" r:id="rId4"/>
    <p:sldId id="5203" r:id="rId5"/>
    <p:sldId id="5206" r:id="rId6"/>
    <p:sldId id="5209" r:id="rId7"/>
    <p:sldId id="5212" r:id="rId8"/>
    <p:sldId id="5215" r:id="rId9"/>
    <p:sldId id="5218" r:id="rId10"/>
    <p:sldId id="5221" r:id="rId11"/>
    <p:sldId id="5224" r:id="rId12"/>
    <p:sldId id="5227" r:id="rId13"/>
    <p:sldId id="5230" r:id="rId14"/>
    <p:sldId id="5233" r:id="rId15"/>
    <p:sldId id="5236" r:id="rId1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946" r:id="rId1"/>
    <p:sldLayoutId id="2147494947" r:id="rId2"/>
    <p:sldLayoutId id="2147494948" r:id="rId3"/>
    <p:sldLayoutId id="2147494949" r:id="rId4"/>
    <p:sldLayoutId id="2147494950" r:id="rId5"/>
    <p:sldLayoutId id="2147494951" r:id="rId6"/>
    <p:sldLayoutId id="2147494952" r:id="rId7"/>
    <p:sldLayoutId id="2147494953" r:id="rId8"/>
    <p:sldLayoutId id="2147494954" r:id="rId9"/>
    <p:sldLayoutId id="2147494955" r:id="rId10"/>
    <p:sldLayoutId id="21474949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983" r:id="rId1"/>
    <p:sldLayoutId id="2147494984" r:id="rId2"/>
    <p:sldLayoutId id="2147494985" r:id="rId3"/>
    <p:sldLayoutId id="2147494986" r:id="rId4"/>
    <p:sldLayoutId id="2147494987" r:id="rId5"/>
    <p:sldLayoutId id="2147494988" r:id="rId6"/>
    <p:sldLayoutId id="2147494989" r:id="rId7"/>
    <p:sldLayoutId id="2147494990" r:id="rId8"/>
    <p:sldLayoutId id="2147494991" r:id="rId9"/>
    <p:sldLayoutId id="2147494992" r:id="rId10"/>
    <p:sldLayoutId id="214749499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tags" Target="../tags/tag136.xml"/><Relationship Id="rId18" Type="http://schemas.openxmlformats.org/officeDocument/2006/relationships/tags" Target="../tags/tag137.xml"/><Relationship Id="rId19" Type="http://schemas.openxmlformats.org/officeDocument/2006/relationships/tags" Target="../tags/tag138.xml"/><Relationship Id="rId20" Type="http://schemas.openxmlformats.org/officeDocument/2006/relationships/tags" Target="../tags/tag139.xml"/><Relationship Id="rId21" Type="http://schemas.openxmlformats.org/officeDocument/2006/relationships/tags" Target="../tags/tag140.xml"/><Relationship Id="rId22" Type="http://schemas.openxmlformats.org/officeDocument/2006/relationships/tags" Target="../tags/tag141.xml"/><Relationship Id="rId23" Type="http://schemas.openxmlformats.org/officeDocument/2006/relationships/tags" Target="../tags/tag142.xml"/><Relationship Id="rId24" Type="http://schemas.openxmlformats.org/officeDocument/2006/relationships/tags" Target="../tags/tag143.xml"/><Relationship Id="rId25" Type="http://schemas.openxmlformats.org/officeDocument/2006/relationships/tags" Target="../tags/tag144.xml"/><Relationship Id="rId26" Type="http://schemas.openxmlformats.org/officeDocument/2006/relationships/tags" Target="../tags/tag145.xml"/><Relationship Id="rId27" Type="http://schemas.openxmlformats.org/officeDocument/2006/relationships/tags" Target="../tags/tag146.xml"/><Relationship Id="rId28" Type="http://schemas.openxmlformats.org/officeDocument/2006/relationships/tags" Target="../tags/tag147.xml"/><Relationship Id="rId29" Type="http://schemas.openxmlformats.org/officeDocument/2006/relationships/tags" Target="../tags/tag148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tags" Target="../tags/tag236.xml"/><Relationship Id="rId22" Type="http://schemas.openxmlformats.org/officeDocument/2006/relationships/tags" Target="../tags/tag237.xml"/><Relationship Id="rId23" Type="http://schemas.openxmlformats.org/officeDocument/2006/relationships/tags" Target="../tags/tag238.xml"/><Relationship Id="rId24" Type="http://schemas.openxmlformats.org/officeDocument/2006/relationships/tags" Target="../tags/tag239.xml"/><Relationship Id="rId25" Type="http://schemas.openxmlformats.org/officeDocument/2006/relationships/tags" Target="../tags/tag240.xml"/><Relationship Id="rId26" Type="http://schemas.openxmlformats.org/officeDocument/2006/relationships/tags" Target="../tags/tag241.xml"/><Relationship Id="rId27" Type="http://schemas.openxmlformats.org/officeDocument/2006/relationships/tags" Target="../tags/tag242.xml"/><Relationship Id="rId28" Type="http://schemas.openxmlformats.org/officeDocument/2006/relationships/tags" Target="../tags/tag243.xml"/><Relationship Id="rId29" Type="http://schemas.openxmlformats.org/officeDocument/2006/relationships/tags" Target="../tags/tag244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社交媒体对初中学生的影响及应对措施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310388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309372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n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329184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n-ea"/>
                <a:cs typeface="微软雅黑" panose="020B0503020204020204" charset="-122"/>
                <a:sym typeface="+mn-ea"/>
              </a:rPr>
              <a:t>社交媒体对初中学生的影响</a:t>
            </a:r>
            <a:endParaRPr altLang="en-US" b="1" sz="2000" lang="zh-CN">
              <a:solidFill>
                <a:schemeClr val="accent1"/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310388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309372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n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329184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n-ea"/>
                <a:cs typeface="微软雅黑" panose="020B0503020204020204" charset="-122"/>
                <a:sym typeface="+mn-ea"/>
              </a:rPr>
              <a:t>应对措施</a:t>
            </a:r>
            <a:endParaRPr altLang="en-US" b="1" sz="2000" lang="zh-CN">
              <a:solidFill>
                <a:schemeClr val="accent1"/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社交媒体对初中学生的影响</a:t>
            </a:r>
            <a:endParaRPr altLang="en-US" lang="zh-CN"/>
          </a:p>
        </p:txBody>
      </p:sp>
      <p:sp>
        <p:nvSpPr>
          <p:cNvPr id="104887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积极影响</a:t>
            </a:r>
            <a:endParaRPr altLang="en-US" lang="zh-CN"/>
          </a:p>
        </p:txBody>
      </p:sp>
      <p:sp>
        <p:nvSpPr>
          <p:cNvPr id="10489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社交媒体可以帮助初中学生扩大社交圈子，结识新朋友。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社交媒体可以让学生更加了解社会动态和时事新闻，增强社会责任感。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社交媒体可以提高学生的沟通能力和表达能力，增强自信心。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社交媒体可以提供丰富的知识和信息，有助于学生的个人成长和学习。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负面影响</a:t>
            </a:r>
            <a:endParaRPr altLang="en-US" lang="zh-CN"/>
          </a:p>
        </p:txBody>
      </p:sp>
      <p:sp>
        <p:nvSpPr>
          <p:cNvPr id="104900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心理健康问题：社交媒体可能导致初中学生出现焦虑、抑郁等心理健康问题。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时间浪费：过度使用社交媒体会占用大量时间，影响学习和其他重要活动。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网络欺凌：社交媒体上存在网络欺凌现象，对初中学生的自尊心和人际关系造成负面影响。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虚假信息和内容低俗：社交媒体上存在大量不真实或低俗的内容，影响初中学生的价值观和判断力。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心理和行为影响</a:t>
            </a:r>
            <a:endParaRPr altLang="en-US" lang="zh-CN"/>
          </a:p>
        </p:txBody>
      </p:sp>
      <p:sp>
        <p:nvSpPr>
          <p:cNvPr id="10490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孤独感：过度使用社交媒体可能导致与现实世界的疏离感，产生孤独感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社交焦虑：过度关注他人的评价，导致自我怀疑和焦虑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自我认同问题：社交媒体上的信息可能影响初中学生对自我价值的认知，导致自我认同问题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时间管理问题：过度使用社交媒体可能会影响学生的时间管理能力，影响学习和生活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学习和生活影响</a:t>
            </a:r>
            <a:endParaRPr altLang="en-US" lang="zh-CN"/>
          </a:p>
        </p:txBody>
      </p:sp>
      <p:sp>
        <p:nvSpPr>
          <p:cNvPr id="104912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积极影响：社交媒体可以提供丰富的学习资源，方便学生获取知识，提高学习效率。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消极影响：过度使用社交媒体可能导致学生沉迷于虚拟世界，影响学习效果。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生活影响：社交媒体有助于学生扩大社交圈，增强人际关系，但也可能导致学生过度关注他人的评价，产生攀比心理。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应对措施：家长和学校应加强引导，帮助学生树立正确的社交媒体使用观念，合理安排时间，避免过度依赖。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应对措施</a:t>
            </a:r>
            <a:endParaRPr altLang="en-US" lang="zh-CN"/>
          </a:p>
        </p:txBody>
      </p:sp>
      <p:sp>
        <p:nvSpPr>
          <p:cNvPr id="104918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家庭方面</a:t>
            </a:r>
            <a:endParaRPr altLang="en-US" lang="zh-CN"/>
          </a:p>
        </p:txBody>
      </p:sp>
      <p:sp>
        <p:nvSpPr>
          <p:cNvPr id="104923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家长应关注孩子的社交媒体使用情况，引导孩子合理安排时间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家长应与孩子进行沟通，了解他们在社交媒体上的活动和体验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家长应教育孩子如何识别和避免网络欺凌和不良信息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家长应鼓励孩子多参与现实生活中的社交活动，提高他们的社交能力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学校方面</a:t>
            </a:r>
            <a:endParaRPr altLang="en-US" lang="zh-CN"/>
          </a:p>
        </p:txBody>
      </p:sp>
      <p:sp>
        <p:nvSpPr>
          <p:cNvPr id="104929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开设相关课程，引导学生正确使用社交媒体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建立校园网络管理制度，限制学生上网时间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加强师生沟通，关注学生心理健康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开展丰富多彩的课外活动，引导学生参与现实社交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社会方面</a:t>
            </a:r>
            <a:endParaRPr altLang="en-US" lang="zh-CN"/>
          </a:p>
        </p:txBody>
      </p:sp>
      <p:sp>
        <p:nvSpPr>
          <p:cNvPr id="10493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学校加强教育，引导学生正确使用社交媒体。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政府出台相关政策，限制社交媒体对初中学生的不良影响。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家长加强对孩子的监管，避免孩子沉迷社交媒体。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社会组织开展宣传活动，提高公众对社交媒体影响的认知。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个人方面</a:t>
            </a:r>
            <a:endParaRPr altLang="en-US" lang="zh-CN"/>
          </a:p>
        </p:txBody>
      </p:sp>
      <p:sp>
        <p:nvSpPr>
          <p:cNvPr id="104941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增强自我控制能力，合理安排时间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培养多元化的兴趣爱好，拓展现实生活中的社交圈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提高个人信息保护意识，谨慎发布个人信息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保持健康的生活方式，避免沉迷于社交媒体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50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2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2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2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UNIT_SUBTYPE" val="d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2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2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2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UNIT_SUBTYPE" val="d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2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SLIDE_ID" val="custom20230915_2"/>
  <p:tag name="KSO_WM_TEMPLATE_SUBCATEGORY" val="29"/>
  <p:tag name="KSO_WM_TEMPLATE_MASTER_TYPE" val="0"/>
  <p:tag name="KSO_WM_TEMPLATE_COLOR_TYPE" val="0"/>
  <p:tag name="KSO_WM_SLIDE_ITEM_CNT" val="2"/>
  <p:tag name="KSO_WM_SLIDE_INDEX" val="2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1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1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8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247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2023-12-31T16:30:56Z</dcterms:created>
  <dcterms:modified xsi:type="dcterms:W3CDTF">2023-12-31T16:30:56Z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51b87f24403d468c94d44d648bab4614_21</vt:lpwstr>
  </property>
</Properties>
</file>