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965" r:id="rId1"/>
    <p:sldMasterId id="2147490002" r:id="rId2"/>
  </p:sldMasterIdLst>
  <p:notesMasterIdLst>
    <p:notesMasterId r:id="rId3"/>
  </p:notesMasterIdLst>
  <p:sldIdLst>
    <p:sldId id="3106" r:id="rId4"/>
    <p:sldId id="3111" r:id="rId5"/>
    <p:sldId id="3116" r:id="rId6"/>
    <p:sldId id="3120" r:id="rId7"/>
    <p:sldId id="3123" r:id="rId8"/>
    <p:sldId id="3126" r:id="rId9"/>
    <p:sldId id="3130" r:id="rId10"/>
    <p:sldId id="3134" r:id="rId11"/>
    <p:sldId id="3137" r:id="rId12"/>
    <p:sldId id="3140" r:id="rId13"/>
    <p:sldId id="3143" r:id="rId14"/>
    <p:sldId id="3147" r:id="rId15"/>
    <p:sldId id="3151" r:id="rId16"/>
    <p:sldId id="3154" r:id="rId17"/>
    <p:sldId id="3157" r:id="rId18"/>
    <p:sldId id="3160" r:id="rId19"/>
    <p:sldId id="3164" r:id="rId20"/>
    <p:sldId id="3168" r:id="rId21"/>
    <p:sldId id="3171" r:id="rId22"/>
    <p:sldId id="3174" r:id="rId23"/>
    <p:sldId id="3177" r:id="rId24"/>
    <p:sldId id="3181" r:id="rId25"/>
    <p:sldId id="3185" r:id="rId26"/>
    <p:sldId id="3188" r:id="rId27"/>
    <p:sldId id="3191" r:id="rId28"/>
    <p:sldId id="3194" r:id="rId29"/>
    <p:sldId id="3198"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966" r:id="rId1"/>
    <p:sldLayoutId id="2147489967" r:id="rId2"/>
    <p:sldLayoutId id="2147489968" r:id="rId3"/>
    <p:sldLayoutId id="2147489969" r:id="rId4"/>
    <p:sldLayoutId id="2147489970" r:id="rId5"/>
    <p:sldLayoutId id="2147489971" r:id="rId6"/>
    <p:sldLayoutId id="2147489972" r:id="rId7"/>
    <p:sldLayoutId id="2147489973" r:id="rId8"/>
    <p:sldLayoutId id="2147489974" r:id="rId9"/>
    <p:sldLayoutId id="2147489975" r:id="rId10"/>
    <p:sldLayoutId id="214748997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003" r:id="rId1"/>
    <p:sldLayoutId id="2147490004" r:id="rId2"/>
    <p:sldLayoutId id="2147490005" r:id="rId3"/>
    <p:sldLayoutId id="2147490006" r:id="rId4"/>
    <p:sldLayoutId id="2147490007" r:id="rId5"/>
    <p:sldLayoutId id="2147490008" r:id="rId6"/>
    <p:sldLayoutId id="2147490009" r:id="rId7"/>
    <p:sldLayoutId id="2147490010" r:id="rId8"/>
    <p:sldLayoutId id="2147490011" r:id="rId9"/>
    <p:sldLayoutId id="2147490012" r:id="rId10"/>
    <p:sldLayoutId id="2147490013"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tags" Target="../tags/tag308.xml"/><Relationship Id="rId16" Type="http://schemas.openxmlformats.org/officeDocument/2006/relationships/tags" Target="../tags/tag309.xml"/><Relationship Id="rId17" Type="http://schemas.openxmlformats.org/officeDocument/2006/relationships/tags" Target="../tags/tag310.xml"/><Relationship Id="rId18" Type="http://schemas.openxmlformats.org/officeDocument/2006/relationships/tags" Target="../tags/tag311.xml"/><Relationship Id="rId19" Type="http://schemas.openxmlformats.org/officeDocument/2006/relationships/tags" Target="../tags/tag312.xml"/><Relationship Id="rId20" Type="http://schemas.openxmlformats.org/officeDocument/2006/relationships/tags" Target="../tags/tag313.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2024年建筑业建筑技术创新计划</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建筑技术创新计划背景</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建筑技术创新计划目标</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建筑技术创新计划实施方案</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建筑技术创新计划预期成果</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建筑技术创新计划保障措施</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建筑技术创新计划背景</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当前建筑业面临的问题</a:t>
            </a:r>
            <a:endParaRPr altLang="en-US" lang="zh-CN"/>
          </a:p>
        </p:txBody>
      </p:sp>
      <p:sp>
        <p:nvSpPr>
          <p:cNvPr id="1048890"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2"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4"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6"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898"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传统建筑方式效率低下，人力成本高</a:t>
            </a:r>
            <a:endParaRPr altLang="en-US" sz="1400" lang="zh-CN" spc="150">
              <a:solidFill>
                <a:schemeClr val="tx1"/>
              </a:solidFill>
              <a:effectLst/>
              <a:latin typeface="+mn-ea"/>
              <a:sym typeface="+mn-ea"/>
            </a:endParaRPr>
          </a:p>
        </p:txBody>
      </p:sp>
      <p:sp>
        <p:nvSpPr>
          <p:cNvPr id="1048900"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建筑业能耗高，环境污染严重</a:t>
            </a:r>
            <a:endParaRPr altLang="en-US" dirty="0" sz="1400" lang="zh-CN" spc="150">
              <a:solidFill>
                <a:schemeClr val="tx1"/>
              </a:solidFill>
              <a:effectLst/>
              <a:latin typeface="+mn-ea"/>
              <a:sym typeface="+mn-ea"/>
            </a:endParaRPr>
          </a:p>
        </p:txBody>
      </p:sp>
      <p:sp>
        <p:nvSpPr>
          <p:cNvPr id="1048902"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建筑质量参差不齐，安全隐患多</a:t>
            </a:r>
            <a:endParaRPr altLang="en-US" sz="1400" lang="zh-CN" spc="150">
              <a:solidFill>
                <a:schemeClr val="tx1"/>
              </a:solidFill>
              <a:effectLst/>
              <a:latin typeface="+mn-ea"/>
              <a:sym typeface="+mn-ea"/>
            </a:endParaRPr>
          </a:p>
        </p:txBody>
      </p:sp>
      <p:sp>
        <p:nvSpPr>
          <p:cNvPr id="1048904"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缺乏技术创新，行业竞争力不足</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8" name="标题 2"/>
          <p:cNvSpPr>
            <a:spLocks noGrp="1"/>
          </p:cNvSpPr>
          <p:nvPr>
            <p:ph type="title" idx="2"/>
          </p:nvPr>
        </p:nvSpPr>
        <p:spPr/>
        <p:txBody>
          <a:bodyPr>
            <a:normAutofit fontScale="90000"/>
          </a:bodyPr>
          <a:p>
            <a:r>
              <a:rPr altLang="en-US" lang="zh-CN"/>
              <a:t>技术创新对建筑业的意义</a:t>
            </a:r>
            <a:endParaRPr altLang="en-US" lang="zh-CN"/>
          </a:p>
        </p:txBody>
      </p:sp>
      <p:sp>
        <p:nvSpPr>
          <p:cNvPr id="1048940" name="矩形: 圆角 4"/>
          <p:cNvSpPr/>
          <p:nvPr>
            <p:custDataLst>
              <p:tags r:id="rId1"/>
            </p:custDataLst>
          </p:nvPr>
        </p:nvSpPr>
        <p:spPr>
          <a:xfrm>
            <a:off x="608330" y="3339863"/>
            <a:ext cx="2562081"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42" name="正文"/>
          <p:cNvSpPr txBox="1"/>
          <p:nvPr>
            <p:custDataLst>
              <p:tags r:id="rId2"/>
            </p:custDataLst>
          </p:nvPr>
        </p:nvSpPr>
        <p:spPr>
          <a:xfrm>
            <a:off x="778278" y="3545456"/>
            <a:ext cx="2221423" cy="60341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提高建筑业生产效率</a:t>
            </a:r>
            <a:endParaRPr altLang="en-US" dirty="0" sz="1600" lang="zh-CN" spc="150">
              <a:solidFill>
                <a:schemeClr val="tx1"/>
              </a:solidFill>
              <a:latin typeface="+mn-ea"/>
            </a:endParaRPr>
          </a:p>
        </p:txBody>
      </p:sp>
      <p:sp>
        <p:nvSpPr>
          <p:cNvPr id="1048944" name="矩形: 圆角 4"/>
          <p:cNvSpPr/>
          <p:nvPr>
            <p:custDataLst>
              <p:tags r:id="rId3"/>
            </p:custDataLst>
          </p:nvPr>
        </p:nvSpPr>
        <p:spPr>
          <a:xfrm>
            <a:off x="9016001" y="3340499"/>
            <a:ext cx="2561956"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46" name="正文"/>
          <p:cNvSpPr txBox="1"/>
          <p:nvPr>
            <p:custDataLst>
              <p:tags r:id="rId4"/>
            </p:custDataLst>
          </p:nvPr>
        </p:nvSpPr>
        <p:spPr>
          <a:xfrm>
            <a:off x="9185949" y="3546092"/>
            <a:ext cx="2221423" cy="603412"/>
          </a:xfrm>
          <a:prstGeom prst="rect"/>
          <a:noFill/>
        </p:spPr>
        <p:txBody>
          <a:bodyPr anchor="t" anchorCtr="0" bIns="0" lIns="0" rIns="0" rtlCol="0" tIns="0" wrap="square">
            <a:normAutofit fontScale="93750" lnSpcReduction="10000"/>
          </a:bodyPr>
          <a:p>
            <a:pPr algn="l" fontAlgn="auto" indent="0">
              <a:lnSpc>
                <a:spcPct val="130000"/>
              </a:lnSpc>
            </a:pPr>
            <a:r>
              <a:rPr altLang="en-US" dirty="0" sz="1600" lang="zh-CN" spc="150">
                <a:solidFill>
                  <a:schemeClr val="tx1"/>
                </a:solidFill>
                <a:latin typeface="+mn-ea"/>
              </a:rPr>
              <a:t>促进建筑业可持续发展</a:t>
            </a:r>
            <a:endParaRPr altLang="en-US" dirty="0" sz="1600" lang="zh-CN" spc="150">
              <a:solidFill>
                <a:schemeClr val="tx1"/>
              </a:solidFill>
              <a:latin typeface="+mn-ea"/>
            </a:endParaRPr>
          </a:p>
        </p:txBody>
      </p:sp>
      <p:sp>
        <p:nvSpPr>
          <p:cNvPr id="1048948" name="矩形: 圆角 4"/>
          <p:cNvSpPr/>
          <p:nvPr>
            <p:custDataLst>
              <p:tags r:id="rId5"/>
            </p:custDataLst>
          </p:nvPr>
        </p:nvSpPr>
        <p:spPr>
          <a:xfrm>
            <a:off x="3410887" y="3341136"/>
            <a:ext cx="2561956"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50" name="正文"/>
          <p:cNvSpPr txBox="1"/>
          <p:nvPr>
            <p:custDataLst>
              <p:tags r:id="rId6"/>
            </p:custDataLst>
          </p:nvPr>
        </p:nvSpPr>
        <p:spPr>
          <a:xfrm>
            <a:off x="3581472" y="3546729"/>
            <a:ext cx="2221423" cy="60341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降低建筑成本</a:t>
            </a:r>
            <a:endParaRPr altLang="en-US" dirty="0" sz="1600" lang="zh-CN" spc="150">
              <a:solidFill>
                <a:schemeClr val="tx1"/>
              </a:solidFill>
              <a:latin typeface="+mn-ea"/>
            </a:endParaRPr>
          </a:p>
        </p:txBody>
      </p:sp>
      <p:sp>
        <p:nvSpPr>
          <p:cNvPr id="1048952" name="矩形: 圆角 4"/>
          <p:cNvSpPr/>
          <p:nvPr>
            <p:custDataLst>
              <p:tags r:id="rId7"/>
            </p:custDataLst>
          </p:nvPr>
        </p:nvSpPr>
        <p:spPr>
          <a:xfrm>
            <a:off x="6213444" y="3341772"/>
            <a:ext cx="2561956" cy="1001231"/>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54" name="正文"/>
          <p:cNvSpPr txBox="1"/>
          <p:nvPr>
            <p:custDataLst>
              <p:tags r:id="rId8"/>
            </p:custDataLst>
          </p:nvPr>
        </p:nvSpPr>
        <p:spPr>
          <a:xfrm>
            <a:off x="6383392" y="3547365"/>
            <a:ext cx="2221423" cy="603412"/>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提升建筑质量</a:t>
            </a:r>
            <a:endParaRPr altLang="en-US" dirty="0" sz="1600" lang="zh-CN" spc="150">
              <a:solidFill>
                <a:schemeClr val="tx1"/>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8" name="标题 2"/>
          <p:cNvSpPr>
            <a:spLocks noGrp="1"/>
          </p:cNvSpPr>
          <p:nvPr>
            <p:ph type="title" idx="2"/>
          </p:nvPr>
        </p:nvSpPr>
        <p:spPr/>
        <p:txBody>
          <a:bodyPr>
            <a:normAutofit fontScale="90000"/>
          </a:bodyPr>
          <a:p>
            <a:r>
              <a:rPr altLang="en-US" lang="zh-CN"/>
              <a:t>制定建筑技术创新计划的必要性</a:t>
            </a:r>
            <a:endParaRPr altLang="en-US" lang="zh-CN"/>
          </a:p>
        </p:txBody>
      </p:sp>
      <p:sp>
        <p:nvSpPr>
          <p:cNvPr id="104899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推动产业升级</a:t>
            </a:r>
            <a:endParaRPr altLang="zh-CN" dirty="0" lang="en-US">
              <a:solidFill>
                <a:schemeClr val="dk1">
                  <a:lumMod val="80000"/>
                  <a:lumOff val="20000"/>
                </a:schemeClr>
              </a:solidFill>
              <a:latin typeface="+mn-ea"/>
              <a:sym typeface="+mn-ea"/>
            </a:endParaRPr>
          </a:p>
        </p:txBody>
      </p:sp>
      <p:sp>
        <p:nvSpPr>
          <p:cNvPr id="104899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提升建筑业竞争力</a:t>
            </a:r>
            <a:endParaRPr altLang="en-US" dirty="0" lang="zh-CN">
              <a:solidFill>
                <a:schemeClr val="dk1">
                  <a:lumMod val="80000"/>
                  <a:lumOff val="20000"/>
                </a:schemeClr>
              </a:solidFill>
              <a:latin typeface="+mn-ea"/>
              <a:sym typeface="+mn-ea"/>
            </a:endParaRPr>
          </a:p>
        </p:txBody>
      </p:sp>
      <p:sp>
        <p:nvSpPr>
          <p:cNvPr id="104900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满足市场需求</a:t>
            </a:r>
            <a:endParaRPr altLang="en-US" dirty="0" lang="zh-CN">
              <a:solidFill>
                <a:schemeClr val="dk1">
                  <a:lumMod val="80000"/>
                  <a:lumOff val="20000"/>
                </a:schemeClr>
              </a:solidFill>
              <a:latin typeface="+mn-ea"/>
              <a:sym typeface="+mn-ea"/>
            </a:endParaRPr>
          </a:p>
        </p:txBody>
      </p:sp>
      <p:sp>
        <p:nvSpPr>
          <p:cNvPr id="104901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提升建筑品质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idx="2"/>
            <p:custDataLst>
              <p:tags r:id="rId1"/>
            </p:custDataLst>
          </p:nvPr>
        </p:nvSpPr>
        <p:spPr>
          <a:xfrm>
            <a:off x="1336040" y="1631315"/>
            <a:ext cx="5967095" cy="3479165"/>
          </a:xfrm>
        </p:spPr>
        <p:txBody>
          <a:bodyPr/>
          <a:p>
            <a:r>
              <a:rPr altLang="en-US" lang="zh-CN"/>
              <a:t>建筑技术创新计划目标</a:t>
            </a:r>
            <a:endParaRPr altLang="en-US" lang="zh-CN"/>
          </a:p>
        </p:txBody>
      </p:sp>
      <p:sp>
        <p:nvSpPr>
          <p:cNvPr id="1049056"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0" name="标题 2"/>
          <p:cNvSpPr>
            <a:spLocks noGrp="1"/>
          </p:cNvSpPr>
          <p:nvPr>
            <p:ph type="title" idx="2"/>
          </p:nvPr>
        </p:nvSpPr>
        <p:spPr/>
        <p:txBody>
          <a:bodyPr>
            <a:normAutofit fontScale="90000"/>
          </a:bodyPr>
          <a:p>
            <a:r>
              <a:rPr altLang="en-US" lang="zh-CN"/>
              <a:t>提高建筑业生产效率</a:t>
            </a:r>
            <a:endParaRPr altLang="en-US" lang="zh-CN"/>
          </a:p>
        </p:txBody>
      </p:sp>
      <p:sp>
        <p:nvSpPr>
          <p:cNvPr id="1049092"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4"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6" name="TextBox 2"/>
          <p:cNvSpPr txBox="1"/>
          <p:nvPr>
            <p:custDataLst>
              <p:tags r:id="rId3"/>
            </p:custDataLst>
          </p:nvPr>
        </p:nvSpPr>
        <p:spPr>
          <a:xfrm>
            <a:off x="763308"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实现自动化和智能化施工，减少人工干预，降低成本</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98"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0"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2" name="TextBox 2"/>
          <p:cNvSpPr txBox="1"/>
          <p:nvPr>
            <p:custDataLst>
              <p:tags r:id="rId6"/>
            </p:custDataLst>
          </p:nvPr>
        </p:nvSpPr>
        <p:spPr>
          <a:xfrm>
            <a:off x="3561201"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推广新型建筑材料和结构体系，提高建筑质量和耐久性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04"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6"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8" name="TextBox 2"/>
          <p:cNvSpPr txBox="1"/>
          <p:nvPr>
            <p:custDataLst>
              <p:tags r:id="rId9"/>
            </p:custDataLst>
          </p:nvPr>
        </p:nvSpPr>
        <p:spPr>
          <a:xfrm>
            <a:off x="6355905" y="3108637"/>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引入数字化和智能化技术，优化设计和施工流程，缩短工期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10"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2"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4" name="TextBox 2"/>
          <p:cNvSpPr txBox="1"/>
          <p:nvPr>
            <p:custDataLst>
              <p:tags r:id="rId12"/>
            </p:custDataLst>
          </p:nvPr>
        </p:nvSpPr>
        <p:spPr>
          <a:xfrm>
            <a:off x="9144231" y="3108637"/>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加强建筑业人才培养和技术交流，提升行业整体技术水平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8" name="标题 2"/>
          <p:cNvSpPr>
            <a:spLocks noGrp="1"/>
          </p:cNvSpPr>
          <p:nvPr>
            <p:ph type="title" idx="2"/>
          </p:nvPr>
        </p:nvSpPr>
        <p:spPr/>
        <p:txBody>
          <a:bodyPr>
            <a:normAutofit fontScale="90000"/>
          </a:bodyPr>
          <a:p>
            <a:r>
              <a:rPr altLang="en-US" lang="zh-CN"/>
              <a:t>降低建筑业能耗和排放</a:t>
            </a:r>
            <a:endParaRPr altLang="en-US" lang="zh-CN"/>
          </a:p>
        </p:txBody>
      </p:sp>
      <p:sp>
        <p:nvSpPr>
          <p:cNvPr id="1049150"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目标：通过建筑技术创新，降低建筑业能耗和排放，实现绿色可持续发展</a:t>
            </a:r>
            <a:endParaRPr altLang="en-US" dirty="0" sz="1200" lang="zh-CN" spc="150">
              <a:solidFill>
                <a:schemeClr val="tx1">
                  <a:lumMod val="65000"/>
                  <a:lumOff val="35000"/>
                </a:schemeClr>
              </a:solidFill>
              <a:latin typeface="+mn-ea"/>
              <a:sym typeface="+mn-ea"/>
            </a:endParaRPr>
          </a:p>
        </p:txBody>
      </p:sp>
      <p:sp>
        <p:nvSpPr>
          <p:cNvPr id="1049152"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措施：推广节能建筑设计、优化施工工艺、采用可再生能源等</a:t>
            </a:r>
            <a:endParaRPr altLang="en-US" dirty="0" sz="1200" lang="zh-CN" spc="150">
              <a:solidFill>
                <a:schemeClr val="tx1">
                  <a:lumMod val="65000"/>
                  <a:lumOff val="35000"/>
                </a:schemeClr>
              </a:solidFill>
              <a:latin typeface="+mn-ea"/>
              <a:sym typeface="+mn-ea"/>
            </a:endParaRPr>
          </a:p>
        </p:txBody>
      </p:sp>
      <p:sp>
        <p:nvSpPr>
          <p:cNvPr id="1049154"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预期成果：减少建筑业能耗和排放，提高建筑能效，为应对气候变化做出贡献</a:t>
            </a:r>
            <a:endParaRPr altLang="en-US" dirty="0" sz="1200" lang="zh-CN" spc="150">
              <a:solidFill>
                <a:schemeClr val="tx1">
                  <a:lumMod val="65000"/>
                  <a:lumOff val="35000"/>
                </a:schemeClr>
              </a:solidFill>
              <a:latin typeface="+mn-ea"/>
              <a:sym typeface="+mn-ea"/>
            </a:endParaRPr>
          </a:p>
        </p:txBody>
      </p:sp>
      <p:sp>
        <p:nvSpPr>
          <p:cNvPr id="1049156"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实施计划：制定详细的技术路线图和时间表，明确责任分工和考核指标，确保计划顺利实施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0" name="标题 2"/>
          <p:cNvSpPr>
            <a:spLocks noGrp="1"/>
          </p:cNvSpPr>
          <p:nvPr>
            <p:ph type="title" idx="2"/>
          </p:nvPr>
        </p:nvSpPr>
        <p:spPr/>
        <p:txBody>
          <a:bodyPr>
            <a:normAutofit fontScale="90000"/>
          </a:bodyPr>
          <a:p>
            <a:r>
              <a:rPr altLang="en-US" lang="zh-CN"/>
              <a:t>提升建筑品质和安全性</a:t>
            </a:r>
            <a:endParaRPr altLang="en-US" lang="zh-CN"/>
          </a:p>
        </p:txBody>
      </p:sp>
      <p:sp>
        <p:nvSpPr>
          <p:cNvPr id="1049192"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4"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6"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8"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0"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优化建筑结构设计，降低能耗和碳排放</a:t>
            </a:r>
            <a:endParaRPr altLang="en-US" sz="1400" lang="zh-CN" spc="150">
              <a:solidFill>
                <a:schemeClr val="tx1"/>
              </a:solidFill>
              <a:effectLst/>
              <a:latin typeface="+mn-ea"/>
              <a:sym typeface="+mn-ea"/>
            </a:endParaRPr>
          </a:p>
        </p:txBody>
      </p:sp>
      <p:sp>
        <p:nvSpPr>
          <p:cNvPr id="1049202"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提高建筑物的耐久性和稳定性，减少安全隐患</a:t>
            </a:r>
            <a:endParaRPr altLang="en-US" dirty="0" sz="1400" lang="zh-CN" spc="150">
              <a:solidFill>
                <a:schemeClr val="tx1"/>
              </a:solidFill>
              <a:effectLst/>
              <a:latin typeface="+mn-ea"/>
              <a:sym typeface="+mn-ea"/>
            </a:endParaRPr>
          </a:p>
        </p:txBody>
      </p:sp>
      <p:sp>
        <p:nvSpPr>
          <p:cNvPr id="1049204"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推广新型建筑材料，提高建筑物的保温、隔热性能</a:t>
            </a:r>
            <a:endParaRPr altLang="en-US" sz="1400" lang="zh-CN" spc="150">
              <a:solidFill>
                <a:schemeClr val="tx1"/>
              </a:solidFill>
              <a:effectLst/>
              <a:latin typeface="+mn-ea"/>
              <a:sym typeface="+mn-ea"/>
            </a:endParaRPr>
          </a:p>
        </p:txBody>
      </p:sp>
      <p:sp>
        <p:nvSpPr>
          <p:cNvPr id="1049206"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强化工程质量检测与评估，确保建筑品质达标</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0" name="标题 2"/>
          <p:cNvSpPr>
            <a:spLocks noGrp="1"/>
          </p:cNvSpPr>
          <p:nvPr>
            <p:ph type="title" idx="2"/>
          </p:nvPr>
        </p:nvSpPr>
        <p:spPr/>
        <p:txBody>
          <a:bodyPr>
            <a:normAutofit fontScale="90000"/>
          </a:bodyPr>
          <a:p>
            <a:r>
              <a:rPr altLang="en-US" lang="zh-CN"/>
              <a:t>促进建筑业可持续发展</a:t>
            </a:r>
            <a:endParaRPr altLang="en-US" lang="zh-CN"/>
          </a:p>
        </p:txBody>
      </p:sp>
      <p:sp>
        <p:nvSpPr>
          <p:cNvPr id="104924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推进建筑业数字化转型，提高生产效率</a:t>
            </a:r>
            <a:endParaRPr altLang="en-US" dirty="0" sz="2400" lang="zh-CN">
              <a:latin typeface="+mn-ea"/>
              <a:ea typeface="+mn-ea"/>
            </a:endParaRPr>
          </a:p>
        </p:txBody>
      </p:sp>
      <p:sp>
        <p:nvSpPr>
          <p:cNvPr id="104926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加强建筑业人才培养，提升行业整体素质</a:t>
            </a:r>
            <a:endParaRPr altLang="en-US" dirty="0" sz="2400" lang="zh-CN">
              <a:latin typeface="+mn-ea"/>
              <a:ea typeface="+mn-ea"/>
            </a:endParaRPr>
          </a:p>
        </p:txBody>
      </p:sp>
      <p:sp>
        <p:nvSpPr>
          <p:cNvPr id="104926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提高建筑业能源利用效率，降低能耗</a:t>
            </a:r>
            <a:endParaRPr altLang="en-US" dirty="0" sz="2400" lang="zh-CN">
              <a:latin typeface="+mn-ea"/>
              <a:ea typeface="+mn-ea"/>
            </a:endParaRPr>
          </a:p>
        </p:txBody>
      </p:sp>
      <p:sp>
        <p:nvSpPr>
          <p:cNvPr id="104926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推广绿色建筑材料，减少对环境的污染</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8" name="标题 1"/>
          <p:cNvSpPr>
            <a:spLocks noGrp="1"/>
          </p:cNvSpPr>
          <p:nvPr>
            <p:ph type="title" idx="2"/>
            <p:custDataLst>
              <p:tags r:id="rId1"/>
            </p:custDataLst>
          </p:nvPr>
        </p:nvSpPr>
        <p:spPr>
          <a:xfrm>
            <a:off x="1336040" y="1631315"/>
            <a:ext cx="5967095" cy="3479165"/>
          </a:xfrm>
        </p:spPr>
        <p:txBody>
          <a:bodyPr/>
          <a:p>
            <a:r>
              <a:rPr altLang="en-US" lang="zh-CN"/>
              <a:t>建筑技术创新计划实施方案</a:t>
            </a:r>
            <a:endParaRPr altLang="en-US" lang="zh-CN"/>
          </a:p>
        </p:txBody>
      </p:sp>
      <p:sp>
        <p:nvSpPr>
          <p:cNvPr id="1049300"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4" name="标题 2"/>
          <p:cNvSpPr>
            <a:spLocks noGrp="1"/>
          </p:cNvSpPr>
          <p:nvPr>
            <p:ph type="title" idx="2"/>
          </p:nvPr>
        </p:nvSpPr>
        <p:spPr/>
        <p:txBody>
          <a:bodyPr>
            <a:normAutofit fontScale="90000"/>
          </a:bodyPr>
          <a:p>
            <a:r>
              <a:rPr altLang="en-US" lang="zh-CN"/>
              <a:t>推广数字化建筑设计</a:t>
            </a:r>
            <a:endParaRPr altLang="en-US" lang="zh-CN"/>
          </a:p>
        </p:txBody>
      </p:sp>
      <p:sp>
        <p:nvSpPr>
          <p:cNvPr id="104933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数字化建筑设计可以提高设计效率，减少设计变更，降低成本</a:t>
            </a:r>
            <a:endParaRPr altLang="en-US" dirty="0" sz="2000" lang="zh-CN" spc="150">
              <a:solidFill>
                <a:schemeClr val="tx1">
                  <a:lumMod val="85000"/>
                  <a:lumOff val="15000"/>
                </a:schemeClr>
              </a:solidFill>
              <a:latin typeface="+mn-ea"/>
              <a:sym typeface="+mn-ea"/>
            </a:endParaRPr>
          </a:p>
        </p:txBody>
      </p:sp>
      <p:sp>
        <p:nvSpPr>
          <p:cNvPr id="104934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数字化建筑设计可以实现精细化设计，提高建筑质量</a:t>
            </a:r>
            <a:endParaRPr altLang="en-US" dirty="0" sz="2000" lang="zh-CN" spc="150">
              <a:solidFill>
                <a:schemeClr val="tx1">
                  <a:lumMod val="85000"/>
                  <a:lumOff val="15000"/>
                </a:schemeClr>
              </a:solidFill>
              <a:latin typeface="+mn-ea"/>
              <a:sym typeface="+mn-ea"/>
            </a:endParaRPr>
          </a:p>
        </p:txBody>
      </p:sp>
      <p:sp>
        <p:nvSpPr>
          <p:cNvPr id="104934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数字化建筑设计可以促进建筑产业升级，推动建筑业发展</a:t>
            </a:r>
            <a:endParaRPr altLang="en-US" dirty="0" sz="2000" lang="zh-CN" spc="150">
              <a:solidFill>
                <a:schemeClr val="tx1">
                  <a:lumMod val="85000"/>
                  <a:lumOff val="15000"/>
                </a:schemeClr>
              </a:solidFill>
              <a:latin typeface="+mn-ea"/>
              <a:sym typeface="+mn-ea"/>
            </a:endParaRPr>
          </a:p>
        </p:txBody>
      </p:sp>
      <p:sp>
        <p:nvSpPr>
          <p:cNvPr id="104935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数字化建筑设计可以提升建筑设计行业的竞争力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2" name="标题 2"/>
          <p:cNvSpPr>
            <a:spLocks noGrp="1"/>
          </p:cNvSpPr>
          <p:nvPr>
            <p:ph type="title" idx="2"/>
          </p:nvPr>
        </p:nvSpPr>
        <p:spPr/>
        <p:txBody>
          <a:bodyPr>
            <a:normAutofit fontScale="90000"/>
          </a:bodyPr>
          <a:p>
            <a:r>
              <a:rPr altLang="en-US" lang="zh-CN"/>
              <a:t>应用智能化施工设备</a:t>
            </a:r>
            <a:endParaRPr altLang="en-US" lang="zh-CN"/>
          </a:p>
        </p:txBody>
      </p:sp>
      <p:sp>
        <p:nvSpPr>
          <p:cNvPr id="1049394"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8"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引入自动化施工设备，提高施工效率</a:t>
            </a:r>
            <a:endParaRPr altLang="en-US" dirty="0" sz="2000" lang="zh-CN" spc="150">
              <a:solidFill>
                <a:schemeClr val="tx1">
                  <a:lumMod val="85000"/>
                  <a:lumOff val="15000"/>
                </a:schemeClr>
              </a:solidFill>
              <a:latin typeface="+mn-ea"/>
              <a:sym typeface="+mn-ea"/>
            </a:endParaRPr>
          </a:p>
        </p:txBody>
      </p:sp>
      <p:sp>
        <p:nvSpPr>
          <p:cNvPr id="1049400"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利用智能技术进行施工监控，确保施工安全</a:t>
            </a:r>
            <a:endParaRPr altLang="en-US" dirty="0" sz="2000" lang="zh-CN" spc="150">
              <a:solidFill>
                <a:schemeClr val="tx1">
                  <a:lumMod val="85000"/>
                  <a:lumOff val="15000"/>
                </a:schemeClr>
              </a:solidFill>
              <a:latin typeface="+mn-ea"/>
              <a:sym typeface="+mn-ea"/>
            </a:endParaRPr>
          </a:p>
        </p:txBody>
      </p:sp>
      <p:sp>
        <p:nvSpPr>
          <p:cNvPr id="1049406"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通过智能化设备实现精准定位，提高施工质量</a:t>
            </a:r>
            <a:endParaRPr altLang="en-US" dirty="0" sz="2000" lang="zh-CN" spc="150">
              <a:solidFill>
                <a:schemeClr val="tx1">
                  <a:lumMod val="85000"/>
                  <a:lumOff val="15000"/>
                </a:schemeClr>
              </a:solidFill>
              <a:latin typeface="+mn-ea"/>
              <a:sym typeface="+mn-ea"/>
            </a:endParaRPr>
          </a:p>
        </p:txBody>
      </p:sp>
      <p:sp>
        <p:nvSpPr>
          <p:cNvPr id="1049412"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降低人工成本，提升整体效益</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0" name="标题 2"/>
          <p:cNvSpPr>
            <a:spLocks noGrp="1"/>
          </p:cNvSpPr>
          <p:nvPr>
            <p:ph type="title" idx="2"/>
          </p:nvPr>
        </p:nvSpPr>
        <p:spPr/>
        <p:txBody>
          <a:bodyPr>
            <a:normAutofit fontScale="90000"/>
          </a:bodyPr>
          <a:p>
            <a:r>
              <a:rPr altLang="en-US" lang="zh-CN"/>
              <a:t>研发新型绿色建筑材料</a:t>
            </a:r>
            <a:endParaRPr altLang="en-US" lang="zh-CN"/>
          </a:p>
        </p:txBody>
      </p:sp>
      <p:sp>
        <p:nvSpPr>
          <p:cNvPr id="104945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研发目标：降低能耗、减少污染、提高建筑耐久性</a:t>
            </a:r>
            <a:endParaRPr altLang="en-US" dirty="0" sz="2000" lang="zh-CN" spc="150">
              <a:solidFill>
                <a:schemeClr val="tx1">
                  <a:lumMod val="85000"/>
                  <a:lumOff val="15000"/>
                </a:schemeClr>
              </a:solidFill>
              <a:latin typeface="+mn-ea"/>
              <a:sym typeface="+mn-ea"/>
            </a:endParaRPr>
          </a:p>
        </p:txBody>
      </p:sp>
      <p:sp>
        <p:nvSpPr>
          <p:cNvPr id="104945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关键技术：利用可再生资源、采用高效节能技术</a:t>
            </a:r>
            <a:endParaRPr altLang="en-US" dirty="0" sz="2000" lang="zh-CN" spc="150">
              <a:solidFill>
                <a:schemeClr val="tx1">
                  <a:lumMod val="85000"/>
                  <a:lumOff val="15000"/>
                </a:schemeClr>
              </a:solidFill>
              <a:latin typeface="+mn-ea"/>
              <a:sym typeface="+mn-ea"/>
            </a:endParaRPr>
          </a:p>
        </p:txBody>
      </p:sp>
      <p:sp>
        <p:nvSpPr>
          <p:cNvPr id="104946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实施步骤：实验室研究、中试阶段、工业化生产</a:t>
            </a:r>
            <a:endParaRPr altLang="en-US" dirty="0" sz="2000" lang="zh-CN" spc="150">
              <a:solidFill>
                <a:schemeClr val="tx1">
                  <a:lumMod val="85000"/>
                  <a:lumOff val="15000"/>
                </a:schemeClr>
              </a:solidFill>
              <a:latin typeface="+mn-ea"/>
              <a:sym typeface="+mn-ea"/>
            </a:endParaRPr>
          </a:p>
        </p:txBody>
      </p:sp>
      <p:sp>
        <p:nvSpPr>
          <p:cNvPr id="104947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预期成果：降低建筑业碳排放、提高建筑品质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8" name="标题 2"/>
          <p:cNvSpPr>
            <a:spLocks noGrp="1"/>
          </p:cNvSpPr>
          <p:nvPr>
            <p:ph type="title" idx="2"/>
          </p:nvPr>
        </p:nvSpPr>
        <p:spPr/>
        <p:txBody>
          <a:bodyPr>
            <a:normAutofit fontScale="90000"/>
          </a:bodyPr>
          <a:p>
            <a:r>
              <a:rPr altLang="en-US" lang="zh-CN"/>
              <a:t>建立建筑信息模型（BIM）技术标准</a:t>
            </a:r>
            <a:endParaRPr altLang="en-US" lang="zh-CN"/>
          </a:p>
        </p:txBody>
      </p:sp>
      <p:sp>
        <p:nvSpPr>
          <p:cNvPr id="1049510"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2"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目的：提高建筑业信息化水平，实现建筑全生命周期管理</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6"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8"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实施方案：制定BIM技术标准，推广BIM软件应用，建立BIM数据交换标准</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22"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4"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预期成果：提高建筑设计、施工和运营效率，降低建筑成本，提升建筑业整体竞争力</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6"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0"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fontScale="9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实施计划：成立BIM技术标准制定工作组，制定BIM技术标准路线图，分阶段实施并监督执行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66" name="标题 1"/>
          <p:cNvSpPr>
            <a:spLocks noGrp="1"/>
          </p:cNvSpPr>
          <p:nvPr>
            <p:ph type="title" idx="2"/>
            <p:custDataLst>
              <p:tags r:id="rId1"/>
            </p:custDataLst>
          </p:nvPr>
        </p:nvSpPr>
        <p:spPr>
          <a:xfrm>
            <a:off x="1336040" y="1631315"/>
            <a:ext cx="5967095" cy="3479165"/>
          </a:xfrm>
        </p:spPr>
        <p:txBody>
          <a:bodyPr/>
          <a:p>
            <a:r>
              <a:rPr altLang="en-US" lang="zh-CN"/>
              <a:t>建筑技术创新计划预期成果</a:t>
            </a:r>
            <a:endParaRPr altLang="en-US" lang="zh-CN"/>
          </a:p>
        </p:txBody>
      </p:sp>
      <p:sp>
        <p:nvSpPr>
          <p:cNvPr id="1049568"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2" name="标题 2"/>
          <p:cNvSpPr>
            <a:spLocks noGrp="1"/>
          </p:cNvSpPr>
          <p:nvPr>
            <p:ph type="title" idx="2"/>
          </p:nvPr>
        </p:nvSpPr>
        <p:spPr/>
        <p:txBody>
          <a:bodyPr>
            <a:normAutofit fontScale="90000"/>
          </a:bodyPr>
          <a:p>
            <a:r>
              <a:rPr altLang="en-US" lang="zh-CN"/>
              <a:t>提高建筑业产值和效益</a:t>
            </a:r>
            <a:endParaRPr altLang="en-US" lang="zh-CN"/>
          </a:p>
        </p:txBody>
      </p:sp>
      <p:sp>
        <p:nvSpPr>
          <p:cNvPr id="104960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计划实施后，预计将降低建筑成本10%以上</a:t>
            </a:r>
            <a:endParaRPr altLang="en-US" sz="1400" lang="zh-CN" spc="150">
              <a:solidFill>
                <a:schemeClr val="tx1"/>
              </a:solidFill>
              <a:effectLst/>
              <a:latin typeface="+mn-ea"/>
              <a:sym typeface="+mn-ea"/>
            </a:endParaRPr>
          </a:p>
        </p:txBody>
      </p:sp>
      <p:sp>
        <p:nvSpPr>
          <p:cNvPr id="104961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预计通过建筑技术创新计划，提高建筑业产值增长20%以上</a:t>
            </a:r>
            <a:endParaRPr altLang="en-US" dirty="0" sz="1400" lang="zh-CN" spc="150">
              <a:solidFill>
                <a:schemeClr val="tx1"/>
              </a:solidFill>
              <a:effectLst/>
              <a:latin typeface="+mn-ea"/>
              <a:sym typeface="+mn-ea"/>
            </a:endParaRPr>
          </a:p>
        </p:txBody>
      </p:sp>
      <p:sp>
        <p:nvSpPr>
          <p:cNvPr id="104961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计划实施后，将提高工程质量，减少返工和维修成本</a:t>
            </a:r>
            <a:endParaRPr altLang="en-US" sz="1400" lang="zh-CN" spc="150">
              <a:solidFill>
                <a:schemeClr val="tx1"/>
              </a:solidFill>
              <a:effectLst/>
              <a:latin typeface="+mn-ea"/>
              <a:sym typeface="+mn-ea"/>
            </a:endParaRPr>
          </a:p>
        </p:txBody>
      </p:sp>
      <p:sp>
        <p:nvSpPr>
          <p:cNvPr id="104961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计划实施后，将提升建筑业整体技术水平，增强国际竞争力</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2" name="标题 2"/>
          <p:cNvSpPr>
            <a:spLocks noGrp="1"/>
          </p:cNvSpPr>
          <p:nvPr>
            <p:ph type="title" idx="2"/>
          </p:nvPr>
        </p:nvSpPr>
        <p:spPr/>
        <p:txBody>
          <a:bodyPr>
            <a:normAutofit fontScale="90000"/>
          </a:bodyPr>
          <a:p>
            <a:r>
              <a:rPr altLang="en-US" lang="zh-CN"/>
              <a:t>提升建筑品质和客户满意度</a:t>
            </a:r>
            <a:endParaRPr altLang="en-US" lang="zh-CN"/>
          </a:p>
        </p:txBody>
      </p:sp>
      <p:sp>
        <p:nvSpPr>
          <p:cNvPr id="104965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建筑技术创新计划将注重绿色建筑的发展，通过节能、环保等技术的应用，降低建筑对环境的影响，提高建筑的可持续性，从而提高客户满意度。</a:t>
            </a:r>
            <a:endParaRPr altLang="zh-CN" dirty="0" lang="en-US">
              <a:solidFill>
                <a:schemeClr val="dk1">
                  <a:lumMod val="80000"/>
                  <a:lumOff val="20000"/>
                </a:schemeClr>
              </a:solidFill>
              <a:latin typeface="+mn-ea"/>
              <a:sym typeface="+mn-ea"/>
            </a:endParaRPr>
          </a:p>
        </p:txBody>
      </p:sp>
      <p:sp>
        <p:nvSpPr>
          <p:cNvPr id="104966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建筑技术创新的重点在于提高建筑品质，包括材料、设计、施工等方面的改进，以满足客户对建筑品质的需求。</a:t>
            </a:r>
            <a:endParaRPr altLang="en-US" dirty="0" lang="zh-CN">
              <a:solidFill>
                <a:schemeClr val="dk1">
                  <a:lumMod val="80000"/>
                  <a:lumOff val="20000"/>
                </a:schemeClr>
              </a:solidFill>
              <a:latin typeface="+mn-ea"/>
              <a:sym typeface="+mn-ea"/>
            </a:endParaRPr>
          </a:p>
        </p:txBody>
      </p:sp>
      <p:sp>
        <p:nvSpPr>
          <p:cNvPr id="104967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通过引入智能化技术，实现建筑智能化管理，提高建筑的使用效率和维护便利性，从而提高客户满意度。</a:t>
            </a:r>
            <a:endParaRPr altLang="en-US" dirty="0" lang="zh-CN">
              <a:solidFill>
                <a:schemeClr val="dk1">
                  <a:lumMod val="80000"/>
                  <a:lumOff val="20000"/>
                </a:schemeClr>
              </a:solidFill>
              <a:latin typeface="+mn-ea"/>
              <a:sym typeface="+mn-ea"/>
            </a:endParaRPr>
          </a:p>
        </p:txBody>
      </p:sp>
      <p:sp>
        <p:nvSpPr>
          <p:cNvPr id="104967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建筑技术创新计划将加强与客户的沟通与合作，通过客户参与设计、施工等方式，提高客户的参与度和满意度。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8" name="标题 2"/>
          <p:cNvSpPr>
            <a:spLocks noGrp="1"/>
          </p:cNvSpPr>
          <p:nvPr>
            <p:ph type="title" idx="2"/>
          </p:nvPr>
        </p:nvSpPr>
        <p:spPr/>
        <p:txBody>
          <a:bodyPr>
            <a:normAutofit fontScale="90000"/>
          </a:bodyPr>
          <a:p>
            <a:r>
              <a:rPr altLang="en-US" lang="zh-CN"/>
              <a:t>减少建筑业能耗和排放</a:t>
            </a:r>
            <a:endParaRPr altLang="en-US" lang="zh-CN"/>
          </a:p>
        </p:txBody>
      </p:sp>
      <p:sp>
        <p:nvSpPr>
          <p:cNvPr id="1049720"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节能建筑设计：通过采用先进的节能技术和材料，降低建筑物的能耗</a:t>
            </a:r>
            <a:endParaRPr altLang="en-US" dirty="0" sz="1200" lang="zh-CN" spc="150">
              <a:solidFill>
                <a:schemeClr val="tx1">
                  <a:lumMod val="65000"/>
                  <a:lumOff val="35000"/>
                </a:schemeClr>
              </a:solidFill>
              <a:latin typeface="+mn-ea"/>
              <a:sym typeface="+mn-ea"/>
            </a:endParaRPr>
          </a:p>
        </p:txBody>
      </p:sp>
      <p:sp>
        <p:nvSpPr>
          <p:cNvPr id="1049722"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绿色建筑材料：推广使用可再生、可循环利用的建筑材料，减少对环境的负担</a:t>
            </a:r>
            <a:endParaRPr altLang="en-US" dirty="0" sz="1200" lang="zh-CN" spc="150">
              <a:solidFill>
                <a:schemeClr val="tx1">
                  <a:lumMod val="65000"/>
                  <a:lumOff val="35000"/>
                </a:schemeClr>
              </a:solidFill>
              <a:latin typeface="+mn-ea"/>
              <a:sym typeface="+mn-ea"/>
            </a:endParaRPr>
          </a:p>
        </p:txBody>
      </p:sp>
      <p:sp>
        <p:nvSpPr>
          <p:cNvPr id="1049724"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建筑废弃物资源化利用：将建筑废弃物进行分类处理和资源化利用，减少对土地和环境的破坏</a:t>
            </a:r>
            <a:endParaRPr altLang="en-US" dirty="0" sz="1200" lang="zh-CN" spc="150">
              <a:solidFill>
                <a:schemeClr val="tx1">
                  <a:lumMod val="65000"/>
                  <a:lumOff val="35000"/>
                </a:schemeClr>
              </a:solidFill>
              <a:latin typeface="+mn-ea"/>
              <a:sym typeface="+mn-ea"/>
            </a:endParaRPr>
          </a:p>
        </p:txBody>
      </p:sp>
      <p:sp>
        <p:nvSpPr>
          <p:cNvPr id="1049726"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智能化建筑管理系统：通过智能化技术对建筑进行实时监测和控制，提高建筑的能源利用效率和减少排放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0" name="标题 2"/>
          <p:cNvSpPr>
            <a:spLocks noGrp="1"/>
          </p:cNvSpPr>
          <p:nvPr>
            <p:ph type="title" idx="2"/>
          </p:nvPr>
        </p:nvSpPr>
        <p:spPr/>
        <p:txBody>
          <a:bodyPr>
            <a:normAutofit fontScale="90000"/>
          </a:bodyPr>
          <a:p>
            <a:r>
              <a:rPr altLang="en-US" lang="zh-CN"/>
              <a:t>推动建筑业技术创新和产业升级</a:t>
            </a:r>
            <a:endParaRPr altLang="en-US" lang="zh-CN"/>
          </a:p>
        </p:txBody>
      </p:sp>
      <p:sp>
        <p:nvSpPr>
          <p:cNvPr id="1049762" name="弧形 58"/>
          <p:cNvSpPr/>
          <p:nvPr>
            <p:custDataLst>
              <p:tags r:id="rId1"/>
            </p:custDataLst>
          </p:nvPr>
        </p:nvSpPr>
        <p:spPr>
          <a:xfrm>
            <a:off x="8107509" y="2106209"/>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64" name="弧形 57"/>
          <p:cNvSpPr/>
          <p:nvPr>
            <p:custDataLst>
              <p:tags r:id="rId2"/>
            </p:custDataLst>
          </p:nvPr>
        </p:nvSpPr>
        <p:spPr>
          <a:xfrm>
            <a:off x="608330" y="2106209"/>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66" name="椭圆 22"/>
          <p:cNvSpPr/>
          <p:nvPr>
            <p:custDataLst>
              <p:tags r:id="rId3"/>
            </p:custDataLst>
          </p:nvPr>
        </p:nvSpPr>
        <p:spPr>
          <a:xfrm>
            <a:off x="8448679"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8" name="椭圆 23"/>
          <p:cNvSpPr/>
          <p:nvPr>
            <p:custDataLst>
              <p:tags r:id="rId4"/>
            </p:custDataLst>
          </p:nvPr>
        </p:nvSpPr>
        <p:spPr>
          <a:xfrm>
            <a:off x="8834838"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0" name="正文"/>
          <p:cNvSpPr txBox="1"/>
          <p:nvPr>
            <p:custDataLst>
              <p:tags r:id="rId5"/>
            </p:custDataLst>
          </p:nvPr>
        </p:nvSpPr>
        <p:spPr>
          <a:xfrm>
            <a:off x="8901385"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加强建筑业人才培养，提升行业整体素质</a:t>
            </a:r>
            <a:endParaRPr altLang="en-US" dirty="0" sz="1200" lang="zh-CN" spc="150">
              <a:solidFill>
                <a:srgbClr val="FFFFFF"/>
              </a:solidFill>
              <a:latin typeface="+mn-ea"/>
              <a:sym typeface="+mn-ea"/>
            </a:endParaRPr>
          </a:p>
        </p:txBody>
      </p:sp>
      <p:sp>
        <p:nvSpPr>
          <p:cNvPr id="1049772" name="椭圆 24"/>
          <p:cNvSpPr/>
          <p:nvPr>
            <p:custDataLst>
              <p:tags r:id="rId6"/>
            </p:custDataLst>
          </p:nvPr>
        </p:nvSpPr>
        <p:spPr>
          <a:xfrm>
            <a:off x="6016437"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4" name="椭圆 25"/>
          <p:cNvSpPr/>
          <p:nvPr>
            <p:custDataLst>
              <p:tags r:id="rId7"/>
            </p:custDataLst>
          </p:nvPr>
        </p:nvSpPr>
        <p:spPr>
          <a:xfrm>
            <a:off x="6401659"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6" name="正文"/>
          <p:cNvSpPr txBox="1"/>
          <p:nvPr>
            <p:custDataLst>
              <p:tags r:id="rId8"/>
            </p:custDataLst>
          </p:nvPr>
        </p:nvSpPr>
        <p:spPr>
          <a:xfrm>
            <a:off x="6469143"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推广绿色建筑技术，降低能耗和排放</a:t>
            </a:r>
            <a:endParaRPr altLang="en-US" dirty="0" sz="1200" lang="zh-CN" spc="150">
              <a:solidFill>
                <a:schemeClr val="tx1">
                  <a:lumMod val="65000"/>
                  <a:lumOff val="35000"/>
                </a:schemeClr>
              </a:solidFill>
              <a:latin typeface="+mn-ea"/>
              <a:sym typeface="+mn-ea"/>
            </a:endParaRPr>
          </a:p>
        </p:txBody>
      </p:sp>
      <p:sp>
        <p:nvSpPr>
          <p:cNvPr id="1049778" name="椭圆 7"/>
          <p:cNvSpPr/>
          <p:nvPr>
            <p:custDataLst>
              <p:tags r:id="rId9"/>
            </p:custDataLst>
          </p:nvPr>
        </p:nvSpPr>
        <p:spPr>
          <a:xfrm>
            <a:off x="3584195"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椭圆 9"/>
          <p:cNvSpPr/>
          <p:nvPr>
            <p:custDataLst>
              <p:tags r:id="rId10"/>
            </p:custDataLst>
          </p:nvPr>
        </p:nvSpPr>
        <p:spPr>
          <a:xfrm>
            <a:off x="3969417"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正文"/>
          <p:cNvSpPr txBox="1"/>
          <p:nvPr>
            <p:custDataLst>
              <p:tags r:id="rId11"/>
            </p:custDataLst>
          </p:nvPr>
        </p:nvSpPr>
        <p:spPr>
          <a:xfrm>
            <a:off x="403690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促进建筑业数字化转型，提高生产效率</a:t>
            </a:r>
            <a:endParaRPr altLang="en-US" dirty="0" sz="1200" lang="zh-CN" spc="150">
              <a:solidFill>
                <a:srgbClr val="FFFFFF"/>
              </a:solidFill>
              <a:latin typeface="+mn-ea"/>
              <a:sym typeface="+mn-ea"/>
            </a:endParaRPr>
          </a:p>
        </p:txBody>
      </p:sp>
      <p:sp>
        <p:nvSpPr>
          <p:cNvPr id="1049784" name="椭圆 5"/>
          <p:cNvSpPr/>
          <p:nvPr>
            <p:custDataLst>
              <p:tags r:id="rId12"/>
            </p:custDataLst>
          </p:nvPr>
        </p:nvSpPr>
        <p:spPr>
          <a:xfrm>
            <a:off x="875455"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6" name="椭圆 4"/>
          <p:cNvSpPr/>
          <p:nvPr>
            <p:custDataLst>
              <p:tags r:id="rId13"/>
            </p:custDataLst>
          </p:nvPr>
        </p:nvSpPr>
        <p:spPr>
          <a:xfrm>
            <a:off x="1260677"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8" name="正文"/>
          <p:cNvSpPr txBox="1"/>
          <p:nvPr>
            <p:custDataLst>
              <p:tags r:id="rId14"/>
            </p:custDataLst>
          </p:nvPr>
        </p:nvSpPr>
        <p:spPr>
          <a:xfrm>
            <a:off x="132816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提升建筑业技术创新能力，推动产业升级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2" name="标题 1"/>
          <p:cNvSpPr>
            <a:spLocks noGrp="1"/>
          </p:cNvSpPr>
          <p:nvPr>
            <p:ph type="title" idx="2"/>
            <p:custDataLst>
              <p:tags r:id="rId1"/>
            </p:custDataLst>
          </p:nvPr>
        </p:nvSpPr>
        <p:spPr>
          <a:xfrm>
            <a:off x="1336040" y="1631315"/>
            <a:ext cx="5967095" cy="3479165"/>
          </a:xfrm>
        </p:spPr>
        <p:txBody>
          <a:bodyPr/>
          <a:p>
            <a:r>
              <a:rPr altLang="en-US" lang="zh-CN"/>
              <a:t>建筑技术创新计划保障措施</a:t>
            </a:r>
            <a:endParaRPr altLang="en-US" lang="zh-CN"/>
          </a:p>
        </p:txBody>
      </p:sp>
      <p:sp>
        <p:nvSpPr>
          <p:cNvPr id="1049824"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8" name="标题 2"/>
          <p:cNvSpPr>
            <a:spLocks noGrp="1"/>
          </p:cNvSpPr>
          <p:nvPr>
            <p:ph type="title" idx="2"/>
          </p:nvPr>
        </p:nvSpPr>
        <p:spPr/>
        <p:txBody>
          <a:bodyPr>
            <a:normAutofit fontScale="90000"/>
          </a:bodyPr>
          <a:p>
            <a:r>
              <a:rPr altLang="en-US" lang="zh-CN"/>
              <a:t>加强政策支持和资金投入</a:t>
            </a:r>
            <a:endParaRPr altLang="en-US" lang="zh-CN"/>
          </a:p>
        </p:txBody>
      </p:sp>
      <p:sp>
        <p:nvSpPr>
          <p:cNvPr id="104986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优化税收政策，降低企业研发成本</a:t>
            </a:r>
            <a:endParaRPr altLang="zh-CN" dirty="0" lang="en-US">
              <a:solidFill>
                <a:schemeClr val="dk1">
                  <a:lumMod val="80000"/>
                  <a:lumOff val="20000"/>
                </a:schemeClr>
              </a:solidFill>
              <a:latin typeface="+mn-ea"/>
              <a:sym typeface="+mn-ea"/>
            </a:endParaRPr>
          </a:p>
        </p:txBody>
      </p:sp>
      <p:sp>
        <p:nvSpPr>
          <p:cNvPr id="104986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政府出台相关政策，鼓励企业加大建筑技术创新投入</a:t>
            </a:r>
            <a:endParaRPr altLang="en-US" dirty="0" lang="zh-CN">
              <a:solidFill>
                <a:schemeClr val="dk1">
                  <a:lumMod val="80000"/>
                  <a:lumOff val="20000"/>
                </a:schemeClr>
              </a:solidFill>
              <a:latin typeface="+mn-ea"/>
              <a:sym typeface="+mn-ea"/>
            </a:endParaRPr>
          </a:p>
        </p:txBody>
      </p:sp>
      <p:sp>
        <p:nvSpPr>
          <p:cNvPr id="104987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设立建筑技术创新专项资金，为企业提供资金支持</a:t>
            </a:r>
            <a:endParaRPr altLang="en-US" dirty="0" lang="zh-CN">
              <a:solidFill>
                <a:schemeClr val="dk1">
                  <a:lumMod val="80000"/>
                  <a:lumOff val="20000"/>
                </a:schemeClr>
              </a:solidFill>
              <a:latin typeface="+mn-ea"/>
              <a:sym typeface="+mn-ea"/>
            </a:endParaRPr>
          </a:p>
        </p:txBody>
      </p:sp>
      <p:sp>
        <p:nvSpPr>
          <p:cNvPr id="104988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建立多元化的投融资渠道，吸引社会资本参与建筑技术创新</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4" name="标题 2"/>
          <p:cNvSpPr>
            <a:spLocks noGrp="1"/>
          </p:cNvSpPr>
          <p:nvPr>
            <p:ph type="title" idx="2"/>
          </p:nvPr>
        </p:nvSpPr>
        <p:spPr/>
        <p:txBody>
          <a:bodyPr>
            <a:normAutofit fontScale="90000"/>
          </a:bodyPr>
          <a:p>
            <a:r>
              <a:rPr altLang="en-US" lang="zh-CN"/>
              <a:t>建立技术创新合作机制</a:t>
            </a:r>
            <a:endParaRPr altLang="en-US" lang="zh-CN"/>
          </a:p>
        </p:txBody>
      </p:sp>
      <p:sp>
        <p:nvSpPr>
          <p:cNvPr id="1049926"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建立与高校、研究机构的合作，共同开展建筑技术研发</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参与国际建筑技术交流与合作，引进先进技术</a:t>
            </a:r>
            <a:endParaRPr dirty="0" sz="2000" err="1">
              <a:solidFill>
                <a:schemeClr val="tx1">
                  <a:lumMod val="75000"/>
                  <a:lumOff val="25000"/>
                </a:schemeClr>
              </a:solidFill>
              <a:latin typeface="+mn-ea"/>
              <a:ea typeface="+mn-ea"/>
              <a:cs typeface="+mn-ea"/>
              <a:sym typeface="+mn-lt"/>
            </a:endParaRPr>
          </a:p>
        </p:txBody>
      </p:sp>
      <p:sp>
        <p:nvSpPr>
          <p:cNvPr id="1049946"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52"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建立技术创新奖励机制，激发创新活力</a:t>
            </a:r>
            <a:endParaRPr dirty="0" sz="2000" err="1">
              <a:solidFill>
                <a:schemeClr val="tx1">
                  <a:lumMod val="75000"/>
                  <a:lumOff val="25000"/>
                </a:schemeClr>
              </a:solidFill>
              <a:latin typeface="+mn-ea"/>
              <a:ea typeface="+mn-ea"/>
              <a:cs typeface="+mn-ea"/>
              <a:sym typeface="+mn-lt"/>
            </a:endParaRPr>
          </a:p>
        </p:txBody>
      </p:sp>
      <p:sp>
        <p:nvSpPr>
          <p:cNvPr id="1049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鼓励企业之间的技术交流与合作，实现资源共享</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98" name="标题 2"/>
          <p:cNvSpPr>
            <a:spLocks noGrp="1"/>
          </p:cNvSpPr>
          <p:nvPr>
            <p:ph type="title" idx="2"/>
          </p:nvPr>
        </p:nvSpPr>
        <p:spPr/>
        <p:txBody>
          <a:bodyPr>
            <a:normAutofit fontScale="90000"/>
          </a:bodyPr>
          <a:p>
            <a:r>
              <a:rPr altLang="en-US" lang="zh-CN"/>
              <a:t>加强人才培养和技术交流</a:t>
            </a:r>
            <a:endParaRPr altLang="en-US" lang="zh-CN"/>
          </a:p>
        </p:txBody>
      </p:sp>
      <p:sp>
        <p:nvSpPr>
          <p:cNvPr id="1050000"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8"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加强与高校、研究机构的合作，引进先进的建筑技术和管理经验。</a:t>
            </a:r>
            <a:endParaRPr altLang="en-US" sz="1400" lang="zh-CN" spc="150">
              <a:solidFill>
                <a:schemeClr val="tx1"/>
              </a:solidFill>
              <a:effectLst/>
              <a:latin typeface="+mn-ea"/>
              <a:sym typeface="+mn-ea"/>
            </a:endParaRPr>
          </a:p>
        </p:txBody>
      </p:sp>
      <p:sp>
        <p:nvSpPr>
          <p:cNvPr id="1050010"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建立建筑技术创新培训体系，提高建筑业从业人员的创新意识和能力。</a:t>
            </a:r>
            <a:endParaRPr altLang="en-US" dirty="0" sz="1400" lang="zh-CN" spc="150">
              <a:solidFill>
                <a:schemeClr val="tx1"/>
              </a:solidFill>
              <a:effectLst/>
              <a:latin typeface="+mn-ea"/>
              <a:sym typeface="+mn-ea"/>
            </a:endParaRPr>
          </a:p>
        </p:txBody>
      </p:sp>
      <p:sp>
        <p:nvSpPr>
          <p:cNvPr id="1050012"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举办建筑技术创新交流活动，促进企业间的合作与共同进步。</a:t>
            </a:r>
            <a:endParaRPr altLang="en-US" sz="1400" lang="zh-CN" spc="150">
              <a:solidFill>
                <a:schemeClr val="tx1"/>
              </a:solidFill>
              <a:effectLst/>
              <a:latin typeface="+mn-ea"/>
              <a:sym typeface="+mn-ea"/>
            </a:endParaRPr>
          </a:p>
        </p:txBody>
      </p:sp>
      <p:sp>
        <p:nvSpPr>
          <p:cNvPr id="1050014"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鼓励企业设立技术创新奖励机制，激发员工的创新热情和积极性。</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8" name="标题 2"/>
          <p:cNvSpPr>
            <a:spLocks noGrp="1"/>
          </p:cNvSpPr>
          <p:nvPr>
            <p:ph type="title" idx="2"/>
          </p:nvPr>
        </p:nvSpPr>
        <p:spPr/>
        <p:txBody>
          <a:bodyPr>
            <a:normAutofit fontScale="90000"/>
          </a:bodyPr>
          <a:p>
            <a:r>
              <a:rPr altLang="en-US" lang="zh-CN"/>
              <a:t>完善技术创新评价体系和激励机制</a:t>
            </a:r>
            <a:endParaRPr altLang="en-US" lang="zh-CN"/>
          </a:p>
        </p:txBody>
      </p:sp>
      <p:sp>
        <p:nvSpPr>
          <p:cNvPr id="105005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建立科学的技术创新评价体系，对建筑业技术创新项目进行全面评估和筛选。</a:t>
            </a:r>
            <a:endParaRPr altLang="en-US" dirty="0" sz="2000" lang="zh-CN" spc="150">
              <a:solidFill>
                <a:schemeClr val="tx1">
                  <a:lumMod val="75000"/>
                  <a:lumOff val="25000"/>
                </a:schemeClr>
              </a:solidFill>
              <a:latin typeface="+mn-ea"/>
              <a:sym typeface="+mn-ea"/>
            </a:endParaRPr>
          </a:p>
        </p:txBody>
      </p:sp>
      <p:sp>
        <p:nvSpPr>
          <p:cNvPr id="105005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制定激励政策，鼓励企业加大技术创新投入，提高自主创新能力。</a:t>
            </a:r>
            <a:endParaRPr altLang="en-US" dirty="0" sz="2000" lang="zh-CN" spc="150">
              <a:solidFill>
                <a:schemeClr val="tx1">
                  <a:lumMod val="75000"/>
                  <a:lumOff val="25000"/>
                </a:schemeClr>
              </a:solidFill>
              <a:latin typeface="+mn-ea"/>
              <a:sym typeface="+mn-ea"/>
            </a:endParaRPr>
          </a:p>
        </p:txBody>
      </p:sp>
      <p:sp>
        <p:nvSpPr>
          <p:cNvPr id="105006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设立技术创新奖励机制，对在建筑业技术创新方面取得突出成绩的企业和个人进行表彰和奖励。</a:t>
            </a:r>
            <a:endParaRPr altLang="en-US" dirty="0" sz="2000" lang="zh-CN" spc="150">
              <a:solidFill>
                <a:schemeClr val="tx1">
                  <a:lumMod val="75000"/>
                  <a:lumOff val="25000"/>
                </a:schemeClr>
              </a:solidFill>
              <a:latin typeface="+mn-ea"/>
              <a:sym typeface="+mn-ea"/>
            </a:endParaRPr>
          </a:p>
        </p:txBody>
      </p:sp>
      <p:sp>
        <p:nvSpPr>
          <p:cNvPr id="105006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加强与高校、科研机构等的合作，共同推进建筑业技术创新成果的转化和应用。</a:t>
            </a:r>
            <a:endParaRPr altLang="en-US" dirty="0" sz="2000" lang="zh-CN" spc="150">
              <a:solidFill>
                <a:schemeClr val="tx1">
                  <a:lumMod val="75000"/>
                  <a:lumOff val="25000"/>
                </a:schemeClr>
              </a:solidFill>
              <a:latin typeface="+mn-ea"/>
              <a:sym typeface="+mn-ea"/>
            </a:endParaRPr>
          </a:p>
        </p:txBody>
      </p:sp>
      <p:sp>
        <p:nvSpPr>
          <p:cNvPr id="105007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6"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108"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4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8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32.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7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3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36.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2024-01-05T01:51:13Z</dcterms:created>
  <dcterms:modified xsi:type="dcterms:W3CDTF">2024-01-05T01:51:13Z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168bac7f74ba4eea8b1becc870a724f6_21</vt:lpwstr>
  </property>
</Properties>
</file>