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handoutMasterIdLst>
    <p:handoutMasterId r:id="rId41"/>
  </p:handoutMasterIdLst>
  <p:sldIdLst>
    <p:sldId id="297" r:id="rId2"/>
    <p:sldId id="299" r:id="rId3"/>
    <p:sldId id="298" r:id="rId4"/>
    <p:sldId id="302" r:id="rId5"/>
    <p:sldId id="3722" r:id="rId6"/>
    <p:sldId id="3770" r:id="rId7"/>
    <p:sldId id="3723" r:id="rId8"/>
    <p:sldId id="3724" r:id="rId9"/>
    <p:sldId id="3725" r:id="rId10"/>
    <p:sldId id="3771" r:id="rId11"/>
    <p:sldId id="3726" r:id="rId12"/>
    <p:sldId id="3776" r:id="rId13"/>
    <p:sldId id="3756" r:id="rId14"/>
    <p:sldId id="3728" r:id="rId15"/>
    <p:sldId id="3730" r:id="rId16"/>
    <p:sldId id="3732" r:id="rId17"/>
    <p:sldId id="3733" r:id="rId18"/>
    <p:sldId id="3735" r:id="rId19"/>
    <p:sldId id="3773" r:id="rId20"/>
    <p:sldId id="3751" r:id="rId21"/>
    <p:sldId id="3778" r:id="rId22"/>
    <p:sldId id="3752" r:id="rId23"/>
    <p:sldId id="3774" r:id="rId24"/>
    <p:sldId id="3754" r:id="rId25"/>
    <p:sldId id="3755" r:id="rId26"/>
    <p:sldId id="3772" r:id="rId27"/>
    <p:sldId id="3775" r:id="rId28"/>
    <p:sldId id="3757" r:id="rId29"/>
    <p:sldId id="3758" r:id="rId30"/>
    <p:sldId id="3759" r:id="rId31"/>
    <p:sldId id="3761" r:id="rId32"/>
    <p:sldId id="3760" r:id="rId33"/>
    <p:sldId id="3762" r:id="rId34"/>
    <p:sldId id="3763" r:id="rId35"/>
    <p:sldId id="3764" r:id="rId36"/>
    <p:sldId id="3765" r:id="rId37"/>
    <p:sldId id="3781" r:id="rId38"/>
    <p:sldId id="3777" r:id="rId39"/>
  </p:sldIdLst>
  <p:sldSz cx="12192000" cy="6858000"/>
  <p:notesSz cx="6858000" cy="9144000"/>
  <p:defaultTex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7E66"/>
    <a:srgbClr val="00A27B"/>
    <a:srgbClr val="B95044"/>
    <a:srgbClr val="00A2BD"/>
    <a:srgbClr val="F7F7F7"/>
    <a:srgbClr val="F2F2F2"/>
    <a:srgbClr val="E9F5F5"/>
    <a:srgbClr val="D9D9D9"/>
    <a:srgbClr val="D1FFF6"/>
    <a:srgbClr val="B0FEDB"/>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89072" autoAdjust="0"/>
  </p:normalViewPr>
  <p:slideViewPr>
    <p:cSldViewPr>
      <p:cViewPr varScale="1">
        <p:scale>
          <a:sx n="99" d="100"/>
          <a:sy n="99" d="100"/>
        </p:scale>
        <p:origin x="-918" y="-90"/>
      </p:cViewPr>
      <p:guideLst>
        <p:guide orient="horz" pos="2160"/>
        <p:guide pos="384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86" d="100"/>
          <a:sy n="86" d="100"/>
        </p:scale>
        <p:origin x="-3690" y="-78"/>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A2AE5FA-F539-4D63-8FC7-B822028BED09}" type="doc">
      <dgm:prSet loTypeId="urn:microsoft.com/office/officeart/2005/8/layout/hList1" loCatId="list" qsTypeId="urn:microsoft.com/office/officeart/2005/8/quickstyle/simple1" qsCatId="simple" csTypeId="urn:microsoft.com/office/officeart/2005/8/colors/colorful3" csCatId="colorful" phldr="1"/>
      <dgm:spPr/>
      <dgm:t>
        <a:bodyPr/>
        <a:lstStyle/>
        <a:p>
          <a:endParaRPr lang="en-CA"/>
        </a:p>
      </dgm:t>
    </dgm:pt>
    <dgm:pt modelId="{C8784073-20CC-478F-9480-7C9E51D1C4C5}">
      <dgm:prSet phldrT="[Text]" custT="1"/>
      <dgm:spPr>
        <a:xfrm>
          <a:off x="3286" y="34862"/>
          <a:ext cx="3203971" cy="864000"/>
        </a:xfrm>
        <a:prstGeom prst="rect">
          <a:avLst/>
        </a:prstGeom>
        <a:solidFill>
          <a:srgbClr val="00A27B"/>
        </a:solidFill>
        <a:ln>
          <a:noFill/>
        </a:ln>
      </dgm:spPr>
      <dgm:t>
        <a:bodyPr/>
        <a:lstStyle/>
        <a:p>
          <a:pPr>
            <a:lnSpc>
              <a:spcPct val="100000"/>
            </a:lnSpc>
            <a:buNone/>
          </a:pPr>
          <a:r>
            <a:rPr lang="en-CA" sz="2000" dirty="0">
              <a:latin typeface="Poppins" panose="00000500000000000000" pitchFamily="2" charset="0"/>
              <a:ea typeface="+mn-ea"/>
              <a:cs typeface="Poppins" panose="00000500000000000000" pitchFamily="2" charset="0"/>
            </a:rPr>
            <a:t>Phospho-peptide detection</a:t>
          </a:r>
        </a:p>
      </dgm:t>
    </dgm:pt>
    <dgm:pt modelId="{A99BD9B7-99D1-4D25-8343-71975093774C}" type="parTrans" cxnId="{FC630DBF-E394-4A69-A04A-BC2BE76D0FAE}">
      <dgm:prSet/>
      <dgm:spPr/>
      <dgm:t>
        <a:bodyPr/>
        <a:lstStyle/>
        <a:p>
          <a:pPr>
            <a:lnSpc>
              <a:spcPct val="100000"/>
            </a:lnSpc>
          </a:pPr>
          <a:endParaRPr lang="en-CA" sz="2000">
            <a:latin typeface="Poppins" panose="00000500000000000000" pitchFamily="2" charset="0"/>
            <a:cs typeface="Poppins" panose="00000500000000000000" pitchFamily="2" charset="0"/>
          </a:endParaRPr>
        </a:p>
      </dgm:t>
    </dgm:pt>
    <dgm:pt modelId="{5A3AF701-1242-45C1-AAB2-1D921F703888}" type="sibTrans" cxnId="{FC630DBF-E394-4A69-A04A-BC2BE76D0FAE}">
      <dgm:prSet/>
      <dgm:spPr/>
      <dgm:t>
        <a:bodyPr/>
        <a:lstStyle/>
        <a:p>
          <a:pPr>
            <a:lnSpc>
              <a:spcPct val="100000"/>
            </a:lnSpc>
          </a:pPr>
          <a:endParaRPr lang="en-CA" sz="2000">
            <a:latin typeface="Poppins" panose="00000500000000000000" pitchFamily="2" charset="0"/>
            <a:cs typeface="Poppins" panose="00000500000000000000" pitchFamily="2" charset="0"/>
          </a:endParaRPr>
        </a:p>
      </dgm:t>
    </dgm:pt>
    <dgm:pt modelId="{D10AE457-B4D3-4ADF-824E-5D619B6EBACE}">
      <dgm:prSet phldrT="[Text]" custT="1"/>
      <dgm:spPr>
        <a:xfrm>
          <a:off x="3286" y="898862"/>
          <a:ext cx="3203971" cy="4035150"/>
        </a:xfrm>
        <a:prstGeom prst="rect">
          <a:avLst/>
        </a:prstGeom>
        <a:solidFill>
          <a:schemeClr val="bg1">
            <a:lumMod val="95000"/>
            <a:alpha val="90000"/>
          </a:schemeClr>
        </a:solidFill>
        <a:ln>
          <a:noFill/>
        </a:ln>
      </dgm:spPr>
      <dgm:t>
        <a:bodyPr/>
        <a:lstStyle/>
        <a:p>
          <a:pPr>
            <a:lnSpc>
              <a:spcPct val="100000"/>
            </a:lnSpc>
            <a:buChar char="•"/>
          </a:pPr>
          <a:r>
            <a:rPr lang="en-CA" sz="1600" b="1" dirty="0">
              <a:latin typeface="Poppins" panose="00000500000000000000" pitchFamily="2" charset="0"/>
              <a:ea typeface="+mn-ea"/>
              <a:cs typeface="Poppins" panose="00000500000000000000" pitchFamily="2" charset="0"/>
            </a:rPr>
            <a:t>Filter Binding</a:t>
          </a:r>
        </a:p>
      </dgm:t>
    </dgm:pt>
    <dgm:pt modelId="{2F105A40-4B58-4781-A827-1FA3E299E95D}" type="parTrans" cxnId="{4248A5AA-7F89-4CAE-B5B2-71BE374F0E2F}">
      <dgm:prSet/>
      <dgm:spPr/>
      <dgm:t>
        <a:bodyPr/>
        <a:lstStyle/>
        <a:p>
          <a:pPr>
            <a:lnSpc>
              <a:spcPct val="100000"/>
            </a:lnSpc>
          </a:pPr>
          <a:endParaRPr lang="en-CA" sz="2000">
            <a:latin typeface="Poppins" panose="00000500000000000000" pitchFamily="2" charset="0"/>
            <a:cs typeface="Poppins" panose="00000500000000000000" pitchFamily="2" charset="0"/>
          </a:endParaRPr>
        </a:p>
      </dgm:t>
    </dgm:pt>
    <dgm:pt modelId="{2CD9A837-EF08-48B4-B681-CC3749BCB157}" type="sibTrans" cxnId="{4248A5AA-7F89-4CAE-B5B2-71BE374F0E2F}">
      <dgm:prSet/>
      <dgm:spPr/>
      <dgm:t>
        <a:bodyPr/>
        <a:lstStyle/>
        <a:p>
          <a:pPr>
            <a:lnSpc>
              <a:spcPct val="100000"/>
            </a:lnSpc>
          </a:pPr>
          <a:endParaRPr lang="en-CA" sz="2000">
            <a:latin typeface="Poppins" panose="00000500000000000000" pitchFamily="2" charset="0"/>
            <a:cs typeface="Poppins" panose="00000500000000000000" pitchFamily="2" charset="0"/>
          </a:endParaRPr>
        </a:p>
      </dgm:t>
    </dgm:pt>
    <dgm:pt modelId="{ADE797EA-04C5-40FF-AC1D-30BA576A60A4}">
      <dgm:prSet phldrT="[Text]" custT="1"/>
      <dgm:spPr>
        <a:xfrm>
          <a:off x="3286" y="898862"/>
          <a:ext cx="3203971" cy="4035150"/>
        </a:xfrm>
        <a:prstGeom prst="rect">
          <a:avLst/>
        </a:prstGeom>
        <a:solidFill>
          <a:schemeClr val="bg1">
            <a:lumMod val="95000"/>
            <a:alpha val="90000"/>
          </a:schemeClr>
        </a:solidFill>
        <a:ln>
          <a:noFill/>
        </a:ln>
      </dgm:spPr>
      <dgm:t>
        <a:bodyPr/>
        <a:lstStyle/>
        <a:p>
          <a:pPr>
            <a:lnSpc>
              <a:spcPct val="100000"/>
            </a:lnSpc>
            <a:buChar char="•"/>
          </a:pPr>
          <a:r>
            <a:rPr lang="en-CA" sz="1600" b="0" dirty="0">
              <a:latin typeface="Poppins" panose="00000500000000000000" pitchFamily="2" charset="0"/>
              <a:ea typeface="+mn-ea"/>
              <a:cs typeface="Poppins" panose="00000500000000000000" pitchFamily="2" charset="0"/>
            </a:rPr>
            <a:t>Lance</a:t>
          </a:r>
          <a:r>
            <a:rPr lang="en-CA" sz="1600" b="0" baseline="30000" dirty="0">
              <a:latin typeface="Poppins" panose="00000500000000000000" pitchFamily="2" charset="0"/>
              <a:ea typeface="+mn-ea"/>
              <a:cs typeface="Poppins" panose="00000500000000000000" pitchFamily="2" charset="0"/>
            </a:rPr>
            <a:t>®</a:t>
          </a:r>
          <a:r>
            <a:rPr lang="en-CA" sz="1600" b="0" dirty="0">
              <a:latin typeface="Poppins" panose="00000500000000000000" pitchFamily="2" charset="0"/>
              <a:ea typeface="+mn-ea"/>
              <a:cs typeface="Poppins" panose="00000500000000000000" pitchFamily="2" charset="0"/>
            </a:rPr>
            <a:t> Ultra</a:t>
          </a:r>
        </a:p>
      </dgm:t>
    </dgm:pt>
    <dgm:pt modelId="{A80F1348-7710-439E-B79E-C524D00FA6D3}" type="parTrans" cxnId="{D60D394A-9006-4400-9ABF-FE4830E3AF7A}">
      <dgm:prSet/>
      <dgm:spPr/>
      <dgm:t>
        <a:bodyPr/>
        <a:lstStyle/>
        <a:p>
          <a:pPr>
            <a:lnSpc>
              <a:spcPct val="100000"/>
            </a:lnSpc>
          </a:pPr>
          <a:endParaRPr lang="en-CA" sz="2000">
            <a:latin typeface="Poppins" panose="00000500000000000000" pitchFamily="2" charset="0"/>
            <a:cs typeface="Poppins" panose="00000500000000000000" pitchFamily="2" charset="0"/>
          </a:endParaRPr>
        </a:p>
      </dgm:t>
    </dgm:pt>
    <dgm:pt modelId="{34EEF0CE-DFAB-4C52-A402-756932EDCB83}" type="sibTrans" cxnId="{D60D394A-9006-4400-9ABF-FE4830E3AF7A}">
      <dgm:prSet/>
      <dgm:spPr/>
      <dgm:t>
        <a:bodyPr/>
        <a:lstStyle/>
        <a:p>
          <a:pPr>
            <a:lnSpc>
              <a:spcPct val="100000"/>
            </a:lnSpc>
          </a:pPr>
          <a:endParaRPr lang="en-CA" sz="2000">
            <a:latin typeface="Poppins" panose="00000500000000000000" pitchFamily="2" charset="0"/>
            <a:cs typeface="Poppins" panose="00000500000000000000" pitchFamily="2" charset="0"/>
          </a:endParaRPr>
        </a:p>
      </dgm:t>
    </dgm:pt>
    <dgm:pt modelId="{7072A121-646F-4FEF-96BC-063D6FE7D627}">
      <dgm:prSet phldrT="[Text]" custT="1"/>
      <dgm:spPr>
        <a:xfrm>
          <a:off x="3655814" y="34862"/>
          <a:ext cx="3203971" cy="864000"/>
        </a:xfrm>
        <a:prstGeom prst="rect">
          <a:avLst/>
        </a:prstGeom>
        <a:solidFill>
          <a:srgbClr val="007E66"/>
        </a:solidFill>
        <a:ln>
          <a:noFill/>
        </a:ln>
      </dgm:spPr>
      <dgm:t>
        <a:bodyPr/>
        <a:lstStyle/>
        <a:p>
          <a:pPr>
            <a:lnSpc>
              <a:spcPct val="100000"/>
            </a:lnSpc>
            <a:buNone/>
          </a:pPr>
          <a:r>
            <a:rPr lang="en-CA" sz="2000" dirty="0">
              <a:latin typeface="Poppins" panose="00000500000000000000" pitchFamily="2" charset="0"/>
              <a:ea typeface="+mn-ea"/>
              <a:cs typeface="Poppins" panose="00000500000000000000" pitchFamily="2" charset="0"/>
            </a:rPr>
            <a:t>ADP detection</a:t>
          </a:r>
        </a:p>
      </dgm:t>
    </dgm:pt>
    <dgm:pt modelId="{800EFF97-BDF4-46A6-82D0-712FDCF0299B}" type="parTrans" cxnId="{CC2BC475-79DC-4136-8A32-DEE1DCA14669}">
      <dgm:prSet/>
      <dgm:spPr/>
      <dgm:t>
        <a:bodyPr/>
        <a:lstStyle/>
        <a:p>
          <a:pPr>
            <a:lnSpc>
              <a:spcPct val="100000"/>
            </a:lnSpc>
          </a:pPr>
          <a:endParaRPr lang="en-CA" sz="2000">
            <a:latin typeface="Poppins" panose="00000500000000000000" pitchFamily="2" charset="0"/>
            <a:cs typeface="Poppins" panose="00000500000000000000" pitchFamily="2" charset="0"/>
          </a:endParaRPr>
        </a:p>
      </dgm:t>
    </dgm:pt>
    <dgm:pt modelId="{59466D46-E818-4DA6-AA87-9079C9A149DA}" type="sibTrans" cxnId="{CC2BC475-79DC-4136-8A32-DEE1DCA14669}">
      <dgm:prSet/>
      <dgm:spPr/>
      <dgm:t>
        <a:bodyPr/>
        <a:lstStyle/>
        <a:p>
          <a:pPr>
            <a:lnSpc>
              <a:spcPct val="100000"/>
            </a:lnSpc>
          </a:pPr>
          <a:endParaRPr lang="en-CA" sz="2000">
            <a:latin typeface="Poppins" panose="00000500000000000000" pitchFamily="2" charset="0"/>
            <a:cs typeface="Poppins" panose="00000500000000000000" pitchFamily="2" charset="0"/>
          </a:endParaRPr>
        </a:p>
      </dgm:t>
    </dgm:pt>
    <dgm:pt modelId="{DF110020-9ECF-4796-8D6C-AF655AA461A1}">
      <dgm:prSet phldrT="[Text]" custT="1"/>
      <dgm:spPr>
        <a:xfrm>
          <a:off x="3655814" y="898862"/>
          <a:ext cx="3203971" cy="4035150"/>
        </a:xfrm>
        <a:prstGeom prst="rect">
          <a:avLst/>
        </a:prstGeom>
        <a:solidFill>
          <a:schemeClr val="bg1">
            <a:lumMod val="95000"/>
            <a:alpha val="90000"/>
          </a:schemeClr>
        </a:solidFill>
        <a:ln>
          <a:noFill/>
        </a:ln>
      </dgm:spPr>
      <dgm:t>
        <a:bodyPr/>
        <a:lstStyle/>
        <a:p>
          <a:pPr>
            <a:lnSpc>
              <a:spcPct val="100000"/>
            </a:lnSpc>
            <a:buChar char="•"/>
          </a:pPr>
          <a:r>
            <a:rPr lang="en-CA" sz="1600" b="1" dirty="0">
              <a:latin typeface="Poppins" panose="00000500000000000000" pitchFamily="2" charset="0"/>
              <a:ea typeface="+mn-ea"/>
              <a:cs typeface="Poppins" panose="00000500000000000000" pitchFamily="2" charset="0"/>
            </a:rPr>
            <a:t>ADP-Glo™</a:t>
          </a:r>
        </a:p>
      </dgm:t>
    </dgm:pt>
    <dgm:pt modelId="{05588973-63A6-4532-AD7E-68047F5F7804}" type="parTrans" cxnId="{C1142ED2-B354-4E21-A8B5-B52F862113B3}">
      <dgm:prSet/>
      <dgm:spPr/>
      <dgm:t>
        <a:bodyPr/>
        <a:lstStyle/>
        <a:p>
          <a:pPr>
            <a:lnSpc>
              <a:spcPct val="100000"/>
            </a:lnSpc>
          </a:pPr>
          <a:endParaRPr lang="en-CA" sz="2000">
            <a:latin typeface="Poppins" panose="00000500000000000000" pitchFamily="2" charset="0"/>
            <a:cs typeface="Poppins" panose="00000500000000000000" pitchFamily="2" charset="0"/>
          </a:endParaRPr>
        </a:p>
      </dgm:t>
    </dgm:pt>
    <dgm:pt modelId="{6745DE2E-034F-4E9F-B81B-886EFDFA1F80}" type="sibTrans" cxnId="{C1142ED2-B354-4E21-A8B5-B52F862113B3}">
      <dgm:prSet/>
      <dgm:spPr/>
      <dgm:t>
        <a:bodyPr/>
        <a:lstStyle/>
        <a:p>
          <a:pPr>
            <a:lnSpc>
              <a:spcPct val="100000"/>
            </a:lnSpc>
          </a:pPr>
          <a:endParaRPr lang="en-CA" sz="2000">
            <a:latin typeface="Poppins" panose="00000500000000000000" pitchFamily="2" charset="0"/>
            <a:cs typeface="Poppins" panose="00000500000000000000" pitchFamily="2" charset="0"/>
          </a:endParaRPr>
        </a:p>
      </dgm:t>
    </dgm:pt>
    <dgm:pt modelId="{8BF1C64B-171B-4453-86B1-2453F71872C0}">
      <dgm:prSet phldrT="[Text]" custT="1"/>
      <dgm:spPr>
        <a:xfrm>
          <a:off x="7308342" y="34862"/>
          <a:ext cx="3203971" cy="864000"/>
        </a:xfrm>
        <a:prstGeom prst="rect">
          <a:avLst/>
        </a:prstGeom>
        <a:solidFill>
          <a:srgbClr val="005440"/>
        </a:solidFill>
        <a:ln>
          <a:noFill/>
        </a:ln>
      </dgm:spPr>
      <dgm:t>
        <a:bodyPr/>
        <a:lstStyle/>
        <a:p>
          <a:pPr>
            <a:lnSpc>
              <a:spcPct val="100000"/>
            </a:lnSpc>
            <a:buNone/>
          </a:pPr>
          <a:r>
            <a:rPr lang="en-CA" sz="2000" dirty="0">
              <a:latin typeface="Poppins" panose="00000500000000000000" pitchFamily="2" charset="0"/>
              <a:ea typeface="+mn-ea"/>
              <a:cs typeface="Poppins" panose="00000500000000000000" pitchFamily="2" charset="0"/>
            </a:rPr>
            <a:t>ATP detection</a:t>
          </a:r>
        </a:p>
      </dgm:t>
    </dgm:pt>
    <dgm:pt modelId="{87B2041F-533A-4D3D-8225-4A260851C513}" type="parTrans" cxnId="{C97E98BC-D157-451F-B4ED-AA7A0ABF6277}">
      <dgm:prSet/>
      <dgm:spPr/>
      <dgm:t>
        <a:bodyPr/>
        <a:lstStyle/>
        <a:p>
          <a:pPr>
            <a:lnSpc>
              <a:spcPct val="100000"/>
            </a:lnSpc>
          </a:pPr>
          <a:endParaRPr lang="en-CA" sz="2000">
            <a:latin typeface="Poppins" panose="00000500000000000000" pitchFamily="2" charset="0"/>
            <a:cs typeface="Poppins" panose="00000500000000000000" pitchFamily="2" charset="0"/>
          </a:endParaRPr>
        </a:p>
      </dgm:t>
    </dgm:pt>
    <dgm:pt modelId="{D5D77DC5-AD8B-4062-B64F-492F65A0898D}" type="sibTrans" cxnId="{C97E98BC-D157-451F-B4ED-AA7A0ABF6277}">
      <dgm:prSet/>
      <dgm:spPr/>
      <dgm:t>
        <a:bodyPr/>
        <a:lstStyle/>
        <a:p>
          <a:pPr>
            <a:lnSpc>
              <a:spcPct val="100000"/>
            </a:lnSpc>
          </a:pPr>
          <a:endParaRPr lang="en-CA" sz="2000">
            <a:latin typeface="Poppins" panose="00000500000000000000" pitchFamily="2" charset="0"/>
            <a:cs typeface="Poppins" panose="00000500000000000000" pitchFamily="2" charset="0"/>
          </a:endParaRPr>
        </a:p>
      </dgm:t>
    </dgm:pt>
    <dgm:pt modelId="{0F3CEC99-3A99-462B-BC81-959A74C5D7F7}">
      <dgm:prSet phldrT="[Text]" custT="1"/>
      <dgm:spPr>
        <a:xfrm>
          <a:off x="7308342" y="898862"/>
          <a:ext cx="3203971" cy="4035150"/>
        </a:xfrm>
        <a:prstGeom prst="rect">
          <a:avLst/>
        </a:prstGeom>
        <a:solidFill>
          <a:schemeClr val="bg1">
            <a:lumMod val="95000"/>
            <a:alpha val="90000"/>
          </a:schemeClr>
        </a:solidFill>
        <a:ln>
          <a:noFill/>
        </a:ln>
      </dgm:spPr>
      <dgm:t>
        <a:bodyPr/>
        <a:lstStyle/>
        <a:p>
          <a:pPr>
            <a:lnSpc>
              <a:spcPct val="100000"/>
            </a:lnSpc>
            <a:buChar char="•"/>
          </a:pPr>
          <a:r>
            <a:rPr lang="en-CA" sz="1600" b="1" dirty="0">
              <a:latin typeface="Poppins" panose="00000500000000000000" pitchFamily="2" charset="0"/>
              <a:ea typeface="+mn-ea"/>
              <a:cs typeface="Poppins" panose="00000500000000000000" pitchFamily="2" charset="0"/>
            </a:rPr>
            <a:t>Kinase-Glo™</a:t>
          </a:r>
        </a:p>
      </dgm:t>
    </dgm:pt>
    <dgm:pt modelId="{92BA007F-535A-4642-9121-91396680E358}" type="parTrans" cxnId="{62A58304-711E-4BAD-B44B-0B57DE61611E}">
      <dgm:prSet/>
      <dgm:spPr/>
      <dgm:t>
        <a:bodyPr/>
        <a:lstStyle/>
        <a:p>
          <a:pPr>
            <a:lnSpc>
              <a:spcPct val="100000"/>
            </a:lnSpc>
          </a:pPr>
          <a:endParaRPr lang="en-CA" sz="2000">
            <a:latin typeface="Poppins" panose="00000500000000000000" pitchFamily="2" charset="0"/>
            <a:cs typeface="Poppins" panose="00000500000000000000" pitchFamily="2" charset="0"/>
          </a:endParaRPr>
        </a:p>
      </dgm:t>
    </dgm:pt>
    <dgm:pt modelId="{E6A8FA38-3E1F-4900-A749-A6BA80E1377A}" type="sibTrans" cxnId="{62A58304-711E-4BAD-B44B-0B57DE61611E}">
      <dgm:prSet/>
      <dgm:spPr/>
      <dgm:t>
        <a:bodyPr/>
        <a:lstStyle/>
        <a:p>
          <a:pPr>
            <a:lnSpc>
              <a:spcPct val="100000"/>
            </a:lnSpc>
          </a:pPr>
          <a:endParaRPr lang="en-CA" sz="2000">
            <a:latin typeface="Poppins" panose="00000500000000000000" pitchFamily="2" charset="0"/>
            <a:cs typeface="Poppins" panose="00000500000000000000" pitchFamily="2" charset="0"/>
          </a:endParaRPr>
        </a:p>
      </dgm:t>
    </dgm:pt>
    <dgm:pt modelId="{F56755F9-98FF-41AB-A295-7B5F2C6E39CF}">
      <dgm:prSet phldrT="[Text]" custT="1"/>
      <dgm:spPr>
        <a:xfrm>
          <a:off x="7308342" y="898862"/>
          <a:ext cx="3203971" cy="4035150"/>
        </a:xfrm>
        <a:prstGeom prst="rect">
          <a:avLst/>
        </a:prstGeom>
        <a:solidFill>
          <a:schemeClr val="bg1">
            <a:lumMod val="95000"/>
            <a:alpha val="90000"/>
          </a:schemeClr>
        </a:solidFill>
        <a:ln>
          <a:noFill/>
        </a:ln>
      </dgm:spPr>
      <dgm:t>
        <a:bodyPr/>
        <a:lstStyle/>
        <a:p>
          <a:pPr>
            <a:lnSpc>
              <a:spcPct val="100000"/>
            </a:lnSpc>
            <a:buChar char="•"/>
          </a:pPr>
          <a:r>
            <a:rPr lang="en-CA" sz="1600" b="1" dirty="0" err="1">
              <a:latin typeface="Poppins" panose="00000500000000000000" pitchFamily="2" charset="0"/>
              <a:ea typeface="+mn-ea"/>
              <a:cs typeface="Poppins" panose="00000500000000000000" pitchFamily="2" charset="0"/>
            </a:rPr>
            <a:t>EasyLite</a:t>
          </a:r>
          <a:r>
            <a:rPr lang="en-CA" sz="1600" b="1" dirty="0">
              <a:latin typeface="Poppins" panose="00000500000000000000" pitchFamily="2" charset="0"/>
              <a:ea typeface="+mn-ea"/>
              <a:cs typeface="Poppins" panose="00000500000000000000" pitchFamily="2" charset="0"/>
            </a:rPr>
            <a:t>™</a:t>
          </a:r>
        </a:p>
      </dgm:t>
    </dgm:pt>
    <dgm:pt modelId="{52655EFF-EADA-481D-BF4B-0AF21D57A6E1}" type="parTrans" cxnId="{B54897F6-6E52-41BE-A703-7D2D1082A0C9}">
      <dgm:prSet/>
      <dgm:spPr/>
      <dgm:t>
        <a:bodyPr/>
        <a:lstStyle/>
        <a:p>
          <a:pPr>
            <a:lnSpc>
              <a:spcPct val="100000"/>
            </a:lnSpc>
          </a:pPr>
          <a:endParaRPr lang="en-CA" sz="2000">
            <a:latin typeface="Poppins" panose="00000500000000000000" pitchFamily="2" charset="0"/>
            <a:cs typeface="Poppins" panose="00000500000000000000" pitchFamily="2" charset="0"/>
          </a:endParaRPr>
        </a:p>
      </dgm:t>
    </dgm:pt>
    <dgm:pt modelId="{ABDC8CAF-D276-4FF6-B5EB-CCBA85EF0A7D}" type="sibTrans" cxnId="{B54897F6-6E52-41BE-A703-7D2D1082A0C9}">
      <dgm:prSet/>
      <dgm:spPr/>
      <dgm:t>
        <a:bodyPr/>
        <a:lstStyle/>
        <a:p>
          <a:pPr>
            <a:lnSpc>
              <a:spcPct val="100000"/>
            </a:lnSpc>
          </a:pPr>
          <a:endParaRPr lang="en-CA" sz="2000">
            <a:latin typeface="Poppins" panose="00000500000000000000" pitchFamily="2" charset="0"/>
            <a:cs typeface="Poppins" panose="00000500000000000000" pitchFamily="2" charset="0"/>
          </a:endParaRPr>
        </a:p>
      </dgm:t>
    </dgm:pt>
    <dgm:pt modelId="{53DBFC65-1776-4C58-A862-01ECD2ED3F8E}">
      <dgm:prSet phldrT="[Text]" custT="1"/>
      <dgm:spPr>
        <a:xfrm>
          <a:off x="3286" y="898862"/>
          <a:ext cx="3203971" cy="4035150"/>
        </a:xfrm>
        <a:prstGeom prst="rect">
          <a:avLst/>
        </a:prstGeom>
        <a:solidFill>
          <a:schemeClr val="bg1">
            <a:lumMod val="95000"/>
            <a:alpha val="90000"/>
          </a:schemeClr>
        </a:solidFill>
        <a:ln>
          <a:noFill/>
        </a:ln>
      </dgm:spPr>
      <dgm:t>
        <a:bodyPr/>
        <a:lstStyle/>
        <a:p>
          <a:pPr>
            <a:lnSpc>
              <a:spcPct val="100000"/>
            </a:lnSpc>
            <a:buChar char="•"/>
          </a:pPr>
          <a:r>
            <a:rPr lang="en-CA" sz="1600" b="0" dirty="0" err="1">
              <a:latin typeface="Poppins" panose="00000500000000000000" pitchFamily="2" charset="0"/>
              <a:ea typeface="+mn-ea"/>
              <a:cs typeface="Poppins" panose="00000500000000000000" pitchFamily="2" charset="0"/>
            </a:rPr>
            <a:t>AlphaScreen</a:t>
          </a:r>
          <a:r>
            <a:rPr lang="en-CA" sz="1600" b="0" baseline="30000" dirty="0">
              <a:latin typeface="Poppins" panose="00000500000000000000" pitchFamily="2" charset="0"/>
              <a:ea typeface="+mn-ea"/>
              <a:cs typeface="Poppins" panose="00000500000000000000" pitchFamily="2" charset="0"/>
            </a:rPr>
            <a:t>®</a:t>
          </a:r>
        </a:p>
      </dgm:t>
    </dgm:pt>
    <dgm:pt modelId="{6C531714-906B-4CC9-9E87-A3BFBC32DDB6}" type="parTrans" cxnId="{33AD62C9-7EFD-4A5C-95FC-56486C493456}">
      <dgm:prSet/>
      <dgm:spPr/>
      <dgm:t>
        <a:bodyPr/>
        <a:lstStyle/>
        <a:p>
          <a:pPr>
            <a:lnSpc>
              <a:spcPct val="100000"/>
            </a:lnSpc>
          </a:pPr>
          <a:endParaRPr lang="en-CA" sz="2000">
            <a:latin typeface="Poppins" panose="00000500000000000000" pitchFamily="2" charset="0"/>
            <a:cs typeface="Poppins" panose="00000500000000000000" pitchFamily="2" charset="0"/>
          </a:endParaRPr>
        </a:p>
      </dgm:t>
    </dgm:pt>
    <dgm:pt modelId="{056044E5-18A9-4A67-8815-776F0C11E833}" type="sibTrans" cxnId="{33AD62C9-7EFD-4A5C-95FC-56486C493456}">
      <dgm:prSet/>
      <dgm:spPr/>
      <dgm:t>
        <a:bodyPr/>
        <a:lstStyle/>
        <a:p>
          <a:pPr>
            <a:lnSpc>
              <a:spcPct val="100000"/>
            </a:lnSpc>
          </a:pPr>
          <a:endParaRPr lang="en-CA" sz="2000">
            <a:latin typeface="Poppins" panose="00000500000000000000" pitchFamily="2" charset="0"/>
            <a:cs typeface="Poppins" panose="00000500000000000000" pitchFamily="2" charset="0"/>
          </a:endParaRPr>
        </a:p>
      </dgm:t>
    </dgm:pt>
    <dgm:pt modelId="{9BFAF720-84FA-4199-AFDF-D17CEF14D228}">
      <dgm:prSet phldrT="[Text]" custT="1"/>
      <dgm:spPr>
        <a:xfrm>
          <a:off x="3655814" y="898862"/>
          <a:ext cx="3203971" cy="4035150"/>
        </a:xfrm>
        <a:prstGeom prst="rect">
          <a:avLst/>
        </a:prstGeom>
        <a:solidFill>
          <a:schemeClr val="bg1">
            <a:lumMod val="95000"/>
            <a:alpha val="90000"/>
          </a:schemeClr>
        </a:solidFill>
        <a:ln>
          <a:noFill/>
        </a:ln>
      </dgm:spPr>
      <dgm:t>
        <a:bodyPr/>
        <a:lstStyle/>
        <a:p>
          <a:pPr>
            <a:lnSpc>
              <a:spcPct val="100000"/>
            </a:lnSpc>
            <a:buChar char="•"/>
          </a:pPr>
          <a:r>
            <a:rPr lang="en-CA" sz="1600" b="1" dirty="0" err="1">
              <a:latin typeface="Poppins" panose="00000500000000000000" pitchFamily="2" charset="0"/>
              <a:ea typeface="+mn-ea"/>
              <a:cs typeface="Poppins" panose="00000500000000000000" pitchFamily="2" charset="0"/>
            </a:rPr>
            <a:t>Transcreener</a:t>
          </a:r>
          <a:r>
            <a:rPr lang="en-CA" sz="1600" b="1" baseline="30000" dirty="0">
              <a:latin typeface="Poppins" panose="00000500000000000000" pitchFamily="2" charset="0"/>
              <a:ea typeface="+mn-ea"/>
              <a:cs typeface="Poppins" panose="00000500000000000000" pitchFamily="2" charset="0"/>
            </a:rPr>
            <a:t>®</a:t>
          </a:r>
        </a:p>
      </dgm:t>
    </dgm:pt>
    <dgm:pt modelId="{CE991903-35B0-4D94-9BCE-9206F23F01AA}" type="sibTrans" cxnId="{E3ABD050-97AB-487D-920A-C8AFAF9483D1}">
      <dgm:prSet/>
      <dgm:spPr/>
      <dgm:t>
        <a:bodyPr/>
        <a:lstStyle/>
        <a:p>
          <a:pPr>
            <a:lnSpc>
              <a:spcPct val="100000"/>
            </a:lnSpc>
          </a:pPr>
          <a:endParaRPr lang="en-CA" sz="2000">
            <a:latin typeface="Poppins" panose="00000500000000000000" pitchFamily="2" charset="0"/>
            <a:cs typeface="Poppins" panose="00000500000000000000" pitchFamily="2" charset="0"/>
          </a:endParaRPr>
        </a:p>
      </dgm:t>
    </dgm:pt>
    <dgm:pt modelId="{CA6294DE-0A5B-4911-B99D-A162E8CE541C}" type="parTrans" cxnId="{E3ABD050-97AB-487D-920A-C8AFAF9483D1}">
      <dgm:prSet/>
      <dgm:spPr/>
      <dgm:t>
        <a:bodyPr/>
        <a:lstStyle/>
        <a:p>
          <a:pPr>
            <a:lnSpc>
              <a:spcPct val="100000"/>
            </a:lnSpc>
          </a:pPr>
          <a:endParaRPr lang="en-CA" sz="2000">
            <a:latin typeface="Poppins" panose="00000500000000000000" pitchFamily="2" charset="0"/>
            <a:cs typeface="Poppins" panose="00000500000000000000" pitchFamily="2" charset="0"/>
          </a:endParaRPr>
        </a:p>
      </dgm:t>
    </dgm:pt>
    <dgm:pt modelId="{E934637C-653B-498C-A4DA-4957E716FB96}">
      <dgm:prSet phldrT="[Text]" custT="1"/>
      <dgm:spPr>
        <a:xfrm>
          <a:off x="3286" y="898862"/>
          <a:ext cx="3203971" cy="4035150"/>
        </a:xfrm>
        <a:prstGeom prst="rect">
          <a:avLst/>
        </a:prstGeom>
        <a:solidFill>
          <a:schemeClr val="bg1">
            <a:lumMod val="95000"/>
            <a:alpha val="90000"/>
          </a:schemeClr>
        </a:solidFill>
        <a:ln>
          <a:noFill/>
        </a:ln>
      </dgm:spPr>
      <dgm:t>
        <a:bodyPr/>
        <a:lstStyle/>
        <a:p>
          <a:pPr>
            <a:lnSpc>
              <a:spcPct val="100000"/>
            </a:lnSpc>
            <a:buChar char="•"/>
          </a:pPr>
          <a:r>
            <a:rPr lang="en-CA" sz="1600" b="0" dirty="0">
              <a:latin typeface="Poppins" panose="00000500000000000000" pitchFamily="2" charset="0"/>
              <a:ea typeface="+mn-ea"/>
              <a:cs typeface="Poppins" panose="00000500000000000000" pitchFamily="2" charset="0"/>
            </a:rPr>
            <a:t>Scintillation Proximity</a:t>
          </a:r>
        </a:p>
      </dgm:t>
    </dgm:pt>
    <dgm:pt modelId="{0AD35BA1-597B-4C3D-BCD2-AA6046D5329F}" type="parTrans" cxnId="{E3875CD1-A605-4CD0-BEF4-3B3D7D0D437F}">
      <dgm:prSet/>
      <dgm:spPr/>
      <dgm:t>
        <a:bodyPr/>
        <a:lstStyle/>
        <a:p>
          <a:pPr>
            <a:lnSpc>
              <a:spcPct val="100000"/>
            </a:lnSpc>
          </a:pPr>
          <a:endParaRPr lang="en-CA" sz="2000">
            <a:latin typeface="Poppins" panose="00000500000000000000" pitchFamily="2" charset="0"/>
            <a:cs typeface="Poppins" panose="00000500000000000000" pitchFamily="2" charset="0"/>
          </a:endParaRPr>
        </a:p>
      </dgm:t>
    </dgm:pt>
    <dgm:pt modelId="{CD21BF95-9848-46E5-B25C-34B09B693EF3}" type="sibTrans" cxnId="{E3875CD1-A605-4CD0-BEF4-3B3D7D0D437F}">
      <dgm:prSet/>
      <dgm:spPr/>
      <dgm:t>
        <a:bodyPr/>
        <a:lstStyle/>
        <a:p>
          <a:pPr>
            <a:lnSpc>
              <a:spcPct val="100000"/>
            </a:lnSpc>
          </a:pPr>
          <a:endParaRPr lang="en-CA" sz="2000">
            <a:latin typeface="Poppins" panose="00000500000000000000" pitchFamily="2" charset="0"/>
            <a:cs typeface="Poppins" panose="00000500000000000000" pitchFamily="2" charset="0"/>
          </a:endParaRPr>
        </a:p>
      </dgm:t>
    </dgm:pt>
    <dgm:pt modelId="{FD411854-B50D-4CC1-AE36-F5A3B78641E5}">
      <dgm:prSet phldrT="[Text]" custT="1"/>
      <dgm:spPr>
        <a:xfrm>
          <a:off x="3655814" y="898862"/>
          <a:ext cx="3203971" cy="4035150"/>
        </a:xfrm>
        <a:prstGeom prst="rect">
          <a:avLst/>
        </a:prstGeom>
        <a:solidFill>
          <a:schemeClr val="bg1">
            <a:lumMod val="95000"/>
            <a:alpha val="90000"/>
          </a:schemeClr>
        </a:solidFill>
        <a:ln>
          <a:noFill/>
        </a:ln>
      </dgm:spPr>
      <dgm:t>
        <a:bodyPr/>
        <a:lstStyle/>
        <a:p>
          <a:pPr>
            <a:lnSpc>
              <a:spcPct val="100000"/>
            </a:lnSpc>
            <a:buChar char="•"/>
          </a:pPr>
          <a:r>
            <a:rPr lang="en-CA" sz="1600" b="0" i="0" dirty="0" err="1">
              <a:latin typeface="Poppins" panose="00000500000000000000" pitchFamily="2" charset="0"/>
              <a:ea typeface="+mn-ea"/>
              <a:cs typeface="Poppins" panose="00000500000000000000" pitchFamily="2" charset="0"/>
            </a:rPr>
            <a:t>Adapta</a:t>
          </a:r>
          <a:r>
            <a:rPr lang="en-CA" sz="1600" b="0" i="0" dirty="0">
              <a:latin typeface="Poppins" panose="00000500000000000000" pitchFamily="2" charset="0"/>
              <a:ea typeface="+mn-ea"/>
              <a:cs typeface="Poppins" panose="00000500000000000000" pitchFamily="2" charset="0"/>
            </a:rPr>
            <a:t>™</a:t>
          </a:r>
          <a:endParaRPr lang="en-CA" sz="1600" b="0" baseline="30000" dirty="0">
            <a:latin typeface="Poppins" panose="00000500000000000000" pitchFamily="2" charset="0"/>
            <a:ea typeface="+mn-ea"/>
            <a:cs typeface="Poppins" panose="00000500000000000000" pitchFamily="2" charset="0"/>
          </a:endParaRPr>
        </a:p>
      </dgm:t>
    </dgm:pt>
    <dgm:pt modelId="{D438B928-6C7E-46BA-9145-C68C8826CDAA}" type="parTrans" cxnId="{E58B9AA6-DEAB-497E-996F-4C9869027C64}">
      <dgm:prSet/>
      <dgm:spPr/>
      <dgm:t>
        <a:bodyPr/>
        <a:lstStyle/>
        <a:p>
          <a:pPr>
            <a:lnSpc>
              <a:spcPct val="100000"/>
            </a:lnSpc>
          </a:pPr>
          <a:endParaRPr lang="en-US" sz="1600">
            <a:latin typeface="Poppins" panose="00000500000000000000" pitchFamily="2" charset="0"/>
            <a:cs typeface="Poppins" panose="00000500000000000000" pitchFamily="2" charset="0"/>
          </a:endParaRPr>
        </a:p>
      </dgm:t>
    </dgm:pt>
    <dgm:pt modelId="{D6726E29-EF3D-4381-B5CC-643BCEAD947C}" type="sibTrans" cxnId="{E58B9AA6-DEAB-497E-996F-4C9869027C64}">
      <dgm:prSet/>
      <dgm:spPr/>
      <dgm:t>
        <a:bodyPr/>
        <a:lstStyle/>
        <a:p>
          <a:pPr>
            <a:lnSpc>
              <a:spcPct val="100000"/>
            </a:lnSpc>
          </a:pPr>
          <a:endParaRPr lang="en-US" sz="1600">
            <a:latin typeface="Poppins" panose="00000500000000000000" pitchFamily="2" charset="0"/>
            <a:cs typeface="Poppins" panose="00000500000000000000" pitchFamily="2" charset="0"/>
          </a:endParaRPr>
        </a:p>
      </dgm:t>
    </dgm:pt>
    <dgm:pt modelId="{63CFDFA4-4574-4A26-8337-654BD6F71623}">
      <dgm:prSet phldrT="[Text]" custT="1"/>
      <dgm:spPr>
        <a:xfrm>
          <a:off x="3286" y="898862"/>
          <a:ext cx="3203971" cy="4035150"/>
        </a:xfrm>
        <a:solidFill>
          <a:schemeClr val="bg1">
            <a:lumMod val="95000"/>
            <a:alpha val="90000"/>
          </a:schemeClr>
        </a:solidFill>
        <a:ln>
          <a:noFill/>
        </a:ln>
      </dgm:spPr>
      <dgm:t>
        <a:bodyPr/>
        <a:lstStyle/>
        <a:p>
          <a:pPr>
            <a:lnSpc>
              <a:spcPct val="100000"/>
            </a:lnSpc>
            <a:buChar char="•"/>
          </a:pPr>
          <a:r>
            <a:rPr lang="en-CA" sz="1600" b="1" dirty="0" err="1">
              <a:latin typeface="Poppins" panose="00000500000000000000" pitchFamily="2" charset="0"/>
              <a:ea typeface="+mn-ea"/>
              <a:cs typeface="Poppins" panose="00000500000000000000" pitchFamily="2" charset="0"/>
            </a:rPr>
            <a:t>LanthaScreen</a:t>
          </a:r>
          <a:r>
            <a:rPr lang="en-CA" sz="1600" b="1" dirty="0">
              <a:latin typeface="Poppins" panose="00000500000000000000" pitchFamily="2" charset="0"/>
              <a:ea typeface="+mn-ea"/>
              <a:cs typeface="Poppins" panose="00000500000000000000" pitchFamily="2" charset="0"/>
            </a:rPr>
            <a:t>™</a:t>
          </a:r>
        </a:p>
      </dgm:t>
    </dgm:pt>
    <dgm:pt modelId="{4DF032AB-DCC5-412B-82D5-2300CA802933}" type="parTrans" cxnId="{708EB1BE-9BC5-4B2E-832A-F1104B887119}">
      <dgm:prSet/>
      <dgm:spPr/>
      <dgm:t>
        <a:bodyPr/>
        <a:lstStyle/>
        <a:p>
          <a:endParaRPr lang="en-GB"/>
        </a:p>
      </dgm:t>
    </dgm:pt>
    <dgm:pt modelId="{C27C6C2B-E329-4789-8C55-2B9674DE6A00}" type="sibTrans" cxnId="{708EB1BE-9BC5-4B2E-832A-F1104B887119}">
      <dgm:prSet/>
      <dgm:spPr/>
      <dgm:t>
        <a:bodyPr/>
        <a:lstStyle/>
        <a:p>
          <a:endParaRPr lang="en-GB"/>
        </a:p>
      </dgm:t>
    </dgm:pt>
    <dgm:pt modelId="{55CFE894-FCDE-4555-A474-03ACC36EB26D}">
      <dgm:prSet phldrT="[Text]" custT="1"/>
      <dgm:spPr>
        <a:xfrm>
          <a:off x="3286" y="898862"/>
          <a:ext cx="3203971" cy="4035150"/>
        </a:xfrm>
        <a:solidFill>
          <a:schemeClr val="bg1">
            <a:lumMod val="95000"/>
            <a:alpha val="90000"/>
          </a:schemeClr>
        </a:solidFill>
        <a:ln>
          <a:noFill/>
        </a:ln>
      </dgm:spPr>
      <dgm:t>
        <a:bodyPr/>
        <a:lstStyle/>
        <a:p>
          <a:pPr>
            <a:lnSpc>
              <a:spcPct val="100000"/>
            </a:lnSpc>
            <a:buChar char="•"/>
          </a:pPr>
          <a:r>
            <a:rPr lang="en-CA" sz="1600" b="1" dirty="0">
              <a:latin typeface="Poppins" panose="00000500000000000000" pitchFamily="2" charset="0"/>
              <a:ea typeface="+mn-ea"/>
              <a:cs typeface="Poppins" panose="00000500000000000000" pitchFamily="2" charset="0"/>
            </a:rPr>
            <a:t>IMAP</a:t>
          </a:r>
          <a:r>
            <a:rPr lang="en-CA" sz="1600" b="1" baseline="30000" dirty="0">
              <a:latin typeface="Poppins" panose="00000500000000000000" pitchFamily="2" charset="0"/>
              <a:ea typeface="+mn-ea"/>
              <a:cs typeface="Poppins" panose="00000500000000000000" pitchFamily="2" charset="0"/>
            </a:rPr>
            <a:t>®</a:t>
          </a:r>
          <a:r>
            <a:rPr lang="en-CA" sz="1600" b="1" dirty="0">
              <a:latin typeface="Poppins" panose="00000500000000000000" pitchFamily="2" charset="0"/>
              <a:ea typeface="+mn-ea"/>
              <a:cs typeface="Poppins" panose="00000500000000000000" pitchFamily="2" charset="0"/>
            </a:rPr>
            <a:t>-FP</a:t>
          </a:r>
        </a:p>
      </dgm:t>
    </dgm:pt>
    <dgm:pt modelId="{92FB7238-8E15-4C7B-84A8-A2C858FAB6F6}" type="parTrans" cxnId="{3020AA7F-CE04-4131-B580-62C5D45F2ACF}">
      <dgm:prSet/>
      <dgm:spPr/>
      <dgm:t>
        <a:bodyPr/>
        <a:lstStyle/>
        <a:p>
          <a:endParaRPr lang="en-GB"/>
        </a:p>
      </dgm:t>
    </dgm:pt>
    <dgm:pt modelId="{D72F5703-CEDC-488F-9961-D78C0F342AB7}" type="sibTrans" cxnId="{3020AA7F-CE04-4131-B580-62C5D45F2ACF}">
      <dgm:prSet/>
      <dgm:spPr/>
      <dgm:t>
        <a:bodyPr/>
        <a:lstStyle/>
        <a:p>
          <a:endParaRPr lang="en-GB"/>
        </a:p>
      </dgm:t>
    </dgm:pt>
    <dgm:pt modelId="{2AEBF0C4-262E-42D5-892C-F9F2740A6C9F}">
      <dgm:prSet phldrT="[Text]" custT="1"/>
      <dgm:spPr>
        <a:xfrm>
          <a:off x="3286" y="898862"/>
          <a:ext cx="3203971" cy="4035150"/>
        </a:xfrm>
        <a:solidFill>
          <a:schemeClr val="bg1">
            <a:lumMod val="95000"/>
            <a:alpha val="90000"/>
          </a:schemeClr>
        </a:solidFill>
        <a:ln>
          <a:noFill/>
        </a:ln>
      </dgm:spPr>
      <dgm:t>
        <a:bodyPr/>
        <a:lstStyle/>
        <a:p>
          <a:pPr>
            <a:lnSpc>
              <a:spcPct val="100000"/>
            </a:lnSpc>
            <a:buChar char="•"/>
          </a:pPr>
          <a:r>
            <a:rPr lang="en-CA" sz="1600" b="1" dirty="0" err="1">
              <a:latin typeface="Poppins" panose="00000500000000000000" pitchFamily="2" charset="0"/>
              <a:ea typeface="+mn-ea"/>
              <a:cs typeface="Poppins" panose="00000500000000000000" pitchFamily="2" charset="0"/>
            </a:rPr>
            <a:t>PhosphoSens</a:t>
          </a:r>
          <a:r>
            <a:rPr lang="en-CA" sz="1600" b="1" baseline="30000" dirty="0">
              <a:latin typeface="Poppins" panose="00000500000000000000" pitchFamily="2" charset="0"/>
              <a:ea typeface="+mn-ea"/>
              <a:cs typeface="Poppins" panose="00000500000000000000" pitchFamily="2" charset="0"/>
            </a:rPr>
            <a:t>®</a:t>
          </a:r>
          <a:endParaRPr lang="en-CA" sz="1600" b="1" dirty="0">
            <a:latin typeface="Poppins" panose="00000500000000000000" pitchFamily="2" charset="0"/>
            <a:ea typeface="+mn-ea"/>
            <a:cs typeface="Poppins" panose="00000500000000000000" pitchFamily="2" charset="0"/>
          </a:endParaRPr>
        </a:p>
      </dgm:t>
    </dgm:pt>
    <dgm:pt modelId="{34F402E1-62AE-488C-9062-54EA7C920AEF}" type="parTrans" cxnId="{7297C64E-FECE-4042-B269-B126782B11F2}">
      <dgm:prSet/>
      <dgm:spPr/>
      <dgm:t>
        <a:bodyPr/>
        <a:lstStyle/>
        <a:p>
          <a:endParaRPr lang="en-GB"/>
        </a:p>
      </dgm:t>
    </dgm:pt>
    <dgm:pt modelId="{A41F6506-3FE3-40B1-B0E4-D49055E51162}" type="sibTrans" cxnId="{7297C64E-FECE-4042-B269-B126782B11F2}">
      <dgm:prSet/>
      <dgm:spPr/>
      <dgm:t>
        <a:bodyPr/>
        <a:lstStyle/>
        <a:p>
          <a:endParaRPr lang="en-GB"/>
        </a:p>
      </dgm:t>
    </dgm:pt>
    <dgm:pt modelId="{C4E47A55-06D2-430B-B9EE-3C1AE5E041D8}">
      <dgm:prSet phldrT="[Text]" custT="1"/>
      <dgm:spPr>
        <a:xfrm>
          <a:off x="3286" y="898862"/>
          <a:ext cx="3203971" cy="4035150"/>
        </a:xfrm>
        <a:solidFill>
          <a:schemeClr val="bg1">
            <a:lumMod val="95000"/>
            <a:alpha val="90000"/>
          </a:schemeClr>
        </a:solidFill>
        <a:ln>
          <a:noFill/>
        </a:ln>
      </dgm:spPr>
      <dgm:t>
        <a:bodyPr/>
        <a:lstStyle/>
        <a:p>
          <a:pPr>
            <a:lnSpc>
              <a:spcPct val="100000"/>
            </a:lnSpc>
            <a:buChar char="•"/>
          </a:pPr>
          <a:r>
            <a:rPr lang="en-CA" sz="1600" b="1" dirty="0">
              <a:latin typeface="Poppins" panose="00000500000000000000" pitchFamily="2" charset="0"/>
              <a:ea typeface="+mn-ea"/>
              <a:cs typeface="Poppins" panose="00000500000000000000" pitchFamily="2" charset="0"/>
            </a:rPr>
            <a:t>Mobility Shift</a:t>
          </a:r>
        </a:p>
      </dgm:t>
    </dgm:pt>
    <dgm:pt modelId="{9874E426-0C8E-430D-97E6-89F2C8FAB2FB}" type="parTrans" cxnId="{4A6FB493-E97E-402A-B6B5-BB2DB28BE55A}">
      <dgm:prSet/>
      <dgm:spPr/>
      <dgm:t>
        <a:bodyPr/>
        <a:lstStyle/>
        <a:p>
          <a:endParaRPr lang="en-GB"/>
        </a:p>
      </dgm:t>
    </dgm:pt>
    <dgm:pt modelId="{F1096DDF-2EAB-4E57-B535-776A325C9365}" type="sibTrans" cxnId="{4A6FB493-E97E-402A-B6B5-BB2DB28BE55A}">
      <dgm:prSet/>
      <dgm:spPr/>
      <dgm:t>
        <a:bodyPr/>
        <a:lstStyle/>
        <a:p>
          <a:endParaRPr lang="en-GB"/>
        </a:p>
      </dgm:t>
    </dgm:pt>
    <dgm:pt modelId="{035A02D8-AF5A-44C3-B6B3-2C52A22C6DB5}" type="pres">
      <dgm:prSet presAssocID="{AA2AE5FA-F539-4D63-8FC7-B822028BED09}" presName="Name0" presStyleCnt="0">
        <dgm:presLayoutVars>
          <dgm:dir/>
          <dgm:animLvl val="lvl"/>
          <dgm:resizeHandles val="exact"/>
        </dgm:presLayoutVars>
      </dgm:prSet>
      <dgm:spPr/>
      <dgm:t>
        <a:bodyPr/>
        <a:lstStyle/>
        <a:p>
          <a:endParaRPr lang="en-GB"/>
        </a:p>
      </dgm:t>
    </dgm:pt>
    <dgm:pt modelId="{2E58D8F7-B7CF-4D8A-AFC9-885F3C202FA9}" type="pres">
      <dgm:prSet presAssocID="{C8784073-20CC-478F-9480-7C9E51D1C4C5}" presName="composite" presStyleCnt="0"/>
      <dgm:spPr/>
    </dgm:pt>
    <dgm:pt modelId="{ACF4A29F-E4C9-4DE7-8062-12A3ADFB6C89}" type="pres">
      <dgm:prSet presAssocID="{C8784073-20CC-478F-9480-7C9E51D1C4C5}" presName="parTx" presStyleLbl="alignNode1" presStyleIdx="0" presStyleCnt="3">
        <dgm:presLayoutVars>
          <dgm:chMax val="0"/>
          <dgm:chPref val="0"/>
          <dgm:bulletEnabled val="1"/>
        </dgm:presLayoutVars>
      </dgm:prSet>
      <dgm:spPr/>
      <dgm:t>
        <a:bodyPr/>
        <a:lstStyle/>
        <a:p>
          <a:endParaRPr lang="en-GB"/>
        </a:p>
      </dgm:t>
    </dgm:pt>
    <dgm:pt modelId="{E9E61E8D-7A43-4F4B-8AD5-9F9E6EDBFAD8}" type="pres">
      <dgm:prSet presAssocID="{C8784073-20CC-478F-9480-7C9E51D1C4C5}" presName="desTx" presStyleLbl="alignAccFollowNode1" presStyleIdx="0" presStyleCnt="3">
        <dgm:presLayoutVars>
          <dgm:bulletEnabled val="1"/>
        </dgm:presLayoutVars>
      </dgm:prSet>
      <dgm:spPr>
        <a:prstGeom prst="rect">
          <a:avLst/>
        </a:prstGeom>
      </dgm:spPr>
      <dgm:t>
        <a:bodyPr/>
        <a:lstStyle/>
        <a:p>
          <a:endParaRPr lang="en-GB"/>
        </a:p>
      </dgm:t>
    </dgm:pt>
    <dgm:pt modelId="{613F6680-674D-412D-91FC-936709269ADA}" type="pres">
      <dgm:prSet presAssocID="{5A3AF701-1242-45C1-AAB2-1D921F703888}" presName="space" presStyleCnt="0"/>
      <dgm:spPr/>
    </dgm:pt>
    <dgm:pt modelId="{847210F3-B266-4E7E-9B59-D950CC466201}" type="pres">
      <dgm:prSet presAssocID="{7072A121-646F-4FEF-96BC-063D6FE7D627}" presName="composite" presStyleCnt="0"/>
      <dgm:spPr/>
    </dgm:pt>
    <dgm:pt modelId="{37D8258D-D9C0-4028-ADD8-B91A570A3580}" type="pres">
      <dgm:prSet presAssocID="{7072A121-646F-4FEF-96BC-063D6FE7D627}" presName="parTx" presStyleLbl="alignNode1" presStyleIdx="1" presStyleCnt="3">
        <dgm:presLayoutVars>
          <dgm:chMax val="0"/>
          <dgm:chPref val="0"/>
          <dgm:bulletEnabled val="1"/>
        </dgm:presLayoutVars>
      </dgm:prSet>
      <dgm:spPr/>
      <dgm:t>
        <a:bodyPr/>
        <a:lstStyle/>
        <a:p>
          <a:endParaRPr lang="en-GB"/>
        </a:p>
      </dgm:t>
    </dgm:pt>
    <dgm:pt modelId="{F49A2A21-9E07-4A2D-89CA-D68D37F7BA3F}" type="pres">
      <dgm:prSet presAssocID="{7072A121-646F-4FEF-96BC-063D6FE7D627}" presName="desTx" presStyleLbl="alignAccFollowNode1" presStyleIdx="1" presStyleCnt="3">
        <dgm:presLayoutVars>
          <dgm:bulletEnabled val="1"/>
        </dgm:presLayoutVars>
      </dgm:prSet>
      <dgm:spPr/>
      <dgm:t>
        <a:bodyPr/>
        <a:lstStyle/>
        <a:p>
          <a:endParaRPr lang="en-GB"/>
        </a:p>
      </dgm:t>
    </dgm:pt>
    <dgm:pt modelId="{07E7176F-91E3-46DD-9FDE-4614FE8EC99D}" type="pres">
      <dgm:prSet presAssocID="{59466D46-E818-4DA6-AA87-9079C9A149DA}" presName="space" presStyleCnt="0"/>
      <dgm:spPr/>
    </dgm:pt>
    <dgm:pt modelId="{9743E4D2-C557-4BA2-8CCA-88C134D64E6E}" type="pres">
      <dgm:prSet presAssocID="{8BF1C64B-171B-4453-86B1-2453F71872C0}" presName="composite" presStyleCnt="0"/>
      <dgm:spPr/>
    </dgm:pt>
    <dgm:pt modelId="{6F434F71-59AD-4AF2-9C6C-07CF26E21130}" type="pres">
      <dgm:prSet presAssocID="{8BF1C64B-171B-4453-86B1-2453F71872C0}" presName="parTx" presStyleLbl="alignNode1" presStyleIdx="2" presStyleCnt="3">
        <dgm:presLayoutVars>
          <dgm:chMax val="0"/>
          <dgm:chPref val="0"/>
          <dgm:bulletEnabled val="1"/>
        </dgm:presLayoutVars>
      </dgm:prSet>
      <dgm:spPr/>
      <dgm:t>
        <a:bodyPr/>
        <a:lstStyle/>
        <a:p>
          <a:endParaRPr lang="en-GB"/>
        </a:p>
      </dgm:t>
    </dgm:pt>
    <dgm:pt modelId="{D1F75E2A-F04B-4645-9940-48761D4A8FDB}" type="pres">
      <dgm:prSet presAssocID="{8BF1C64B-171B-4453-86B1-2453F71872C0}" presName="desTx" presStyleLbl="alignAccFollowNode1" presStyleIdx="2" presStyleCnt="3">
        <dgm:presLayoutVars>
          <dgm:bulletEnabled val="1"/>
        </dgm:presLayoutVars>
      </dgm:prSet>
      <dgm:spPr/>
      <dgm:t>
        <a:bodyPr/>
        <a:lstStyle/>
        <a:p>
          <a:endParaRPr lang="en-GB"/>
        </a:p>
      </dgm:t>
    </dgm:pt>
  </dgm:ptLst>
  <dgm:cxnLst>
    <dgm:cxn modelId="{E58B9AA6-DEAB-497E-996F-4C9869027C64}" srcId="{7072A121-646F-4FEF-96BC-063D6FE7D627}" destId="{FD411854-B50D-4CC1-AE36-F5A3B78641E5}" srcOrd="2" destOrd="0" parTransId="{D438B928-6C7E-46BA-9145-C68C8826CDAA}" sibTransId="{D6726E29-EF3D-4381-B5CC-643BCEAD947C}"/>
    <dgm:cxn modelId="{459FA17C-72F3-4D75-AEBE-CAEC3EB5BBB6}" type="presOf" srcId="{E934637C-653B-498C-A4DA-4957E716FB96}" destId="{E9E61E8D-7A43-4F4B-8AD5-9F9E6EDBFAD8}" srcOrd="0" destOrd="5" presId="urn:microsoft.com/office/officeart/2005/8/layout/hList1"/>
    <dgm:cxn modelId="{C2001A7B-F342-45AD-B63B-6334D76DC9CC}" type="presOf" srcId="{DF110020-9ECF-4796-8D6C-AF655AA461A1}" destId="{F49A2A21-9E07-4A2D-89CA-D68D37F7BA3F}" srcOrd="0" destOrd="0" presId="urn:microsoft.com/office/officeart/2005/8/layout/hList1"/>
    <dgm:cxn modelId="{B54897F6-6E52-41BE-A703-7D2D1082A0C9}" srcId="{8BF1C64B-171B-4453-86B1-2453F71872C0}" destId="{F56755F9-98FF-41AB-A295-7B5F2C6E39CF}" srcOrd="1" destOrd="0" parTransId="{52655EFF-EADA-481D-BF4B-0AF21D57A6E1}" sibTransId="{ABDC8CAF-D276-4FF6-B5EB-CCBA85EF0A7D}"/>
    <dgm:cxn modelId="{4A6FB493-E97E-402A-B6B5-BB2DB28BE55A}" srcId="{C8784073-20CC-478F-9480-7C9E51D1C4C5}" destId="{C4E47A55-06D2-430B-B9EE-3C1AE5E041D8}" srcOrd="4" destOrd="0" parTransId="{9874E426-0C8E-430D-97E6-89F2C8FAB2FB}" sibTransId="{F1096DDF-2EAB-4E57-B535-776A325C9365}"/>
    <dgm:cxn modelId="{FE8DCD2D-80D0-439C-AE89-062580BA2C7A}" type="presOf" srcId="{55CFE894-FCDE-4555-A474-03ACC36EB26D}" destId="{E9E61E8D-7A43-4F4B-8AD5-9F9E6EDBFAD8}" srcOrd="0" destOrd="2" presId="urn:microsoft.com/office/officeart/2005/8/layout/hList1"/>
    <dgm:cxn modelId="{C1C5B6CB-7ADE-4457-B35E-387C4EB017CD}" type="presOf" srcId="{0F3CEC99-3A99-462B-BC81-959A74C5D7F7}" destId="{D1F75E2A-F04B-4645-9940-48761D4A8FDB}" srcOrd="0" destOrd="0" presId="urn:microsoft.com/office/officeart/2005/8/layout/hList1"/>
    <dgm:cxn modelId="{CC2BC475-79DC-4136-8A32-DEE1DCA14669}" srcId="{AA2AE5FA-F539-4D63-8FC7-B822028BED09}" destId="{7072A121-646F-4FEF-96BC-063D6FE7D627}" srcOrd="1" destOrd="0" parTransId="{800EFF97-BDF4-46A6-82D0-712FDCF0299B}" sibTransId="{59466D46-E818-4DA6-AA87-9079C9A149DA}"/>
    <dgm:cxn modelId="{F1F15B7F-C750-4D0F-AA8F-F4F7EDA9A817}" type="presOf" srcId="{8BF1C64B-171B-4453-86B1-2453F71872C0}" destId="{6F434F71-59AD-4AF2-9C6C-07CF26E21130}" srcOrd="0" destOrd="0" presId="urn:microsoft.com/office/officeart/2005/8/layout/hList1"/>
    <dgm:cxn modelId="{BE7D744D-45C5-4FC1-9827-C8E07E74BDC7}" type="presOf" srcId="{2AEBF0C4-262E-42D5-892C-F9F2740A6C9F}" destId="{E9E61E8D-7A43-4F4B-8AD5-9F9E6EDBFAD8}" srcOrd="0" destOrd="3" presId="urn:microsoft.com/office/officeart/2005/8/layout/hList1"/>
    <dgm:cxn modelId="{28B1ADEB-609D-4410-A185-7B15687E4683}" type="presOf" srcId="{FD411854-B50D-4CC1-AE36-F5A3B78641E5}" destId="{F49A2A21-9E07-4A2D-89CA-D68D37F7BA3F}" srcOrd="0" destOrd="2" presId="urn:microsoft.com/office/officeart/2005/8/layout/hList1"/>
    <dgm:cxn modelId="{E3ABD050-97AB-487D-920A-C8AFAF9483D1}" srcId="{7072A121-646F-4FEF-96BC-063D6FE7D627}" destId="{9BFAF720-84FA-4199-AFDF-D17CEF14D228}" srcOrd="1" destOrd="0" parTransId="{CA6294DE-0A5B-4911-B99D-A162E8CE541C}" sibTransId="{CE991903-35B0-4D94-9BCE-9206F23F01AA}"/>
    <dgm:cxn modelId="{3020AA7F-CE04-4131-B580-62C5D45F2ACF}" srcId="{C8784073-20CC-478F-9480-7C9E51D1C4C5}" destId="{55CFE894-FCDE-4555-A474-03ACC36EB26D}" srcOrd="2" destOrd="0" parTransId="{92FB7238-8E15-4C7B-84A8-A2C858FAB6F6}" sibTransId="{D72F5703-CEDC-488F-9961-D78C0F342AB7}"/>
    <dgm:cxn modelId="{E3875CD1-A605-4CD0-BEF4-3B3D7D0D437F}" srcId="{C8784073-20CC-478F-9480-7C9E51D1C4C5}" destId="{E934637C-653B-498C-A4DA-4957E716FB96}" srcOrd="5" destOrd="0" parTransId="{0AD35BA1-597B-4C3D-BCD2-AA6046D5329F}" sibTransId="{CD21BF95-9848-46E5-B25C-34B09B693EF3}"/>
    <dgm:cxn modelId="{C97E98BC-D157-451F-B4ED-AA7A0ABF6277}" srcId="{AA2AE5FA-F539-4D63-8FC7-B822028BED09}" destId="{8BF1C64B-171B-4453-86B1-2453F71872C0}" srcOrd="2" destOrd="0" parTransId="{87B2041F-533A-4D3D-8225-4A260851C513}" sibTransId="{D5D77DC5-AD8B-4062-B64F-492F65A0898D}"/>
    <dgm:cxn modelId="{C1142ED2-B354-4E21-A8B5-B52F862113B3}" srcId="{7072A121-646F-4FEF-96BC-063D6FE7D627}" destId="{DF110020-9ECF-4796-8D6C-AF655AA461A1}" srcOrd="0" destOrd="0" parTransId="{05588973-63A6-4532-AD7E-68047F5F7804}" sibTransId="{6745DE2E-034F-4E9F-B81B-886EFDFA1F80}"/>
    <dgm:cxn modelId="{1CECB4A6-E52D-4D69-A5C8-76936CC080C1}" type="presOf" srcId="{C8784073-20CC-478F-9480-7C9E51D1C4C5}" destId="{ACF4A29F-E4C9-4DE7-8062-12A3ADFB6C89}" srcOrd="0" destOrd="0" presId="urn:microsoft.com/office/officeart/2005/8/layout/hList1"/>
    <dgm:cxn modelId="{34702674-CA02-4A7A-8123-8E1B7F31B6EE}" type="presOf" srcId="{C4E47A55-06D2-430B-B9EE-3C1AE5E041D8}" destId="{E9E61E8D-7A43-4F4B-8AD5-9F9E6EDBFAD8}" srcOrd="0" destOrd="4" presId="urn:microsoft.com/office/officeart/2005/8/layout/hList1"/>
    <dgm:cxn modelId="{FC630DBF-E394-4A69-A04A-BC2BE76D0FAE}" srcId="{AA2AE5FA-F539-4D63-8FC7-B822028BED09}" destId="{C8784073-20CC-478F-9480-7C9E51D1C4C5}" srcOrd="0" destOrd="0" parTransId="{A99BD9B7-99D1-4D25-8343-71975093774C}" sibTransId="{5A3AF701-1242-45C1-AAB2-1D921F703888}"/>
    <dgm:cxn modelId="{33AD62C9-7EFD-4A5C-95FC-56486C493456}" srcId="{C8784073-20CC-478F-9480-7C9E51D1C4C5}" destId="{53DBFC65-1776-4C58-A862-01ECD2ED3F8E}" srcOrd="7" destOrd="0" parTransId="{6C531714-906B-4CC9-9E87-A3BFBC32DDB6}" sibTransId="{056044E5-18A9-4A67-8815-776F0C11E833}"/>
    <dgm:cxn modelId="{225F6272-55FA-4661-AE90-9A84C12730DF}" type="presOf" srcId="{D10AE457-B4D3-4ADF-824E-5D619B6EBACE}" destId="{E9E61E8D-7A43-4F4B-8AD5-9F9E6EDBFAD8}" srcOrd="0" destOrd="0" presId="urn:microsoft.com/office/officeart/2005/8/layout/hList1"/>
    <dgm:cxn modelId="{CC8B7F03-861E-4B9F-B83D-19FB479D5704}" type="presOf" srcId="{AA2AE5FA-F539-4D63-8FC7-B822028BED09}" destId="{035A02D8-AF5A-44C3-B6B3-2C52A22C6DB5}" srcOrd="0" destOrd="0" presId="urn:microsoft.com/office/officeart/2005/8/layout/hList1"/>
    <dgm:cxn modelId="{34E46F0B-B4DB-43F8-A581-E6EB5EEEAAA0}" type="presOf" srcId="{F56755F9-98FF-41AB-A295-7B5F2C6E39CF}" destId="{D1F75E2A-F04B-4645-9940-48761D4A8FDB}" srcOrd="0" destOrd="1" presId="urn:microsoft.com/office/officeart/2005/8/layout/hList1"/>
    <dgm:cxn modelId="{62A58304-711E-4BAD-B44B-0B57DE61611E}" srcId="{8BF1C64B-171B-4453-86B1-2453F71872C0}" destId="{0F3CEC99-3A99-462B-BC81-959A74C5D7F7}" srcOrd="0" destOrd="0" parTransId="{92BA007F-535A-4642-9121-91396680E358}" sibTransId="{E6A8FA38-3E1F-4900-A749-A6BA80E1377A}"/>
    <dgm:cxn modelId="{4248A5AA-7F89-4CAE-B5B2-71BE374F0E2F}" srcId="{C8784073-20CC-478F-9480-7C9E51D1C4C5}" destId="{D10AE457-B4D3-4ADF-824E-5D619B6EBACE}" srcOrd="0" destOrd="0" parTransId="{2F105A40-4B58-4781-A827-1FA3E299E95D}" sibTransId="{2CD9A837-EF08-48B4-B681-CC3749BCB157}"/>
    <dgm:cxn modelId="{C88B6034-7BFB-4AC1-9AC5-620FAC555E89}" type="presOf" srcId="{9BFAF720-84FA-4199-AFDF-D17CEF14D228}" destId="{F49A2A21-9E07-4A2D-89CA-D68D37F7BA3F}" srcOrd="0" destOrd="1" presId="urn:microsoft.com/office/officeart/2005/8/layout/hList1"/>
    <dgm:cxn modelId="{708EB1BE-9BC5-4B2E-832A-F1104B887119}" srcId="{C8784073-20CC-478F-9480-7C9E51D1C4C5}" destId="{63CFDFA4-4574-4A26-8337-654BD6F71623}" srcOrd="1" destOrd="0" parTransId="{4DF032AB-DCC5-412B-82D5-2300CA802933}" sibTransId="{C27C6C2B-E329-4789-8C55-2B9674DE6A00}"/>
    <dgm:cxn modelId="{622A5ED7-0ED4-4EEF-A04C-3A229AF4462C}" type="presOf" srcId="{53DBFC65-1776-4C58-A862-01ECD2ED3F8E}" destId="{E9E61E8D-7A43-4F4B-8AD5-9F9E6EDBFAD8}" srcOrd="0" destOrd="7" presId="urn:microsoft.com/office/officeart/2005/8/layout/hList1"/>
    <dgm:cxn modelId="{0029E85E-68D6-4C32-B92F-B4895417C6FF}" type="presOf" srcId="{7072A121-646F-4FEF-96BC-063D6FE7D627}" destId="{37D8258D-D9C0-4028-ADD8-B91A570A3580}" srcOrd="0" destOrd="0" presId="urn:microsoft.com/office/officeart/2005/8/layout/hList1"/>
    <dgm:cxn modelId="{B1226FEE-69D6-47DA-A6D1-36489113264D}" type="presOf" srcId="{63CFDFA4-4574-4A26-8337-654BD6F71623}" destId="{E9E61E8D-7A43-4F4B-8AD5-9F9E6EDBFAD8}" srcOrd="0" destOrd="1" presId="urn:microsoft.com/office/officeart/2005/8/layout/hList1"/>
    <dgm:cxn modelId="{D60D394A-9006-4400-9ABF-FE4830E3AF7A}" srcId="{C8784073-20CC-478F-9480-7C9E51D1C4C5}" destId="{ADE797EA-04C5-40FF-AC1D-30BA576A60A4}" srcOrd="6" destOrd="0" parTransId="{A80F1348-7710-439E-B79E-C524D00FA6D3}" sibTransId="{34EEF0CE-DFAB-4C52-A402-756932EDCB83}"/>
    <dgm:cxn modelId="{A88CB000-8250-490B-B7EA-46F1614C1B6E}" type="presOf" srcId="{ADE797EA-04C5-40FF-AC1D-30BA576A60A4}" destId="{E9E61E8D-7A43-4F4B-8AD5-9F9E6EDBFAD8}" srcOrd="0" destOrd="6" presId="urn:microsoft.com/office/officeart/2005/8/layout/hList1"/>
    <dgm:cxn modelId="{7297C64E-FECE-4042-B269-B126782B11F2}" srcId="{C8784073-20CC-478F-9480-7C9E51D1C4C5}" destId="{2AEBF0C4-262E-42D5-892C-F9F2740A6C9F}" srcOrd="3" destOrd="0" parTransId="{34F402E1-62AE-488C-9062-54EA7C920AEF}" sibTransId="{A41F6506-3FE3-40B1-B0E4-D49055E51162}"/>
    <dgm:cxn modelId="{27C40734-E72A-480E-98A9-9342D1C732F7}" type="presParOf" srcId="{035A02D8-AF5A-44C3-B6B3-2C52A22C6DB5}" destId="{2E58D8F7-B7CF-4D8A-AFC9-885F3C202FA9}" srcOrd="0" destOrd="0" presId="urn:microsoft.com/office/officeart/2005/8/layout/hList1"/>
    <dgm:cxn modelId="{BB70F6EC-9372-404E-AEAF-670783A8AF5A}" type="presParOf" srcId="{2E58D8F7-B7CF-4D8A-AFC9-885F3C202FA9}" destId="{ACF4A29F-E4C9-4DE7-8062-12A3ADFB6C89}" srcOrd="0" destOrd="0" presId="urn:microsoft.com/office/officeart/2005/8/layout/hList1"/>
    <dgm:cxn modelId="{37C8BF00-1B5F-4146-B5FB-FDB60D18486F}" type="presParOf" srcId="{2E58D8F7-B7CF-4D8A-AFC9-885F3C202FA9}" destId="{E9E61E8D-7A43-4F4B-8AD5-9F9E6EDBFAD8}" srcOrd="1" destOrd="0" presId="urn:microsoft.com/office/officeart/2005/8/layout/hList1"/>
    <dgm:cxn modelId="{D3069F91-6EC1-4956-B2F5-63DB393B92C3}" type="presParOf" srcId="{035A02D8-AF5A-44C3-B6B3-2C52A22C6DB5}" destId="{613F6680-674D-412D-91FC-936709269ADA}" srcOrd="1" destOrd="0" presId="urn:microsoft.com/office/officeart/2005/8/layout/hList1"/>
    <dgm:cxn modelId="{1D6804F2-F2AF-4C6A-91B5-AEE67A95A920}" type="presParOf" srcId="{035A02D8-AF5A-44C3-B6B3-2C52A22C6DB5}" destId="{847210F3-B266-4E7E-9B59-D950CC466201}" srcOrd="2" destOrd="0" presId="urn:microsoft.com/office/officeart/2005/8/layout/hList1"/>
    <dgm:cxn modelId="{C9311731-81B0-413F-8C52-A66B6765B6EF}" type="presParOf" srcId="{847210F3-B266-4E7E-9B59-D950CC466201}" destId="{37D8258D-D9C0-4028-ADD8-B91A570A3580}" srcOrd="0" destOrd="0" presId="urn:microsoft.com/office/officeart/2005/8/layout/hList1"/>
    <dgm:cxn modelId="{529AFBE9-60EA-4729-BFD3-91773607366B}" type="presParOf" srcId="{847210F3-B266-4E7E-9B59-D950CC466201}" destId="{F49A2A21-9E07-4A2D-89CA-D68D37F7BA3F}" srcOrd="1" destOrd="0" presId="urn:microsoft.com/office/officeart/2005/8/layout/hList1"/>
    <dgm:cxn modelId="{FEB22938-187F-466C-9299-DFBC806DF2C1}" type="presParOf" srcId="{035A02D8-AF5A-44C3-B6B3-2C52A22C6DB5}" destId="{07E7176F-91E3-46DD-9FDE-4614FE8EC99D}" srcOrd="3" destOrd="0" presId="urn:microsoft.com/office/officeart/2005/8/layout/hList1"/>
    <dgm:cxn modelId="{681314D8-95EF-4B0B-874F-0378636E230F}" type="presParOf" srcId="{035A02D8-AF5A-44C3-B6B3-2C52A22C6DB5}" destId="{9743E4D2-C557-4BA2-8CCA-88C134D64E6E}" srcOrd="4" destOrd="0" presId="urn:microsoft.com/office/officeart/2005/8/layout/hList1"/>
    <dgm:cxn modelId="{B10A6B5E-475B-4029-BFCF-987B71FB9946}" type="presParOf" srcId="{9743E4D2-C557-4BA2-8CCA-88C134D64E6E}" destId="{6F434F71-59AD-4AF2-9C6C-07CF26E21130}" srcOrd="0" destOrd="0" presId="urn:microsoft.com/office/officeart/2005/8/layout/hList1"/>
    <dgm:cxn modelId="{57FA9A81-2DFC-409F-BE29-FAA36AF836C1}" type="presParOf" srcId="{9743E4D2-C557-4BA2-8CCA-88C134D64E6E}" destId="{D1F75E2A-F04B-4645-9940-48761D4A8FDB}" srcOrd="1" destOrd="0" presId="urn:microsoft.com/office/officeart/2005/8/layout/h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CF4A29F-E4C9-4DE7-8062-12A3ADFB6C89}">
      <dsp:nvSpPr>
        <dsp:cNvPr id="0" name=""/>
        <dsp:cNvSpPr/>
      </dsp:nvSpPr>
      <dsp:spPr>
        <a:xfrm>
          <a:off x="3077" y="416486"/>
          <a:ext cx="3000503" cy="1200201"/>
        </a:xfrm>
        <a:prstGeom prst="rect">
          <a:avLst/>
        </a:prstGeom>
        <a:solidFill>
          <a:srgbClr val="00A27B"/>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100000"/>
            </a:lnSpc>
            <a:spcBef>
              <a:spcPct val="0"/>
            </a:spcBef>
            <a:spcAft>
              <a:spcPct val="35000"/>
            </a:spcAft>
            <a:buNone/>
          </a:pPr>
          <a:r>
            <a:rPr lang="en-CA" sz="2000" kern="1200" dirty="0">
              <a:latin typeface="Poppins" panose="00000500000000000000" pitchFamily="2" charset="0"/>
              <a:ea typeface="+mn-ea"/>
              <a:cs typeface="Poppins" panose="00000500000000000000" pitchFamily="2" charset="0"/>
            </a:rPr>
            <a:t>Phospho-peptide detection</a:t>
          </a:r>
        </a:p>
      </dsp:txBody>
      <dsp:txXfrm>
        <a:off x="3077" y="416486"/>
        <a:ext cx="3000503" cy="1200201"/>
      </dsp:txXfrm>
    </dsp:sp>
    <dsp:sp modelId="{E9E61E8D-7A43-4F4B-8AD5-9F9E6EDBFAD8}">
      <dsp:nvSpPr>
        <dsp:cNvPr id="0" name=""/>
        <dsp:cNvSpPr/>
      </dsp:nvSpPr>
      <dsp:spPr>
        <a:xfrm>
          <a:off x="3077" y="1616687"/>
          <a:ext cx="3000503" cy="3300862"/>
        </a:xfrm>
        <a:prstGeom prst="rect">
          <a:avLst/>
        </a:prstGeom>
        <a:solidFill>
          <a:schemeClr val="bg1">
            <a:lumMod val="95000"/>
            <a:alpha val="90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100000"/>
            </a:lnSpc>
            <a:spcBef>
              <a:spcPct val="0"/>
            </a:spcBef>
            <a:spcAft>
              <a:spcPct val="15000"/>
            </a:spcAft>
            <a:buChar char="••"/>
          </a:pPr>
          <a:r>
            <a:rPr lang="en-CA" sz="1600" b="1" kern="1200" dirty="0">
              <a:latin typeface="Poppins" panose="00000500000000000000" pitchFamily="2" charset="0"/>
              <a:ea typeface="+mn-ea"/>
              <a:cs typeface="Poppins" panose="00000500000000000000" pitchFamily="2" charset="0"/>
            </a:rPr>
            <a:t>Filter Binding</a:t>
          </a:r>
        </a:p>
        <a:p>
          <a:pPr marL="171450" lvl="1" indent="-171450" algn="l" defTabSz="711200">
            <a:lnSpc>
              <a:spcPct val="100000"/>
            </a:lnSpc>
            <a:spcBef>
              <a:spcPct val="0"/>
            </a:spcBef>
            <a:spcAft>
              <a:spcPct val="15000"/>
            </a:spcAft>
            <a:buChar char="••"/>
          </a:pPr>
          <a:r>
            <a:rPr lang="en-CA" sz="1600" b="1" kern="1200" dirty="0" err="1">
              <a:latin typeface="Poppins" panose="00000500000000000000" pitchFamily="2" charset="0"/>
              <a:ea typeface="+mn-ea"/>
              <a:cs typeface="Poppins" panose="00000500000000000000" pitchFamily="2" charset="0"/>
            </a:rPr>
            <a:t>LanthaScreen</a:t>
          </a:r>
          <a:r>
            <a:rPr lang="en-CA" sz="1600" b="1" kern="1200" dirty="0">
              <a:latin typeface="Poppins" panose="00000500000000000000" pitchFamily="2" charset="0"/>
              <a:ea typeface="+mn-ea"/>
              <a:cs typeface="Poppins" panose="00000500000000000000" pitchFamily="2" charset="0"/>
            </a:rPr>
            <a:t>™</a:t>
          </a:r>
        </a:p>
        <a:p>
          <a:pPr marL="171450" lvl="1" indent="-171450" algn="l" defTabSz="711200">
            <a:lnSpc>
              <a:spcPct val="100000"/>
            </a:lnSpc>
            <a:spcBef>
              <a:spcPct val="0"/>
            </a:spcBef>
            <a:spcAft>
              <a:spcPct val="15000"/>
            </a:spcAft>
            <a:buChar char="••"/>
          </a:pPr>
          <a:r>
            <a:rPr lang="en-CA" sz="1600" b="1" kern="1200" dirty="0">
              <a:latin typeface="Poppins" panose="00000500000000000000" pitchFamily="2" charset="0"/>
              <a:ea typeface="+mn-ea"/>
              <a:cs typeface="Poppins" panose="00000500000000000000" pitchFamily="2" charset="0"/>
            </a:rPr>
            <a:t>IMAP</a:t>
          </a:r>
          <a:r>
            <a:rPr lang="en-CA" sz="1600" b="1" kern="1200" baseline="30000" dirty="0">
              <a:latin typeface="Poppins" panose="00000500000000000000" pitchFamily="2" charset="0"/>
              <a:ea typeface="+mn-ea"/>
              <a:cs typeface="Poppins" panose="00000500000000000000" pitchFamily="2" charset="0"/>
            </a:rPr>
            <a:t>®</a:t>
          </a:r>
          <a:r>
            <a:rPr lang="en-CA" sz="1600" b="1" kern="1200" dirty="0">
              <a:latin typeface="Poppins" panose="00000500000000000000" pitchFamily="2" charset="0"/>
              <a:ea typeface="+mn-ea"/>
              <a:cs typeface="Poppins" panose="00000500000000000000" pitchFamily="2" charset="0"/>
            </a:rPr>
            <a:t>-FP</a:t>
          </a:r>
        </a:p>
        <a:p>
          <a:pPr marL="171450" lvl="1" indent="-171450" algn="l" defTabSz="711200">
            <a:lnSpc>
              <a:spcPct val="100000"/>
            </a:lnSpc>
            <a:spcBef>
              <a:spcPct val="0"/>
            </a:spcBef>
            <a:spcAft>
              <a:spcPct val="15000"/>
            </a:spcAft>
            <a:buChar char="••"/>
          </a:pPr>
          <a:r>
            <a:rPr lang="en-CA" sz="1600" b="1" kern="1200" dirty="0" err="1">
              <a:latin typeface="Poppins" panose="00000500000000000000" pitchFamily="2" charset="0"/>
              <a:ea typeface="+mn-ea"/>
              <a:cs typeface="Poppins" panose="00000500000000000000" pitchFamily="2" charset="0"/>
            </a:rPr>
            <a:t>PhosphoSens</a:t>
          </a:r>
          <a:r>
            <a:rPr lang="en-CA" sz="1600" b="1" kern="1200" baseline="30000" dirty="0">
              <a:latin typeface="Poppins" panose="00000500000000000000" pitchFamily="2" charset="0"/>
              <a:ea typeface="+mn-ea"/>
              <a:cs typeface="Poppins" panose="00000500000000000000" pitchFamily="2" charset="0"/>
            </a:rPr>
            <a:t>®</a:t>
          </a:r>
          <a:endParaRPr lang="en-CA" sz="1600" b="1" kern="1200" dirty="0">
            <a:latin typeface="Poppins" panose="00000500000000000000" pitchFamily="2" charset="0"/>
            <a:ea typeface="+mn-ea"/>
            <a:cs typeface="Poppins" panose="00000500000000000000" pitchFamily="2" charset="0"/>
          </a:endParaRPr>
        </a:p>
        <a:p>
          <a:pPr marL="171450" lvl="1" indent="-171450" algn="l" defTabSz="711200">
            <a:lnSpc>
              <a:spcPct val="100000"/>
            </a:lnSpc>
            <a:spcBef>
              <a:spcPct val="0"/>
            </a:spcBef>
            <a:spcAft>
              <a:spcPct val="15000"/>
            </a:spcAft>
            <a:buChar char="••"/>
          </a:pPr>
          <a:r>
            <a:rPr lang="en-CA" sz="1600" b="1" kern="1200" dirty="0">
              <a:latin typeface="Poppins" panose="00000500000000000000" pitchFamily="2" charset="0"/>
              <a:ea typeface="+mn-ea"/>
              <a:cs typeface="Poppins" panose="00000500000000000000" pitchFamily="2" charset="0"/>
            </a:rPr>
            <a:t>Mobility Shift</a:t>
          </a:r>
        </a:p>
        <a:p>
          <a:pPr marL="171450" lvl="1" indent="-171450" algn="l" defTabSz="711200">
            <a:lnSpc>
              <a:spcPct val="100000"/>
            </a:lnSpc>
            <a:spcBef>
              <a:spcPct val="0"/>
            </a:spcBef>
            <a:spcAft>
              <a:spcPct val="15000"/>
            </a:spcAft>
            <a:buChar char="••"/>
          </a:pPr>
          <a:r>
            <a:rPr lang="en-CA" sz="1600" b="0" kern="1200" dirty="0">
              <a:latin typeface="Poppins" panose="00000500000000000000" pitchFamily="2" charset="0"/>
              <a:ea typeface="+mn-ea"/>
              <a:cs typeface="Poppins" panose="00000500000000000000" pitchFamily="2" charset="0"/>
            </a:rPr>
            <a:t>Scintillation Proximity</a:t>
          </a:r>
        </a:p>
        <a:p>
          <a:pPr marL="171450" lvl="1" indent="-171450" algn="l" defTabSz="711200">
            <a:lnSpc>
              <a:spcPct val="100000"/>
            </a:lnSpc>
            <a:spcBef>
              <a:spcPct val="0"/>
            </a:spcBef>
            <a:spcAft>
              <a:spcPct val="15000"/>
            </a:spcAft>
            <a:buChar char="••"/>
          </a:pPr>
          <a:r>
            <a:rPr lang="en-CA" sz="1600" b="0" kern="1200" dirty="0">
              <a:latin typeface="Poppins" panose="00000500000000000000" pitchFamily="2" charset="0"/>
              <a:ea typeface="+mn-ea"/>
              <a:cs typeface="Poppins" panose="00000500000000000000" pitchFamily="2" charset="0"/>
            </a:rPr>
            <a:t>Lance</a:t>
          </a:r>
          <a:r>
            <a:rPr lang="en-CA" sz="1600" b="0" kern="1200" baseline="30000" dirty="0">
              <a:latin typeface="Poppins" panose="00000500000000000000" pitchFamily="2" charset="0"/>
              <a:ea typeface="+mn-ea"/>
              <a:cs typeface="Poppins" panose="00000500000000000000" pitchFamily="2" charset="0"/>
            </a:rPr>
            <a:t>®</a:t>
          </a:r>
          <a:r>
            <a:rPr lang="en-CA" sz="1600" b="0" kern="1200" dirty="0">
              <a:latin typeface="Poppins" panose="00000500000000000000" pitchFamily="2" charset="0"/>
              <a:ea typeface="+mn-ea"/>
              <a:cs typeface="Poppins" panose="00000500000000000000" pitchFamily="2" charset="0"/>
            </a:rPr>
            <a:t> Ultra</a:t>
          </a:r>
        </a:p>
        <a:p>
          <a:pPr marL="171450" lvl="1" indent="-171450" algn="l" defTabSz="711200">
            <a:lnSpc>
              <a:spcPct val="100000"/>
            </a:lnSpc>
            <a:spcBef>
              <a:spcPct val="0"/>
            </a:spcBef>
            <a:spcAft>
              <a:spcPct val="15000"/>
            </a:spcAft>
            <a:buChar char="••"/>
          </a:pPr>
          <a:r>
            <a:rPr lang="en-CA" sz="1600" b="0" kern="1200" dirty="0" err="1">
              <a:latin typeface="Poppins" panose="00000500000000000000" pitchFamily="2" charset="0"/>
              <a:ea typeface="+mn-ea"/>
              <a:cs typeface="Poppins" panose="00000500000000000000" pitchFamily="2" charset="0"/>
            </a:rPr>
            <a:t>AlphaScreen</a:t>
          </a:r>
          <a:r>
            <a:rPr lang="en-CA" sz="1600" b="0" kern="1200" baseline="30000" dirty="0">
              <a:latin typeface="Poppins" panose="00000500000000000000" pitchFamily="2" charset="0"/>
              <a:ea typeface="+mn-ea"/>
              <a:cs typeface="Poppins" panose="00000500000000000000" pitchFamily="2" charset="0"/>
            </a:rPr>
            <a:t>®</a:t>
          </a:r>
        </a:p>
      </dsp:txBody>
      <dsp:txXfrm>
        <a:off x="3077" y="1616687"/>
        <a:ext cx="3000503" cy="3300862"/>
      </dsp:txXfrm>
    </dsp:sp>
    <dsp:sp modelId="{37D8258D-D9C0-4028-ADD8-B91A570A3580}">
      <dsp:nvSpPr>
        <dsp:cNvPr id="0" name=""/>
        <dsp:cNvSpPr/>
      </dsp:nvSpPr>
      <dsp:spPr>
        <a:xfrm>
          <a:off x="3423651" y="416486"/>
          <a:ext cx="3000503" cy="1200201"/>
        </a:xfrm>
        <a:prstGeom prst="rect">
          <a:avLst/>
        </a:prstGeom>
        <a:solidFill>
          <a:srgbClr val="007E66"/>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100000"/>
            </a:lnSpc>
            <a:spcBef>
              <a:spcPct val="0"/>
            </a:spcBef>
            <a:spcAft>
              <a:spcPct val="35000"/>
            </a:spcAft>
            <a:buNone/>
          </a:pPr>
          <a:r>
            <a:rPr lang="en-CA" sz="2000" kern="1200" dirty="0">
              <a:latin typeface="Poppins" panose="00000500000000000000" pitchFamily="2" charset="0"/>
              <a:ea typeface="+mn-ea"/>
              <a:cs typeface="Poppins" panose="00000500000000000000" pitchFamily="2" charset="0"/>
            </a:rPr>
            <a:t>ADP detection</a:t>
          </a:r>
        </a:p>
      </dsp:txBody>
      <dsp:txXfrm>
        <a:off x="3423651" y="416486"/>
        <a:ext cx="3000503" cy="1200201"/>
      </dsp:txXfrm>
    </dsp:sp>
    <dsp:sp modelId="{F49A2A21-9E07-4A2D-89CA-D68D37F7BA3F}">
      <dsp:nvSpPr>
        <dsp:cNvPr id="0" name=""/>
        <dsp:cNvSpPr/>
      </dsp:nvSpPr>
      <dsp:spPr>
        <a:xfrm>
          <a:off x="3423651" y="1616687"/>
          <a:ext cx="3000503" cy="3300862"/>
        </a:xfrm>
        <a:prstGeom prst="rect">
          <a:avLst/>
        </a:prstGeom>
        <a:solidFill>
          <a:schemeClr val="bg1">
            <a:lumMod val="95000"/>
            <a:alpha val="90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100000"/>
            </a:lnSpc>
            <a:spcBef>
              <a:spcPct val="0"/>
            </a:spcBef>
            <a:spcAft>
              <a:spcPct val="15000"/>
            </a:spcAft>
            <a:buChar char="••"/>
          </a:pPr>
          <a:r>
            <a:rPr lang="en-CA" sz="1600" b="1" kern="1200" dirty="0">
              <a:latin typeface="Poppins" panose="00000500000000000000" pitchFamily="2" charset="0"/>
              <a:ea typeface="+mn-ea"/>
              <a:cs typeface="Poppins" panose="00000500000000000000" pitchFamily="2" charset="0"/>
            </a:rPr>
            <a:t>ADP-Glo™</a:t>
          </a:r>
        </a:p>
        <a:p>
          <a:pPr marL="171450" lvl="1" indent="-171450" algn="l" defTabSz="711200">
            <a:lnSpc>
              <a:spcPct val="100000"/>
            </a:lnSpc>
            <a:spcBef>
              <a:spcPct val="0"/>
            </a:spcBef>
            <a:spcAft>
              <a:spcPct val="15000"/>
            </a:spcAft>
            <a:buChar char="••"/>
          </a:pPr>
          <a:r>
            <a:rPr lang="en-CA" sz="1600" b="1" kern="1200" dirty="0" err="1">
              <a:latin typeface="Poppins" panose="00000500000000000000" pitchFamily="2" charset="0"/>
              <a:ea typeface="+mn-ea"/>
              <a:cs typeface="Poppins" panose="00000500000000000000" pitchFamily="2" charset="0"/>
            </a:rPr>
            <a:t>Transcreener</a:t>
          </a:r>
          <a:r>
            <a:rPr lang="en-CA" sz="1600" b="1" kern="1200" baseline="30000" dirty="0">
              <a:latin typeface="Poppins" panose="00000500000000000000" pitchFamily="2" charset="0"/>
              <a:ea typeface="+mn-ea"/>
              <a:cs typeface="Poppins" panose="00000500000000000000" pitchFamily="2" charset="0"/>
            </a:rPr>
            <a:t>®</a:t>
          </a:r>
        </a:p>
        <a:p>
          <a:pPr marL="171450" lvl="1" indent="-171450" algn="l" defTabSz="711200">
            <a:lnSpc>
              <a:spcPct val="100000"/>
            </a:lnSpc>
            <a:spcBef>
              <a:spcPct val="0"/>
            </a:spcBef>
            <a:spcAft>
              <a:spcPct val="15000"/>
            </a:spcAft>
            <a:buChar char="••"/>
          </a:pPr>
          <a:r>
            <a:rPr lang="en-CA" sz="1600" b="0" i="0" kern="1200" dirty="0" err="1">
              <a:latin typeface="Poppins" panose="00000500000000000000" pitchFamily="2" charset="0"/>
              <a:ea typeface="+mn-ea"/>
              <a:cs typeface="Poppins" panose="00000500000000000000" pitchFamily="2" charset="0"/>
            </a:rPr>
            <a:t>Adapta</a:t>
          </a:r>
          <a:r>
            <a:rPr lang="en-CA" sz="1600" b="0" i="0" kern="1200" dirty="0">
              <a:latin typeface="Poppins" panose="00000500000000000000" pitchFamily="2" charset="0"/>
              <a:ea typeface="+mn-ea"/>
              <a:cs typeface="Poppins" panose="00000500000000000000" pitchFamily="2" charset="0"/>
            </a:rPr>
            <a:t>™</a:t>
          </a:r>
          <a:endParaRPr lang="en-CA" sz="1600" b="0" kern="1200" baseline="30000" dirty="0">
            <a:latin typeface="Poppins" panose="00000500000000000000" pitchFamily="2" charset="0"/>
            <a:ea typeface="+mn-ea"/>
            <a:cs typeface="Poppins" panose="00000500000000000000" pitchFamily="2" charset="0"/>
          </a:endParaRPr>
        </a:p>
      </dsp:txBody>
      <dsp:txXfrm>
        <a:off x="3423651" y="1616687"/>
        <a:ext cx="3000503" cy="3300862"/>
      </dsp:txXfrm>
    </dsp:sp>
    <dsp:sp modelId="{6F434F71-59AD-4AF2-9C6C-07CF26E21130}">
      <dsp:nvSpPr>
        <dsp:cNvPr id="0" name=""/>
        <dsp:cNvSpPr/>
      </dsp:nvSpPr>
      <dsp:spPr>
        <a:xfrm>
          <a:off x="6844225" y="416486"/>
          <a:ext cx="3000503" cy="1200201"/>
        </a:xfrm>
        <a:prstGeom prst="rect">
          <a:avLst/>
        </a:prstGeom>
        <a:solidFill>
          <a:srgbClr val="005440"/>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100000"/>
            </a:lnSpc>
            <a:spcBef>
              <a:spcPct val="0"/>
            </a:spcBef>
            <a:spcAft>
              <a:spcPct val="35000"/>
            </a:spcAft>
            <a:buNone/>
          </a:pPr>
          <a:r>
            <a:rPr lang="en-CA" sz="2000" kern="1200" dirty="0">
              <a:latin typeface="Poppins" panose="00000500000000000000" pitchFamily="2" charset="0"/>
              <a:ea typeface="+mn-ea"/>
              <a:cs typeface="Poppins" panose="00000500000000000000" pitchFamily="2" charset="0"/>
            </a:rPr>
            <a:t>ATP detection</a:t>
          </a:r>
        </a:p>
      </dsp:txBody>
      <dsp:txXfrm>
        <a:off x="6844225" y="416486"/>
        <a:ext cx="3000503" cy="1200201"/>
      </dsp:txXfrm>
    </dsp:sp>
    <dsp:sp modelId="{D1F75E2A-F04B-4645-9940-48761D4A8FDB}">
      <dsp:nvSpPr>
        <dsp:cNvPr id="0" name=""/>
        <dsp:cNvSpPr/>
      </dsp:nvSpPr>
      <dsp:spPr>
        <a:xfrm>
          <a:off x="6844225" y="1616687"/>
          <a:ext cx="3000503" cy="3300862"/>
        </a:xfrm>
        <a:prstGeom prst="rect">
          <a:avLst/>
        </a:prstGeom>
        <a:solidFill>
          <a:schemeClr val="bg1">
            <a:lumMod val="95000"/>
            <a:alpha val="90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100000"/>
            </a:lnSpc>
            <a:spcBef>
              <a:spcPct val="0"/>
            </a:spcBef>
            <a:spcAft>
              <a:spcPct val="15000"/>
            </a:spcAft>
            <a:buChar char="••"/>
          </a:pPr>
          <a:r>
            <a:rPr lang="en-CA" sz="1600" b="1" kern="1200" dirty="0">
              <a:latin typeface="Poppins" panose="00000500000000000000" pitchFamily="2" charset="0"/>
              <a:ea typeface="+mn-ea"/>
              <a:cs typeface="Poppins" panose="00000500000000000000" pitchFamily="2" charset="0"/>
            </a:rPr>
            <a:t>Kinase-Glo™</a:t>
          </a:r>
        </a:p>
        <a:p>
          <a:pPr marL="171450" lvl="1" indent="-171450" algn="l" defTabSz="711200">
            <a:lnSpc>
              <a:spcPct val="100000"/>
            </a:lnSpc>
            <a:spcBef>
              <a:spcPct val="0"/>
            </a:spcBef>
            <a:spcAft>
              <a:spcPct val="15000"/>
            </a:spcAft>
            <a:buChar char="••"/>
          </a:pPr>
          <a:r>
            <a:rPr lang="en-CA" sz="1600" b="1" kern="1200" dirty="0" err="1">
              <a:latin typeface="Poppins" panose="00000500000000000000" pitchFamily="2" charset="0"/>
              <a:ea typeface="+mn-ea"/>
              <a:cs typeface="Poppins" panose="00000500000000000000" pitchFamily="2" charset="0"/>
            </a:rPr>
            <a:t>EasyLite</a:t>
          </a:r>
          <a:r>
            <a:rPr lang="en-CA" sz="1600" b="1" kern="1200" dirty="0">
              <a:latin typeface="Poppins" panose="00000500000000000000" pitchFamily="2" charset="0"/>
              <a:ea typeface="+mn-ea"/>
              <a:cs typeface="Poppins" panose="00000500000000000000" pitchFamily="2" charset="0"/>
            </a:rPr>
            <a:t>™</a:t>
          </a:r>
        </a:p>
      </dsp:txBody>
      <dsp:txXfrm>
        <a:off x="6844225" y="1616687"/>
        <a:ext cx="3000503" cy="3300862"/>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D0C526C-B0EF-4263-B590-21E6F0B4768F}" type="datetimeFigureOut">
              <a:rPr lang="zh-CN" altLang="en-US" smtClean="0"/>
              <a:pPr/>
              <a:t>2024-09-24</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4BDB5EA-5A29-4E3C-8350-B77A4BC00DC0}"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00291F-5790-45D5-9594-B22EB89B5414}" type="datetimeFigureOut">
              <a:rPr lang="en-US" smtClean="0"/>
              <a:pPr/>
              <a:t>9/24/2024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473F80-DB95-4CA6-99FD-7C1E9591D201}" type="slidenum">
              <a:rPr lang="en-US" smtClean="0"/>
              <a:pPr/>
              <a:t>‹#›</a:t>
            </a:fld>
            <a:endParaRPr lang="en-US"/>
          </a:p>
        </p:txBody>
      </p:sp>
    </p:spTree>
    <p:extLst>
      <p:ext uri="{BB962C8B-B14F-4D97-AF65-F5344CB8AC3E}">
        <p14:creationId xmlns="" xmlns:p14="http://schemas.microsoft.com/office/powerpoint/2010/main" val="1095070164"/>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CA" dirty="0"/>
              <a:t>Protein kinase - cell signaling </a:t>
            </a:r>
            <a:r>
              <a:rPr lang="zh-CN" altLang="en-US" dirty="0"/>
              <a:t>（</a:t>
            </a:r>
            <a:r>
              <a:rPr lang="en-CA" sz="1800" b="0" i="0" u="none" strike="noStrike" baseline="0" dirty="0">
                <a:solidFill>
                  <a:srgbClr val="131413"/>
                </a:solidFill>
                <a:latin typeface="VbpxbbAdvTT86d47313"/>
              </a:rPr>
              <a:t>cell proliferation, survival and migration</a:t>
            </a:r>
            <a:r>
              <a:rPr lang="zh-CN" altLang="en-US" dirty="0"/>
              <a:t>）</a:t>
            </a:r>
            <a:endParaRPr lang="en-CA" dirty="0"/>
          </a:p>
          <a:p>
            <a:pPr marL="0" marR="0" lvl="0" indent="0" algn="l" defTabSz="914400" rtl="0" eaLnBrk="1" fontAlgn="auto" latinLnBrk="0" hangingPunct="1">
              <a:lnSpc>
                <a:spcPct val="107000"/>
              </a:lnSpc>
              <a:spcBef>
                <a:spcPts val="0"/>
              </a:spcBef>
              <a:spcAft>
                <a:spcPts val="0"/>
              </a:spcAft>
              <a:buClrTx/>
              <a:buSzTx/>
              <a:buFontTx/>
              <a:buNone/>
              <a:tabLst/>
              <a:defRPr/>
            </a:pPr>
            <a:r>
              <a:rPr lang="en-CA" dirty="0"/>
              <a:t>lipid kinase - </a:t>
            </a:r>
            <a:r>
              <a:rPr lang="en-US" b="0" i="0" dirty="0">
                <a:solidFill>
                  <a:srgbClr val="1A1A1A"/>
                </a:solidFill>
                <a:effectLst/>
                <a:latin typeface="Georgia" panose="02040502050405020303" pitchFamily="18" charset="0"/>
              </a:rPr>
              <a:t>controlling the molecular composition of membranes in cells, which helps to specify the physical and chemical properties of the different membranes</a:t>
            </a:r>
          </a:p>
          <a:p>
            <a:pPr marL="0" marR="0" lvl="0" indent="0" algn="l" defTabSz="914400" rtl="0" eaLnBrk="1" fontAlgn="auto" latinLnBrk="0" hangingPunct="1">
              <a:lnSpc>
                <a:spcPct val="107000"/>
              </a:lnSpc>
              <a:spcBef>
                <a:spcPts val="0"/>
              </a:spcBef>
              <a:spcAft>
                <a:spcPts val="0"/>
              </a:spcAft>
              <a:buClrTx/>
              <a:buSzTx/>
              <a:buFontTx/>
              <a:buNone/>
              <a:tabLst/>
              <a:defRPr/>
            </a:pPr>
            <a:r>
              <a:rPr lang="en-US" b="0" i="0" dirty="0">
                <a:solidFill>
                  <a:srgbClr val="1A1A1A"/>
                </a:solidFill>
                <a:effectLst/>
                <a:latin typeface="Georgia" panose="02040502050405020303" pitchFamily="18" charset="0"/>
              </a:rPr>
              <a:t>Carbohydrate kinase – energy metabolism</a:t>
            </a:r>
          </a:p>
          <a:p>
            <a:pPr marL="0" marR="0" lvl="0" indent="0" algn="l" defTabSz="914400" rtl="0" eaLnBrk="1" fontAlgn="auto" latinLnBrk="0" hangingPunct="1">
              <a:lnSpc>
                <a:spcPct val="107000"/>
              </a:lnSpc>
              <a:spcBef>
                <a:spcPts val="0"/>
              </a:spcBef>
              <a:spcAft>
                <a:spcPts val="0"/>
              </a:spcAft>
              <a:buClrTx/>
              <a:buSzTx/>
              <a:buFontTx/>
              <a:buNone/>
              <a:tabLst/>
              <a:defRPr/>
            </a:pPr>
            <a:r>
              <a:rPr lang="en-US" dirty="0">
                <a:sym typeface="Wingdings" panose="05000000000000000000" pitchFamily="2" charset="2"/>
              </a:rPr>
              <a:t></a:t>
            </a:r>
            <a:r>
              <a:rPr lang="en-US" dirty="0"/>
              <a:t>Protein kinases are one of the largest families of evolutionarily related proteins and comprise one of the most abundant gene families in humans</a:t>
            </a:r>
          </a:p>
        </p:txBody>
      </p:sp>
      <p:sp>
        <p:nvSpPr>
          <p:cNvPr id="4" name="Slide Number Placeholder 3"/>
          <p:cNvSpPr>
            <a:spLocks noGrp="1"/>
          </p:cNvSpPr>
          <p:nvPr>
            <p:ph type="sldNum" sz="quarter" idx="5"/>
          </p:nvPr>
        </p:nvSpPr>
        <p:spPr/>
        <p:txBody>
          <a:bodyPr/>
          <a:lstStyle/>
          <a:p>
            <a:fld id="{18473F80-DB95-4CA6-99FD-7C1E9591D201}" type="slidenum">
              <a:rPr lang="en-US" smtClean="0"/>
              <a:pPr/>
              <a:t>4</a:t>
            </a:fld>
            <a:endParaRPr lang="en-US"/>
          </a:p>
        </p:txBody>
      </p:sp>
    </p:spTree>
    <p:extLst>
      <p:ext uri="{BB962C8B-B14F-4D97-AF65-F5344CB8AC3E}">
        <p14:creationId xmlns="" xmlns:p14="http://schemas.microsoft.com/office/powerpoint/2010/main" val="1505059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Slide Number Placeholder 3"/>
          <p:cNvSpPr>
            <a:spLocks noGrp="1"/>
          </p:cNvSpPr>
          <p:nvPr>
            <p:ph type="sldNum" sz="quarter" idx="5"/>
          </p:nvPr>
        </p:nvSpPr>
        <p:spPr/>
        <p:txBody>
          <a:bodyPr/>
          <a:lstStyle/>
          <a:p>
            <a:fld id="{18473F80-DB95-4CA6-99FD-7C1E9591D201}" type="slidenum">
              <a:rPr lang="en-US" smtClean="0"/>
              <a:pPr/>
              <a:t>5</a:t>
            </a:fld>
            <a:endParaRPr lang="en-US"/>
          </a:p>
        </p:txBody>
      </p:sp>
    </p:spTree>
    <p:extLst>
      <p:ext uri="{BB962C8B-B14F-4D97-AF65-F5344CB8AC3E}">
        <p14:creationId xmlns="" xmlns:p14="http://schemas.microsoft.com/office/powerpoint/2010/main" val="28671398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Slide Number Placeholder 3"/>
          <p:cNvSpPr>
            <a:spLocks noGrp="1"/>
          </p:cNvSpPr>
          <p:nvPr>
            <p:ph type="sldNum" sz="quarter" idx="5"/>
          </p:nvPr>
        </p:nvSpPr>
        <p:spPr/>
        <p:txBody>
          <a:bodyPr/>
          <a:lstStyle/>
          <a:p>
            <a:fld id="{18473F80-DB95-4CA6-99FD-7C1E9591D201}" type="slidenum">
              <a:rPr lang="en-US" smtClean="0"/>
              <a:pPr/>
              <a:t>7</a:t>
            </a:fld>
            <a:endParaRPr lang="en-US"/>
          </a:p>
        </p:txBody>
      </p:sp>
    </p:spTree>
    <p:extLst>
      <p:ext uri="{BB962C8B-B14F-4D97-AF65-F5344CB8AC3E}">
        <p14:creationId xmlns="" xmlns:p14="http://schemas.microsoft.com/office/powerpoint/2010/main" val="1936577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Slide Number Placeholder 3"/>
          <p:cNvSpPr>
            <a:spLocks noGrp="1"/>
          </p:cNvSpPr>
          <p:nvPr>
            <p:ph type="sldNum" sz="quarter" idx="5"/>
          </p:nvPr>
        </p:nvSpPr>
        <p:spPr/>
        <p:txBody>
          <a:bodyPr/>
          <a:lstStyle/>
          <a:p>
            <a:fld id="{18473F80-DB95-4CA6-99FD-7C1E9591D201}" type="slidenum">
              <a:rPr lang="en-US" smtClean="0"/>
              <a:pPr/>
              <a:t>8</a:t>
            </a:fld>
            <a:endParaRPr lang="en-US"/>
          </a:p>
        </p:txBody>
      </p:sp>
    </p:spTree>
    <p:extLst>
      <p:ext uri="{BB962C8B-B14F-4D97-AF65-F5344CB8AC3E}">
        <p14:creationId xmlns="" xmlns:p14="http://schemas.microsoft.com/office/powerpoint/2010/main" val="37466779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Slide Number Placeholder 3"/>
          <p:cNvSpPr>
            <a:spLocks noGrp="1"/>
          </p:cNvSpPr>
          <p:nvPr>
            <p:ph type="sldNum" sz="quarter" idx="5"/>
          </p:nvPr>
        </p:nvSpPr>
        <p:spPr/>
        <p:txBody>
          <a:bodyPr/>
          <a:lstStyle/>
          <a:p>
            <a:fld id="{18473F80-DB95-4CA6-99FD-7C1E9591D201}" type="slidenum">
              <a:rPr lang="en-US" smtClean="0"/>
              <a:pPr/>
              <a:t>9</a:t>
            </a:fld>
            <a:endParaRPr lang="en-US"/>
          </a:p>
        </p:txBody>
      </p:sp>
    </p:spTree>
    <p:extLst>
      <p:ext uri="{BB962C8B-B14F-4D97-AF65-F5344CB8AC3E}">
        <p14:creationId xmlns="" xmlns:p14="http://schemas.microsoft.com/office/powerpoint/2010/main" val="42121158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Slide Number Placeholder 3"/>
          <p:cNvSpPr>
            <a:spLocks noGrp="1"/>
          </p:cNvSpPr>
          <p:nvPr>
            <p:ph type="sldNum" sz="quarter" idx="5"/>
          </p:nvPr>
        </p:nvSpPr>
        <p:spPr/>
        <p:txBody>
          <a:bodyPr/>
          <a:lstStyle/>
          <a:p>
            <a:fld id="{18473F80-DB95-4CA6-99FD-7C1E9591D201}" type="slidenum">
              <a:rPr lang="en-US" smtClean="0"/>
              <a:pPr/>
              <a:t>11</a:t>
            </a:fld>
            <a:endParaRPr lang="en-US"/>
          </a:p>
        </p:txBody>
      </p:sp>
    </p:spTree>
    <p:extLst>
      <p:ext uri="{BB962C8B-B14F-4D97-AF65-F5344CB8AC3E}">
        <p14:creationId xmlns="" xmlns:p14="http://schemas.microsoft.com/office/powerpoint/2010/main" val="40405385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Slide Number Placeholder 3"/>
          <p:cNvSpPr>
            <a:spLocks noGrp="1"/>
          </p:cNvSpPr>
          <p:nvPr>
            <p:ph type="sldNum" sz="quarter" idx="5"/>
          </p:nvPr>
        </p:nvSpPr>
        <p:spPr/>
        <p:txBody>
          <a:bodyPr/>
          <a:lstStyle/>
          <a:p>
            <a:fld id="{18473F80-DB95-4CA6-99FD-7C1E9591D201}" type="slidenum">
              <a:rPr lang="en-US" smtClean="0"/>
              <a:pPr/>
              <a:t>12</a:t>
            </a:fld>
            <a:endParaRPr lang="en-US"/>
          </a:p>
        </p:txBody>
      </p:sp>
    </p:spTree>
    <p:extLst>
      <p:ext uri="{BB962C8B-B14F-4D97-AF65-F5344CB8AC3E}">
        <p14:creationId xmlns="" xmlns:p14="http://schemas.microsoft.com/office/powerpoint/2010/main" val="26469506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Slide Number Placeholder 3"/>
          <p:cNvSpPr>
            <a:spLocks noGrp="1"/>
          </p:cNvSpPr>
          <p:nvPr>
            <p:ph type="sldNum" sz="quarter" idx="5"/>
          </p:nvPr>
        </p:nvSpPr>
        <p:spPr/>
        <p:txBody>
          <a:bodyPr/>
          <a:lstStyle/>
          <a:p>
            <a:fld id="{18473F80-DB95-4CA6-99FD-7C1E9591D201}" type="slidenum">
              <a:rPr lang="en-US" smtClean="0"/>
              <a:pPr/>
              <a:t>13</a:t>
            </a:fld>
            <a:endParaRPr lang="en-US"/>
          </a:p>
        </p:txBody>
      </p:sp>
    </p:spTree>
    <p:extLst>
      <p:ext uri="{BB962C8B-B14F-4D97-AF65-F5344CB8AC3E}">
        <p14:creationId xmlns="" xmlns:p14="http://schemas.microsoft.com/office/powerpoint/2010/main" val="10545138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Slide Number Placeholder 3"/>
          <p:cNvSpPr>
            <a:spLocks noGrp="1"/>
          </p:cNvSpPr>
          <p:nvPr>
            <p:ph type="sldNum" sz="quarter" idx="5"/>
          </p:nvPr>
        </p:nvSpPr>
        <p:spPr/>
        <p:txBody>
          <a:bodyPr/>
          <a:lstStyle/>
          <a:p>
            <a:fld id="{18473F80-DB95-4CA6-99FD-7C1E9591D201}" type="slidenum">
              <a:rPr lang="en-US" smtClean="0"/>
              <a:pPr/>
              <a:t>14</a:t>
            </a:fld>
            <a:endParaRPr lang="en-US"/>
          </a:p>
        </p:txBody>
      </p:sp>
    </p:spTree>
    <p:extLst>
      <p:ext uri="{BB962C8B-B14F-4D97-AF65-F5344CB8AC3E}">
        <p14:creationId xmlns="" xmlns:p14="http://schemas.microsoft.com/office/powerpoint/2010/main" val="34270627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zh-CN" altLang="en-US" dirty="0"/>
              <a:t>镧系金属</a:t>
            </a:r>
            <a:r>
              <a:rPr lang="en-US" altLang="zh-CN" dirty="0"/>
              <a:t>- </a:t>
            </a:r>
            <a:r>
              <a:rPr lang="zh-CN" altLang="en-US" dirty="0"/>
              <a:t>长寿命发射光</a:t>
            </a:r>
            <a:r>
              <a:rPr lang="en-US" altLang="zh-CN" dirty="0"/>
              <a:t>—</a:t>
            </a:r>
            <a:r>
              <a:rPr lang="zh-CN" altLang="en-US" dirty="0"/>
              <a:t>高信噪比</a:t>
            </a:r>
            <a:endParaRPr lang="en-CA" dirty="0"/>
          </a:p>
          <a:p>
            <a:pPr algn="l"/>
            <a:endParaRPr lang="en-US" dirty="0"/>
          </a:p>
        </p:txBody>
      </p:sp>
      <p:sp>
        <p:nvSpPr>
          <p:cNvPr id="4" name="Slide Number Placeholder 3"/>
          <p:cNvSpPr>
            <a:spLocks noGrp="1"/>
          </p:cNvSpPr>
          <p:nvPr>
            <p:ph type="sldNum" sz="quarter" idx="5"/>
          </p:nvPr>
        </p:nvSpPr>
        <p:spPr/>
        <p:txBody>
          <a:bodyPr/>
          <a:lstStyle/>
          <a:p>
            <a:fld id="{18473F80-DB95-4CA6-99FD-7C1E9591D201}" type="slidenum">
              <a:rPr lang="en-US" smtClean="0"/>
              <a:pPr/>
              <a:t>15</a:t>
            </a:fld>
            <a:endParaRPr lang="en-US"/>
          </a:p>
        </p:txBody>
      </p:sp>
    </p:spTree>
    <p:extLst>
      <p:ext uri="{BB962C8B-B14F-4D97-AF65-F5344CB8AC3E}">
        <p14:creationId xmlns="" xmlns:p14="http://schemas.microsoft.com/office/powerpoint/2010/main" val="37880523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Slide Number Placeholder 3"/>
          <p:cNvSpPr>
            <a:spLocks noGrp="1"/>
          </p:cNvSpPr>
          <p:nvPr>
            <p:ph type="sldNum" sz="quarter" idx="5"/>
          </p:nvPr>
        </p:nvSpPr>
        <p:spPr/>
        <p:txBody>
          <a:bodyPr/>
          <a:lstStyle/>
          <a:p>
            <a:fld id="{18473F80-DB95-4CA6-99FD-7C1E9591D201}" type="slidenum">
              <a:rPr lang="en-US" smtClean="0"/>
              <a:pPr/>
              <a:t>16</a:t>
            </a:fld>
            <a:endParaRPr lang="en-US"/>
          </a:p>
        </p:txBody>
      </p:sp>
    </p:spTree>
    <p:extLst>
      <p:ext uri="{BB962C8B-B14F-4D97-AF65-F5344CB8AC3E}">
        <p14:creationId xmlns="" xmlns:p14="http://schemas.microsoft.com/office/powerpoint/2010/main" val="39483265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sz="1600" b="0" i="0" u="none" strike="noStrike" baseline="0" dirty="0">
                <a:solidFill>
                  <a:srgbClr val="000000"/>
                </a:solidFill>
                <a:latin typeface="Calibri" panose="020F0502020204030204" pitchFamily="34" charset="0"/>
              </a:rPr>
              <a:t>Peptide sequences are synthesized using solid-phase methods with the Sox fluorophore coupled through the sulfhydryl group of a cysteine residue proximal to a protein kinase phosphorylation site, such as a tyrosine, serine, or threonine. Upon addition of a kinase, the peptide is phosphorylated. In the presence of magnesium ion, a chelation complex is formed with the phosphate group, resulting in fluorescence enhancement of the Sox fluorophore </a:t>
            </a:r>
            <a:r>
              <a:rPr lang="en-US" sz="1600" b="1" i="0" u="none" strike="noStrike" baseline="0" dirty="0">
                <a:solidFill>
                  <a:srgbClr val="000000"/>
                </a:solidFill>
                <a:latin typeface="Calibri" panose="020F0502020204030204" pitchFamily="34" charset="0"/>
              </a:rPr>
              <a:t>monitored continuously </a:t>
            </a:r>
            <a:r>
              <a:rPr lang="en-US" sz="1600" b="0" i="0" u="none" strike="noStrike" baseline="0" dirty="0">
                <a:solidFill>
                  <a:srgbClr val="000000"/>
                </a:solidFill>
                <a:latin typeface="Calibri" panose="020F0502020204030204" pitchFamily="34" charset="0"/>
              </a:rPr>
              <a:t>as fluorescence intensity </a:t>
            </a:r>
            <a:endParaRPr lang="en-CA" dirty="0"/>
          </a:p>
        </p:txBody>
      </p:sp>
      <p:sp>
        <p:nvSpPr>
          <p:cNvPr id="4" name="Slide Number Placeholder 3"/>
          <p:cNvSpPr>
            <a:spLocks noGrp="1"/>
          </p:cNvSpPr>
          <p:nvPr>
            <p:ph type="sldNum" sz="quarter" idx="5"/>
          </p:nvPr>
        </p:nvSpPr>
        <p:spPr/>
        <p:txBody>
          <a:bodyPr/>
          <a:lstStyle/>
          <a:p>
            <a:fld id="{18473F80-DB95-4CA6-99FD-7C1E9591D201}" type="slidenum">
              <a:rPr lang="en-US" smtClean="0"/>
              <a:pPr/>
              <a:t>17</a:t>
            </a:fld>
            <a:endParaRPr lang="en-US"/>
          </a:p>
        </p:txBody>
      </p:sp>
    </p:spTree>
    <p:extLst>
      <p:ext uri="{BB962C8B-B14F-4D97-AF65-F5344CB8AC3E}">
        <p14:creationId xmlns="" xmlns:p14="http://schemas.microsoft.com/office/powerpoint/2010/main" val="11933913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b="0" i="0" dirty="0">
                <a:solidFill>
                  <a:srgbClr val="222525"/>
                </a:solidFill>
                <a:effectLst/>
                <a:latin typeface="DM Sans" panose="020F0502020204030204" pitchFamily="2" charset="0"/>
              </a:rPr>
              <a:t>The target enzyme is incubated with fluorescently labeled substrate and test compounds in a standardized reaction mixture in 384 well plates. Upon termination of the reaction, samples are driven into capillaries or microfluidic channels where electric field is applied. The samples migrate across the electric field and product and substrate are separated based on the difference in their charge (electrophoretic mobility shift). Enzyme activity is measured by direct comparison of the fluorescence in the product and substrate peaks.</a:t>
            </a:r>
            <a:endParaRPr lang="en-CA" dirty="0"/>
          </a:p>
          <a:p>
            <a:pPr algn="l"/>
            <a:endParaRPr lang="en-US" dirty="0"/>
          </a:p>
        </p:txBody>
      </p:sp>
      <p:sp>
        <p:nvSpPr>
          <p:cNvPr id="4" name="Slide Number Placeholder 3"/>
          <p:cNvSpPr>
            <a:spLocks noGrp="1"/>
          </p:cNvSpPr>
          <p:nvPr>
            <p:ph type="sldNum" sz="quarter" idx="5"/>
          </p:nvPr>
        </p:nvSpPr>
        <p:spPr/>
        <p:txBody>
          <a:bodyPr/>
          <a:lstStyle/>
          <a:p>
            <a:fld id="{18473F80-DB95-4CA6-99FD-7C1E9591D201}" type="slidenum">
              <a:rPr lang="en-US" smtClean="0"/>
              <a:pPr/>
              <a:t>18</a:t>
            </a:fld>
            <a:endParaRPr lang="en-US"/>
          </a:p>
        </p:txBody>
      </p:sp>
    </p:spTree>
    <p:extLst>
      <p:ext uri="{BB962C8B-B14F-4D97-AF65-F5344CB8AC3E}">
        <p14:creationId xmlns="" xmlns:p14="http://schemas.microsoft.com/office/powerpoint/2010/main" val="11961755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Slide Number Placeholder 3"/>
          <p:cNvSpPr>
            <a:spLocks noGrp="1"/>
          </p:cNvSpPr>
          <p:nvPr>
            <p:ph type="sldNum" sz="quarter" idx="5"/>
          </p:nvPr>
        </p:nvSpPr>
        <p:spPr/>
        <p:txBody>
          <a:bodyPr/>
          <a:lstStyle/>
          <a:p>
            <a:fld id="{18473F80-DB95-4CA6-99FD-7C1E9591D201}" type="slidenum">
              <a:rPr lang="en-US" smtClean="0"/>
              <a:pPr/>
              <a:t>19</a:t>
            </a:fld>
            <a:endParaRPr lang="en-US"/>
          </a:p>
        </p:txBody>
      </p:sp>
    </p:spTree>
    <p:extLst>
      <p:ext uri="{BB962C8B-B14F-4D97-AF65-F5344CB8AC3E}">
        <p14:creationId xmlns="" xmlns:p14="http://schemas.microsoft.com/office/powerpoint/2010/main" val="15769562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Slide Number Placeholder 3"/>
          <p:cNvSpPr>
            <a:spLocks noGrp="1"/>
          </p:cNvSpPr>
          <p:nvPr>
            <p:ph type="sldNum" sz="quarter" idx="5"/>
          </p:nvPr>
        </p:nvSpPr>
        <p:spPr/>
        <p:txBody>
          <a:bodyPr/>
          <a:lstStyle/>
          <a:p>
            <a:fld id="{18473F80-DB95-4CA6-99FD-7C1E9591D201}" type="slidenum">
              <a:rPr lang="en-US" smtClean="0"/>
              <a:pPr/>
              <a:t>20</a:t>
            </a:fld>
            <a:endParaRPr lang="en-US"/>
          </a:p>
        </p:txBody>
      </p:sp>
    </p:spTree>
    <p:extLst>
      <p:ext uri="{BB962C8B-B14F-4D97-AF65-F5344CB8AC3E}">
        <p14:creationId xmlns="" xmlns:p14="http://schemas.microsoft.com/office/powerpoint/2010/main" val="26555446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latin typeface="RotisSerifStd"/>
              </a:rPr>
              <a:t>The assay is sensitive to low ATP conversion and the signal readout (RLU) is linear with ADP present at various ATP–ADP concentration ranges as shown. We found that using this assay we can detect as low as 0.1 </a:t>
            </a:r>
            <a:r>
              <a:rPr lang="en-US" sz="1800" b="0" i="0" u="none" strike="noStrike" baseline="0" dirty="0" err="1">
                <a:latin typeface="RotisSerifStd"/>
              </a:rPr>
              <a:t>pmol</a:t>
            </a:r>
            <a:r>
              <a:rPr lang="en-US" sz="1800" b="0" i="0" u="none" strike="noStrike" baseline="0" dirty="0">
                <a:latin typeface="RotisSerifStd"/>
              </a:rPr>
              <a:t> of ADP generated in the enzyme reaction.</a:t>
            </a:r>
            <a:endParaRPr lang="en-US" dirty="0"/>
          </a:p>
        </p:txBody>
      </p:sp>
      <p:sp>
        <p:nvSpPr>
          <p:cNvPr id="4" name="Slide Number Placeholder 3"/>
          <p:cNvSpPr>
            <a:spLocks noGrp="1"/>
          </p:cNvSpPr>
          <p:nvPr>
            <p:ph type="sldNum" sz="quarter" idx="5"/>
          </p:nvPr>
        </p:nvSpPr>
        <p:spPr/>
        <p:txBody>
          <a:bodyPr/>
          <a:lstStyle/>
          <a:p>
            <a:fld id="{18473F80-DB95-4CA6-99FD-7C1E9591D201}" type="slidenum">
              <a:rPr lang="en-US" smtClean="0"/>
              <a:pPr/>
              <a:t>21</a:t>
            </a:fld>
            <a:endParaRPr lang="en-US"/>
          </a:p>
        </p:txBody>
      </p:sp>
    </p:spTree>
    <p:extLst>
      <p:ext uri="{BB962C8B-B14F-4D97-AF65-F5344CB8AC3E}">
        <p14:creationId xmlns="" xmlns:p14="http://schemas.microsoft.com/office/powerpoint/2010/main" val="22049966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Slide Number Placeholder 3"/>
          <p:cNvSpPr>
            <a:spLocks noGrp="1"/>
          </p:cNvSpPr>
          <p:nvPr>
            <p:ph type="sldNum" sz="quarter" idx="5"/>
          </p:nvPr>
        </p:nvSpPr>
        <p:spPr/>
        <p:txBody>
          <a:bodyPr/>
          <a:lstStyle/>
          <a:p>
            <a:fld id="{18473F80-DB95-4CA6-99FD-7C1E9591D201}" type="slidenum">
              <a:rPr lang="en-US" smtClean="0"/>
              <a:pPr/>
              <a:t>22</a:t>
            </a:fld>
            <a:endParaRPr lang="en-US"/>
          </a:p>
        </p:txBody>
      </p:sp>
    </p:spTree>
    <p:extLst>
      <p:ext uri="{BB962C8B-B14F-4D97-AF65-F5344CB8AC3E}">
        <p14:creationId xmlns="" xmlns:p14="http://schemas.microsoft.com/office/powerpoint/2010/main" val="15692265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Slide Number Placeholder 3"/>
          <p:cNvSpPr>
            <a:spLocks noGrp="1"/>
          </p:cNvSpPr>
          <p:nvPr>
            <p:ph type="sldNum" sz="quarter" idx="5"/>
          </p:nvPr>
        </p:nvSpPr>
        <p:spPr/>
        <p:txBody>
          <a:bodyPr/>
          <a:lstStyle/>
          <a:p>
            <a:fld id="{18473F80-DB95-4CA6-99FD-7C1E9591D201}" type="slidenum">
              <a:rPr lang="en-US" smtClean="0"/>
              <a:pPr/>
              <a:t>23</a:t>
            </a:fld>
            <a:endParaRPr lang="en-US"/>
          </a:p>
        </p:txBody>
      </p:sp>
    </p:spTree>
    <p:extLst>
      <p:ext uri="{BB962C8B-B14F-4D97-AF65-F5344CB8AC3E}">
        <p14:creationId xmlns="" xmlns:p14="http://schemas.microsoft.com/office/powerpoint/2010/main" val="16180887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Slide Number Placeholder 3"/>
          <p:cNvSpPr>
            <a:spLocks noGrp="1"/>
          </p:cNvSpPr>
          <p:nvPr>
            <p:ph type="sldNum" sz="quarter" idx="5"/>
          </p:nvPr>
        </p:nvSpPr>
        <p:spPr/>
        <p:txBody>
          <a:bodyPr/>
          <a:lstStyle/>
          <a:p>
            <a:fld id="{18473F80-DB95-4CA6-99FD-7C1E9591D201}" type="slidenum">
              <a:rPr lang="en-US" smtClean="0"/>
              <a:pPr/>
              <a:t>24</a:t>
            </a:fld>
            <a:endParaRPr lang="en-US"/>
          </a:p>
        </p:txBody>
      </p:sp>
    </p:spTree>
    <p:extLst>
      <p:ext uri="{BB962C8B-B14F-4D97-AF65-F5344CB8AC3E}">
        <p14:creationId xmlns="" xmlns:p14="http://schemas.microsoft.com/office/powerpoint/2010/main" val="13549656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Except for the FB assay, all other can be adapted for HTS.</a:t>
            </a:r>
          </a:p>
          <a:p>
            <a:r>
              <a:rPr lang="en-CA" dirty="0"/>
              <a:t>Which platform to choose for your application, is going to dependent on many factors, including target characteristics, instrument, sourcing of reagents, budget, screening scale, and data format/quality.</a:t>
            </a:r>
          </a:p>
          <a:p>
            <a:pPr algn="l"/>
            <a:endParaRPr lang="en-US" dirty="0"/>
          </a:p>
        </p:txBody>
      </p:sp>
      <p:sp>
        <p:nvSpPr>
          <p:cNvPr id="4" name="Slide Number Placeholder 3"/>
          <p:cNvSpPr>
            <a:spLocks noGrp="1"/>
          </p:cNvSpPr>
          <p:nvPr>
            <p:ph type="sldNum" sz="quarter" idx="5"/>
          </p:nvPr>
        </p:nvSpPr>
        <p:spPr/>
        <p:txBody>
          <a:bodyPr/>
          <a:lstStyle/>
          <a:p>
            <a:fld id="{18473F80-DB95-4CA6-99FD-7C1E9591D201}" type="slidenum">
              <a:rPr lang="en-US" smtClean="0"/>
              <a:pPr/>
              <a:t>25</a:t>
            </a:fld>
            <a:endParaRPr lang="en-US"/>
          </a:p>
        </p:txBody>
      </p:sp>
    </p:spTree>
    <p:extLst>
      <p:ext uri="{BB962C8B-B14F-4D97-AF65-F5344CB8AC3E}">
        <p14:creationId xmlns="" xmlns:p14="http://schemas.microsoft.com/office/powerpoint/2010/main" val="19409586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dirty="0"/>
              <a:t>Here is a brief snapshot of </a:t>
            </a:r>
            <a:r>
              <a:rPr lang="en-US" dirty="0" err="1"/>
              <a:t>SignalChem’s</a:t>
            </a:r>
            <a:r>
              <a:rPr lang="en-US" dirty="0"/>
              <a:t> active enzymes. We list them in nine product groups and I have highlighted the kinase group, which is our largest product portfolio. </a:t>
            </a:r>
          </a:p>
          <a:p>
            <a:pPr algn="l"/>
            <a:endParaRPr lang="en-US" dirty="0"/>
          </a:p>
        </p:txBody>
      </p:sp>
      <p:sp>
        <p:nvSpPr>
          <p:cNvPr id="4" name="Slide Number Placeholder 3"/>
          <p:cNvSpPr>
            <a:spLocks noGrp="1"/>
          </p:cNvSpPr>
          <p:nvPr>
            <p:ph type="sldNum" sz="quarter" idx="5"/>
          </p:nvPr>
        </p:nvSpPr>
        <p:spPr/>
        <p:txBody>
          <a:bodyPr/>
          <a:lstStyle/>
          <a:p>
            <a:fld id="{18473F80-DB95-4CA6-99FD-7C1E9591D201}" type="slidenum">
              <a:rPr lang="en-US" smtClean="0"/>
              <a:pPr/>
              <a:t>27</a:t>
            </a:fld>
            <a:endParaRPr lang="en-US"/>
          </a:p>
        </p:txBody>
      </p:sp>
    </p:spTree>
    <p:extLst>
      <p:ext uri="{BB962C8B-B14F-4D97-AF65-F5344CB8AC3E}">
        <p14:creationId xmlns="" xmlns:p14="http://schemas.microsoft.com/office/powerpoint/2010/main" val="4417685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dirty="0"/>
              <a:t>Current biochemical assay platforms for both product validation as well as custom profiling service. All these assays can be grouped into 4 categories based on the detection technology. The largest group is luminescence-based assays for which we have been taking advantage of Promega’s enhanced luciferase. We have adapted these Glo reagents to our own needs and developed assays specific for each these major product family. The reason we chose the Glo system is not only because the assays are highly sensitive, homogeneous and HTS-compatible, but also because we have a long-time successful partnership with Promega.</a:t>
            </a:r>
          </a:p>
          <a:p>
            <a:pPr algn="l"/>
            <a:endParaRPr lang="en-US" dirty="0"/>
          </a:p>
        </p:txBody>
      </p:sp>
      <p:sp>
        <p:nvSpPr>
          <p:cNvPr id="4" name="Slide Number Placeholder 3"/>
          <p:cNvSpPr>
            <a:spLocks noGrp="1"/>
          </p:cNvSpPr>
          <p:nvPr>
            <p:ph type="sldNum" sz="quarter" idx="5"/>
          </p:nvPr>
        </p:nvSpPr>
        <p:spPr/>
        <p:txBody>
          <a:bodyPr/>
          <a:lstStyle/>
          <a:p>
            <a:fld id="{18473F80-DB95-4CA6-99FD-7C1E9591D201}" type="slidenum">
              <a:rPr lang="en-US" smtClean="0"/>
              <a:pPr/>
              <a:t>28</a:t>
            </a:fld>
            <a:endParaRPr lang="en-US"/>
          </a:p>
        </p:txBody>
      </p:sp>
    </p:spTree>
    <p:extLst>
      <p:ext uri="{BB962C8B-B14F-4D97-AF65-F5344CB8AC3E}">
        <p14:creationId xmlns="" xmlns:p14="http://schemas.microsoft.com/office/powerpoint/2010/main" val="37028407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Slide Number Placeholder 3"/>
          <p:cNvSpPr>
            <a:spLocks noGrp="1"/>
          </p:cNvSpPr>
          <p:nvPr>
            <p:ph type="sldNum" sz="quarter" idx="5"/>
          </p:nvPr>
        </p:nvSpPr>
        <p:spPr/>
        <p:txBody>
          <a:bodyPr/>
          <a:lstStyle/>
          <a:p>
            <a:fld id="{18473F80-DB95-4CA6-99FD-7C1E9591D201}" type="slidenum">
              <a:rPr lang="en-US" smtClean="0"/>
              <a:pPr/>
              <a:t>29</a:t>
            </a:fld>
            <a:endParaRPr lang="en-US"/>
          </a:p>
        </p:txBody>
      </p:sp>
    </p:spTree>
    <p:extLst>
      <p:ext uri="{BB962C8B-B14F-4D97-AF65-F5344CB8AC3E}">
        <p14:creationId xmlns="" xmlns:p14="http://schemas.microsoft.com/office/powerpoint/2010/main" val="9272615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Slide Number Placeholder 3"/>
          <p:cNvSpPr>
            <a:spLocks noGrp="1"/>
          </p:cNvSpPr>
          <p:nvPr>
            <p:ph type="sldNum" sz="quarter" idx="5"/>
          </p:nvPr>
        </p:nvSpPr>
        <p:spPr/>
        <p:txBody>
          <a:bodyPr/>
          <a:lstStyle/>
          <a:p>
            <a:fld id="{18473F80-DB95-4CA6-99FD-7C1E9591D201}" type="slidenum">
              <a:rPr lang="en-US" smtClean="0"/>
              <a:pPr/>
              <a:t>30</a:t>
            </a:fld>
            <a:endParaRPr lang="en-US"/>
          </a:p>
        </p:txBody>
      </p:sp>
    </p:spTree>
    <p:extLst>
      <p:ext uri="{BB962C8B-B14F-4D97-AF65-F5344CB8AC3E}">
        <p14:creationId xmlns="" xmlns:p14="http://schemas.microsoft.com/office/powerpoint/2010/main" val="26906087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Slide Number Placeholder 3"/>
          <p:cNvSpPr>
            <a:spLocks noGrp="1"/>
          </p:cNvSpPr>
          <p:nvPr>
            <p:ph type="sldNum" sz="quarter" idx="5"/>
          </p:nvPr>
        </p:nvSpPr>
        <p:spPr/>
        <p:txBody>
          <a:bodyPr/>
          <a:lstStyle/>
          <a:p>
            <a:fld id="{18473F80-DB95-4CA6-99FD-7C1E9591D201}" type="slidenum">
              <a:rPr lang="en-US" smtClean="0"/>
              <a:pPr/>
              <a:t>31</a:t>
            </a:fld>
            <a:endParaRPr lang="en-US"/>
          </a:p>
        </p:txBody>
      </p:sp>
    </p:spTree>
    <p:extLst>
      <p:ext uri="{BB962C8B-B14F-4D97-AF65-F5344CB8AC3E}">
        <p14:creationId xmlns="" xmlns:p14="http://schemas.microsoft.com/office/powerpoint/2010/main" val="6713874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Slide Number Placeholder 3"/>
          <p:cNvSpPr>
            <a:spLocks noGrp="1"/>
          </p:cNvSpPr>
          <p:nvPr>
            <p:ph type="sldNum" sz="quarter" idx="5"/>
          </p:nvPr>
        </p:nvSpPr>
        <p:spPr/>
        <p:txBody>
          <a:bodyPr/>
          <a:lstStyle/>
          <a:p>
            <a:fld id="{18473F80-DB95-4CA6-99FD-7C1E9591D201}" type="slidenum">
              <a:rPr lang="en-US" smtClean="0"/>
              <a:pPr/>
              <a:t>32</a:t>
            </a:fld>
            <a:endParaRPr lang="en-US"/>
          </a:p>
        </p:txBody>
      </p:sp>
    </p:spTree>
    <p:extLst>
      <p:ext uri="{BB962C8B-B14F-4D97-AF65-F5344CB8AC3E}">
        <p14:creationId xmlns="" xmlns:p14="http://schemas.microsoft.com/office/powerpoint/2010/main" val="35119846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Slide Number Placeholder 3"/>
          <p:cNvSpPr>
            <a:spLocks noGrp="1"/>
          </p:cNvSpPr>
          <p:nvPr>
            <p:ph type="sldNum" sz="quarter" idx="5"/>
          </p:nvPr>
        </p:nvSpPr>
        <p:spPr/>
        <p:txBody>
          <a:bodyPr/>
          <a:lstStyle/>
          <a:p>
            <a:fld id="{18473F80-DB95-4CA6-99FD-7C1E9591D201}" type="slidenum">
              <a:rPr lang="en-US" smtClean="0"/>
              <a:pPr/>
              <a:t>33</a:t>
            </a:fld>
            <a:endParaRPr lang="en-US"/>
          </a:p>
        </p:txBody>
      </p:sp>
    </p:spTree>
    <p:extLst>
      <p:ext uri="{BB962C8B-B14F-4D97-AF65-F5344CB8AC3E}">
        <p14:creationId xmlns="" xmlns:p14="http://schemas.microsoft.com/office/powerpoint/2010/main" val="32844771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sz="1600" b="0" i="0" u="none" strike="noStrike" baseline="0" dirty="0">
                <a:latin typeface="AdvOT863180fb"/>
              </a:rPr>
              <a:t>The dashed insets represent the linear area of each kinase curve where the amount selected for each enzyme produces approximately 10</a:t>
            </a:r>
            <a:r>
              <a:rPr lang="en-US" sz="1600" b="0" i="0" u="none" strike="noStrike" baseline="0" dirty="0">
                <a:latin typeface="AdvPS44A44B"/>
              </a:rPr>
              <a:t>-</a:t>
            </a:r>
            <a:r>
              <a:rPr lang="en-US" sz="1600" b="0" i="0" u="none" strike="noStrike" baseline="0" dirty="0">
                <a:latin typeface="AdvOT863180fb"/>
              </a:rPr>
              <a:t>30% ATP to ADP conversion with at least a signal-to-background ratio of 10 at 10 </a:t>
            </a:r>
            <a:r>
              <a:rPr lang="en-US" sz="1600" b="0" i="0" u="none" strike="noStrike" baseline="0" dirty="0">
                <a:latin typeface="AdvP3F4C13"/>
              </a:rPr>
              <a:t>m</a:t>
            </a:r>
            <a:r>
              <a:rPr lang="en-US" sz="1600" b="0" i="0" u="none" strike="noStrike" baseline="0" dirty="0">
                <a:latin typeface="AdvOT863180fb"/>
              </a:rPr>
              <a:t>M ATP.</a:t>
            </a:r>
            <a:endParaRPr lang="en-US" dirty="0"/>
          </a:p>
          <a:p>
            <a:pPr algn="l"/>
            <a:endParaRPr lang="en-US" dirty="0"/>
          </a:p>
        </p:txBody>
      </p:sp>
      <p:sp>
        <p:nvSpPr>
          <p:cNvPr id="4" name="Slide Number Placeholder 3"/>
          <p:cNvSpPr>
            <a:spLocks noGrp="1"/>
          </p:cNvSpPr>
          <p:nvPr>
            <p:ph type="sldNum" sz="quarter" idx="5"/>
          </p:nvPr>
        </p:nvSpPr>
        <p:spPr/>
        <p:txBody>
          <a:bodyPr/>
          <a:lstStyle/>
          <a:p>
            <a:fld id="{18473F80-DB95-4CA6-99FD-7C1E9591D201}" type="slidenum">
              <a:rPr lang="en-US" smtClean="0"/>
              <a:pPr/>
              <a:t>34</a:t>
            </a:fld>
            <a:endParaRPr lang="en-US"/>
          </a:p>
        </p:txBody>
      </p:sp>
    </p:spTree>
    <p:extLst>
      <p:ext uri="{BB962C8B-B14F-4D97-AF65-F5344CB8AC3E}">
        <p14:creationId xmlns="" xmlns:p14="http://schemas.microsoft.com/office/powerpoint/2010/main" val="11609365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333333"/>
                </a:solidFill>
                <a:effectLst/>
                <a:highlight>
                  <a:srgbClr val="FFFFFF"/>
                </a:highlight>
                <a:latin typeface="Roboto" panose="02000000000000000000" pitchFamily="2" charset="0"/>
              </a:rPr>
              <a:t>Each of these Profiling Systems provides enough material to profile up to 20 compounds at a single dose or create a dose response for two compounds against eight kinases at once.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333333"/>
              </a:solidFill>
              <a:effectLst/>
              <a:highlight>
                <a:srgbClr val="FFFFFF"/>
              </a:highlight>
              <a:latin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333333"/>
                </a:solidFill>
                <a:effectLst/>
                <a:highlight>
                  <a:srgbClr val="FFFFFF"/>
                </a:highlight>
                <a:latin typeface="Roboto" panose="02000000000000000000" pitchFamily="2" charset="0"/>
              </a:rPr>
              <a:t>These are also the two common formats of how we provide compound profiling services to our customers.</a:t>
            </a:r>
            <a:endParaRPr lang="en-US" dirty="0"/>
          </a:p>
        </p:txBody>
      </p:sp>
      <p:sp>
        <p:nvSpPr>
          <p:cNvPr id="4" name="Slide Number Placeholder 3"/>
          <p:cNvSpPr>
            <a:spLocks noGrp="1"/>
          </p:cNvSpPr>
          <p:nvPr>
            <p:ph type="sldNum" sz="quarter" idx="5"/>
          </p:nvPr>
        </p:nvSpPr>
        <p:spPr/>
        <p:txBody>
          <a:bodyPr/>
          <a:lstStyle/>
          <a:p>
            <a:fld id="{18473F80-DB95-4CA6-99FD-7C1E9591D201}" type="slidenum">
              <a:rPr lang="en-US" smtClean="0"/>
              <a:pPr/>
              <a:t>35</a:t>
            </a:fld>
            <a:endParaRPr lang="en-US"/>
          </a:p>
        </p:txBody>
      </p:sp>
    </p:spTree>
    <p:extLst>
      <p:ext uri="{BB962C8B-B14F-4D97-AF65-F5344CB8AC3E}">
        <p14:creationId xmlns="" xmlns:p14="http://schemas.microsoft.com/office/powerpoint/2010/main" val="406385512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Slide Number Placeholder 3"/>
          <p:cNvSpPr>
            <a:spLocks noGrp="1"/>
          </p:cNvSpPr>
          <p:nvPr>
            <p:ph type="sldNum" sz="quarter" idx="5"/>
          </p:nvPr>
        </p:nvSpPr>
        <p:spPr/>
        <p:txBody>
          <a:bodyPr/>
          <a:lstStyle/>
          <a:p>
            <a:fld id="{18473F80-DB95-4CA6-99FD-7C1E9591D201}" type="slidenum">
              <a:rPr lang="en-US" smtClean="0"/>
              <a:pPr/>
              <a:t>36</a:t>
            </a:fld>
            <a:endParaRPr lang="en-US"/>
          </a:p>
        </p:txBody>
      </p:sp>
    </p:spTree>
    <p:extLst>
      <p:ext uri="{BB962C8B-B14F-4D97-AF65-F5344CB8AC3E}">
        <p14:creationId xmlns="" xmlns:p14="http://schemas.microsoft.com/office/powerpoint/2010/main" val="405121757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en-GB" dirty="0"/>
          </a:p>
        </p:txBody>
      </p:sp>
      <p:sp>
        <p:nvSpPr>
          <p:cNvPr id="4" name="灯片编号占位符 3"/>
          <p:cNvSpPr>
            <a:spLocks noGrp="1"/>
          </p:cNvSpPr>
          <p:nvPr>
            <p:ph type="sldNum" sz="quarter" idx="10"/>
          </p:nvPr>
        </p:nvSpPr>
        <p:spPr/>
        <p:txBody>
          <a:bodyPr/>
          <a:lstStyle/>
          <a:p>
            <a:fld id="{18473F80-DB95-4CA6-99FD-7C1E9591D201}" type="slidenum">
              <a:rPr lang="en-US" smtClean="0"/>
              <a:pPr/>
              <a:t>37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25DC4BCE-4DDA-4C33-846D-16A1BB3EE497}" type="datetimeFigureOut">
              <a:rPr lang="zh-CN" altLang="en-US" smtClean="0"/>
              <a:pPr/>
              <a:t>2024-09-24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8D3C9A0-7E5B-436D-B564-716706779C10}"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5DC4BCE-4DDA-4C33-846D-16A1BB3EE497}" type="datetimeFigureOut">
              <a:rPr lang="zh-CN" altLang="en-US" smtClean="0"/>
              <a:pPr/>
              <a:t>2024-09-24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8D3C9A0-7E5B-436D-B564-716706779C10}"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5333" b="1" cap="all"/>
            </a:lvl1pPr>
          </a:lstStyle>
          <a:p>
            <a:r>
              <a:rPr lang="zh-CN" altLang="en-US"/>
              <a:t>单击此处编辑母版标题样式</a:t>
            </a:r>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25DC4BCE-4DDA-4C33-846D-16A1BB3EE497}" type="datetimeFigureOut">
              <a:rPr lang="zh-CN" altLang="en-US" smtClean="0"/>
              <a:pPr/>
              <a:t>2024-09-24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8D3C9A0-7E5B-436D-B564-716706779C10}"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25DC4BCE-4DDA-4C33-846D-16A1BB3EE497}" type="datetimeFigureOut">
              <a:rPr lang="zh-CN" altLang="en-US" smtClean="0"/>
              <a:pPr/>
              <a:t>2024-09-24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8D3C9A0-7E5B-436D-B564-716706779C10}"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zh-CN" altLang="en-US"/>
              <a:t>单击此处编辑母版文本样式</a:t>
            </a:r>
          </a:p>
        </p:txBody>
      </p:sp>
      <p:sp>
        <p:nvSpPr>
          <p:cNvPr id="6" name="内容占位符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25DC4BCE-4DDA-4C33-846D-16A1BB3EE497}" type="datetimeFigureOut">
              <a:rPr lang="zh-CN" altLang="en-US" smtClean="0"/>
              <a:pPr/>
              <a:t>2024-09-24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8D3C9A0-7E5B-436D-B564-716706779C10}"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25DC4BCE-4DDA-4C33-846D-16A1BB3EE497}" type="datetimeFigureOut">
              <a:rPr lang="zh-CN" altLang="en-US" smtClean="0"/>
              <a:pPr/>
              <a:t>2024-09-24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8D3C9A0-7E5B-436D-B564-716706779C10}"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5DC4BCE-4DDA-4C33-846D-16A1BB3EE497}" type="datetimeFigureOut">
              <a:rPr lang="zh-CN" altLang="en-US" smtClean="0"/>
              <a:pPr/>
              <a:t>2024-09-24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8D3C9A0-7E5B-436D-B564-716706779C10}"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2" y="273049"/>
            <a:ext cx="4011084" cy="1162051"/>
          </a:xfrm>
        </p:spPr>
        <p:txBody>
          <a:bodyPr anchor="b"/>
          <a:lstStyle>
            <a:lvl1pPr algn="l">
              <a:defRPr sz="2667" b="1"/>
            </a:lvl1pPr>
          </a:lstStyle>
          <a:p>
            <a:r>
              <a:rPr lang="zh-CN" altLang="en-US"/>
              <a:t>单击此处编辑母版标题样式</a:t>
            </a:r>
          </a:p>
        </p:txBody>
      </p:sp>
      <p:sp>
        <p:nvSpPr>
          <p:cNvPr id="3" name="内容占位符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25DC4BCE-4DDA-4C33-846D-16A1BB3EE497}" type="datetimeFigureOut">
              <a:rPr lang="zh-CN" altLang="en-US" smtClean="0"/>
              <a:pPr/>
              <a:t>2024-09-24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8D3C9A0-7E5B-436D-B564-716706779C10}"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9"/>
          </a:xfrm>
        </p:spPr>
        <p:txBody>
          <a:bodyPr anchor="b"/>
          <a:lstStyle>
            <a:lvl1pPr algn="l">
              <a:defRPr sz="2667" b="1"/>
            </a:lvl1pPr>
          </a:lstStyle>
          <a:p>
            <a:r>
              <a:rPr lang="zh-CN" altLang="en-US"/>
              <a:t>单击此处编辑母版标题样式</a:t>
            </a:r>
          </a:p>
        </p:txBody>
      </p:sp>
      <p:sp>
        <p:nvSpPr>
          <p:cNvPr id="3" name="图片占位符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zh-CN" altLang="en-US"/>
          </a:p>
        </p:txBody>
      </p:sp>
      <p:sp>
        <p:nvSpPr>
          <p:cNvPr id="4" name="文本占位符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25DC4BCE-4DDA-4C33-846D-16A1BB3EE497}" type="datetimeFigureOut">
              <a:rPr lang="zh-CN" altLang="en-US" smtClean="0"/>
              <a:pPr/>
              <a:t>2024-09-24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8D3C9A0-7E5B-436D-B564-716706779C10}"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5DC4BCE-4DDA-4C33-846D-16A1BB3EE497}" type="datetimeFigureOut">
              <a:rPr lang="zh-CN" altLang="en-US" smtClean="0"/>
              <a:pPr/>
              <a:t>2024-09-24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8D3C9A0-7E5B-436D-B564-716706779C10}"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9"/>
            <a:ext cx="80264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5DC4BCE-4DDA-4C33-846D-16A1BB3EE497}" type="datetimeFigureOut">
              <a:rPr lang="zh-CN" altLang="en-US" smtClean="0"/>
              <a:pPr/>
              <a:t>2024-09-24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8D3C9A0-7E5B-436D-B564-716706779C10}"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7"/>
            <a:ext cx="10972800"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25DC4BCE-4DDA-4C33-846D-16A1BB3EE497}" type="datetimeFigureOut">
              <a:rPr lang="zh-CN" altLang="en-US" smtClean="0"/>
              <a:pPr/>
              <a:t>2024-09-24</a:t>
            </a:fld>
            <a:endParaRPr lang="zh-CN" altLang="en-US"/>
          </a:p>
        </p:txBody>
      </p:sp>
      <p:sp>
        <p:nvSpPr>
          <p:cNvPr id="5" name="页脚占位符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18D3C9A0-7E5B-436D-B564-716706779C10}"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7.jpe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9.pn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7.jpeg"/><Relationship Id="rId7"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31.png"/><Relationship Id="rId4" Type="http://schemas.openxmlformats.org/officeDocument/2006/relationships/image" Target="../media/image30.png"/></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3.png"/></Relationships>
</file>

<file path=ppt/slides/_rels/slide3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6.png"/></Relationships>
</file>

<file path=ppt/slides/_rels/slide35.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10.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8.png"/></Relationships>
</file>

<file path=ppt/slides/_rels/slide3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1.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3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_rels/slide3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jpeg"/><Relationship Id="rId1" Type="http://schemas.openxmlformats.org/officeDocument/2006/relationships/slideLayout" Target="../slideLayouts/slideLayout1.xml"/><Relationship Id="rId5" Type="http://schemas.openxmlformats.org/officeDocument/2006/relationships/image" Target="../media/image44.jpeg"/><Relationship Id="rId4"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3" cstate="print"/>
          <a:stretch>
            <a:fillRect/>
          </a:stretch>
        </p:blipFill>
        <p:spPr bwMode="auto">
          <a:xfrm>
            <a:off x="5159896" y="261036"/>
            <a:ext cx="2987552" cy="720000"/>
          </a:xfrm>
          <a:prstGeom prst="rect">
            <a:avLst/>
          </a:prstGeom>
          <a:noFill/>
          <a:ln>
            <a:noFill/>
          </a:ln>
        </p:spPr>
      </p:pic>
      <p:sp>
        <p:nvSpPr>
          <p:cNvPr id="8" name="副标题 2"/>
          <p:cNvSpPr>
            <a:spLocks noGrp="1" noChangeArrowheads="1"/>
          </p:cNvSpPr>
          <p:nvPr>
            <p:ph type="subTitle" idx="1"/>
          </p:nvPr>
        </p:nvSpPr>
        <p:spPr>
          <a:xfrm>
            <a:off x="5159896" y="1619238"/>
            <a:ext cx="6912767" cy="2052037"/>
          </a:xfrm>
        </p:spPr>
        <p:txBody>
          <a:bodyPr>
            <a:noAutofit/>
          </a:bodyPr>
          <a:lstStyle/>
          <a:p>
            <a:pPr algn="l"/>
            <a:r>
              <a:rPr lang="en-US" altLang="zh-CN" sz="3600" b="1" dirty="0">
                <a:solidFill>
                  <a:srgbClr val="0C6551"/>
                </a:solidFill>
                <a:latin typeface="Poppins" panose="00000500000000000000" pitchFamily="2" charset="0"/>
                <a:ea typeface="思源黑体 CN Normal" panose="020B0400000000000000" pitchFamily="34" charset="-122"/>
                <a:cs typeface="Poppins" panose="00000500000000000000" pitchFamily="2" charset="0"/>
              </a:rPr>
              <a:t>Kinase Assay Technologies &amp; Overview of SignalChem Assay Platforms</a:t>
            </a:r>
            <a:endParaRPr lang="zh-CN" altLang="en-US" sz="3600" b="1" dirty="0">
              <a:solidFill>
                <a:srgbClr val="0C6551"/>
              </a:solidFill>
              <a:latin typeface="Poppins" panose="00000500000000000000" pitchFamily="2" charset="0"/>
              <a:ea typeface="思源黑体 CN Normal" panose="020B0400000000000000" pitchFamily="34" charset="-122"/>
              <a:cs typeface="Poppins" panose="00000500000000000000" pitchFamily="2" charset="0"/>
            </a:endParaRPr>
          </a:p>
        </p:txBody>
      </p:sp>
      <p:sp>
        <p:nvSpPr>
          <p:cNvPr id="10" name="副标题 2"/>
          <p:cNvSpPr txBox="1">
            <a:spLocks noChangeArrowheads="1"/>
          </p:cNvSpPr>
          <p:nvPr/>
        </p:nvSpPr>
        <p:spPr bwMode="auto">
          <a:xfrm>
            <a:off x="5159896" y="4077072"/>
            <a:ext cx="6539616" cy="20520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685800">
              <a:defRPr>
                <a:solidFill>
                  <a:schemeClr val="tx1"/>
                </a:solidFill>
                <a:latin typeface="Arial" panose="020B0604020202020204" pitchFamily="34" charset="0"/>
                <a:ea typeface="宋体" panose="02010600030101010101" pitchFamily="2" charset="-122"/>
              </a:defRPr>
            </a:lvl1pPr>
            <a:lvl2pPr marL="742950" indent="-285750" defTabSz="685800">
              <a:defRPr>
                <a:solidFill>
                  <a:schemeClr val="tx1"/>
                </a:solidFill>
                <a:latin typeface="Arial" panose="020B0604020202020204" pitchFamily="34" charset="0"/>
                <a:ea typeface="宋体" panose="02010600030101010101" pitchFamily="2" charset="-122"/>
              </a:defRPr>
            </a:lvl2pPr>
            <a:lvl3pPr marL="1143000" indent="-228600" defTabSz="685800">
              <a:defRPr>
                <a:solidFill>
                  <a:schemeClr val="tx1"/>
                </a:solidFill>
                <a:latin typeface="Arial" panose="020B0604020202020204" pitchFamily="34" charset="0"/>
                <a:ea typeface="宋体" panose="02010600030101010101" pitchFamily="2" charset="-122"/>
              </a:defRPr>
            </a:lvl3pPr>
            <a:lvl4pPr marL="1600200" indent="-228600" defTabSz="685800">
              <a:defRPr>
                <a:solidFill>
                  <a:schemeClr val="tx1"/>
                </a:solidFill>
                <a:latin typeface="Arial" panose="020B0604020202020204" pitchFamily="34" charset="0"/>
                <a:ea typeface="宋体" panose="02010600030101010101" pitchFamily="2" charset="-122"/>
              </a:defRPr>
            </a:lvl4pPr>
            <a:lvl5pPr marL="2057400" indent="-228600" defTabSz="685800">
              <a:defRPr>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spcBef>
                <a:spcPct val="15000"/>
              </a:spcBef>
            </a:pPr>
            <a:r>
              <a:rPr lang="en-US" altLang="zh-CN" sz="2000" dirty="0">
                <a:solidFill>
                  <a:srgbClr val="007E66"/>
                </a:solidFill>
                <a:latin typeface="Poppins" panose="00000500000000000000" pitchFamily="2" charset="0"/>
                <a:ea typeface="思源黑体 CN Normal" panose="020B0400000000000000" pitchFamily="34" charset="-122"/>
                <a:cs typeface="Poppins" panose="00000500000000000000" pitchFamily="2" charset="0"/>
              </a:rPr>
              <a:t>Eric Yao </a:t>
            </a:r>
          </a:p>
          <a:p>
            <a:pPr>
              <a:lnSpc>
                <a:spcPct val="120000"/>
              </a:lnSpc>
              <a:spcBef>
                <a:spcPct val="15000"/>
              </a:spcBef>
            </a:pPr>
            <a:r>
              <a:rPr lang="en-US" altLang="zh-CN" sz="2000" dirty="0">
                <a:solidFill>
                  <a:srgbClr val="007E66"/>
                </a:solidFill>
                <a:latin typeface="Poppins" panose="00000500000000000000" pitchFamily="2" charset="0"/>
                <a:ea typeface="思源黑体 CN Normal" panose="020B0400000000000000" pitchFamily="34" charset="-122"/>
                <a:cs typeface="Poppins" panose="00000500000000000000" pitchFamily="2" charset="0"/>
              </a:rPr>
              <a:t>Sr. Scientist &amp; Team lead, Assay Dev.</a:t>
            </a:r>
          </a:p>
          <a:p>
            <a:pPr>
              <a:lnSpc>
                <a:spcPct val="120000"/>
              </a:lnSpc>
              <a:spcBef>
                <a:spcPct val="15000"/>
              </a:spcBef>
            </a:pPr>
            <a:r>
              <a:rPr lang="en-US" altLang="zh-CN" sz="2000" dirty="0">
                <a:solidFill>
                  <a:srgbClr val="007E66"/>
                </a:solidFill>
                <a:latin typeface="Poppins" panose="00000500000000000000" pitchFamily="2" charset="0"/>
                <a:ea typeface="思源黑体 CN Normal" panose="020B0400000000000000" pitchFamily="34" charset="-122"/>
                <a:cs typeface="Poppins" panose="00000500000000000000" pitchFamily="2" charset="0"/>
              </a:rPr>
              <a:t>Sino </a:t>
            </a:r>
            <a:r>
              <a:rPr lang="en-US" altLang="zh-CN" sz="2000" dirty="0" smtClean="0">
                <a:solidFill>
                  <a:srgbClr val="007E66"/>
                </a:solidFill>
                <a:latin typeface="Poppins" panose="00000500000000000000" pitchFamily="2" charset="0"/>
                <a:ea typeface="思源黑体 CN Normal" panose="020B0400000000000000" pitchFamily="34" charset="-122"/>
                <a:cs typeface="Poppins" panose="00000500000000000000" pitchFamily="2" charset="0"/>
              </a:rPr>
              <a:t>Biological/</a:t>
            </a:r>
            <a:r>
              <a:rPr lang="en-US" altLang="zh-CN" sz="2000" dirty="0" err="1" smtClean="0">
                <a:solidFill>
                  <a:srgbClr val="007E66"/>
                </a:solidFill>
                <a:latin typeface="Poppins" panose="00000500000000000000" pitchFamily="2" charset="0"/>
                <a:ea typeface="思源黑体 CN Normal" panose="020B0400000000000000" pitchFamily="34" charset="-122"/>
                <a:cs typeface="Poppins" panose="00000500000000000000" pitchFamily="2" charset="0"/>
              </a:rPr>
              <a:t>SignalChem</a:t>
            </a:r>
            <a:r>
              <a:rPr lang="en-US" altLang="zh-CN" sz="2000" dirty="0" smtClean="0">
                <a:solidFill>
                  <a:srgbClr val="007E66"/>
                </a:solidFill>
                <a:latin typeface="Poppins" panose="00000500000000000000" pitchFamily="2" charset="0"/>
                <a:ea typeface="思源黑体 CN Normal" panose="020B0400000000000000" pitchFamily="34" charset="-122"/>
                <a:cs typeface="Poppins" panose="00000500000000000000" pitchFamily="2" charset="0"/>
              </a:rPr>
              <a:t> </a:t>
            </a:r>
            <a:r>
              <a:rPr lang="en-US" altLang="zh-CN" sz="2000" dirty="0">
                <a:solidFill>
                  <a:srgbClr val="007E66"/>
                </a:solidFill>
                <a:latin typeface="Poppins" panose="00000500000000000000" pitchFamily="2" charset="0"/>
                <a:ea typeface="思源黑体 CN Normal" panose="020B0400000000000000" pitchFamily="34" charset="-122"/>
                <a:cs typeface="Poppins" panose="00000500000000000000" pitchFamily="2" charset="0"/>
              </a:rPr>
              <a:t>Biotech</a:t>
            </a:r>
          </a:p>
          <a:p>
            <a:pPr>
              <a:lnSpc>
                <a:spcPct val="120000"/>
              </a:lnSpc>
              <a:spcBef>
                <a:spcPct val="15000"/>
              </a:spcBef>
            </a:pPr>
            <a:endParaRPr lang="en-US" altLang="zh-CN" sz="2000" dirty="0">
              <a:solidFill>
                <a:srgbClr val="007E66"/>
              </a:solidFill>
              <a:latin typeface="Poppins" panose="00000500000000000000" pitchFamily="2" charset="0"/>
              <a:ea typeface="思源黑体 CN Normal" panose="020B0400000000000000" pitchFamily="34" charset="-122"/>
              <a:cs typeface="Poppins" panose="00000500000000000000" pitchFamily="2" charset="0"/>
            </a:endParaRPr>
          </a:p>
          <a:p>
            <a:pPr>
              <a:lnSpc>
                <a:spcPct val="120000"/>
              </a:lnSpc>
              <a:spcBef>
                <a:spcPct val="15000"/>
              </a:spcBef>
            </a:pPr>
            <a:r>
              <a:rPr lang="en-US" altLang="zh-CN" sz="2000" dirty="0">
                <a:solidFill>
                  <a:srgbClr val="007E66"/>
                </a:solidFill>
                <a:latin typeface="Poppins" panose="00000500000000000000" pitchFamily="2" charset="0"/>
                <a:ea typeface="思源黑体 CN Normal" panose="020B0400000000000000" pitchFamily="34" charset="-122"/>
                <a:cs typeface="Poppins" panose="00000500000000000000" pitchFamily="2" charset="0"/>
              </a:rPr>
              <a:t>September 2024</a:t>
            </a:r>
          </a:p>
        </p:txBody>
      </p:sp>
      <p:sp>
        <p:nvSpPr>
          <p:cNvPr id="15" name="椭圆 14"/>
          <p:cNvSpPr/>
          <p:nvPr/>
        </p:nvSpPr>
        <p:spPr>
          <a:xfrm>
            <a:off x="-3143314" y="-762029"/>
            <a:ext cx="8097495" cy="8097495"/>
          </a:xfrm>
          <a:prstGeom prst="ellipse">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思源黑体 CN Normal" panose="020B0400000000000000" pitchFamily="34" charset="-122"/>
              <a:ea typeface="思源黑体 CN Normal" panose="020B0400000000000000" pitchFamily="34" charset="-122"/>
            </a:endParaRPr>
          </a:p>
        </p:txBody>
      </p:sp>
      <p:cxnSp>
        <p:nvCxnSpPr>
          <p:cNvPr id="9" name="直接连接符 8"/>
          <p:cNvCxnSpPr/>
          <p:nvPr/>
        </p:nvCxnSpPr>
        <p:spPr>
          <a:xfrm>
            <a:off x="8453872" y="441036"/>
            <a:ext cx="0" cy="3600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3074" name="Picture 2" descr="\\192.168.3.235\Design\Logo &amp; Icons\SCB logo\新版\SCB-标准版.png"/>
          <p:cNvPicPr>
            <a:picLocks noChangeAspect="1" noChangeArrowheads="1"/>
          </p:cNvPicPr>
          <p:nvPr/>
        </p:nvPicPr>
        <p:blipFill>
          <a:blip r:embed="rId5" cstate="print"/>
          <a:srcRect/>
          <a:stretch>
            <a:fillRect/>
          </a:stretch>
        </p:blipFill>
        <p:spPr bwMode="auto">
          <a:xfrm>
            <a:off x="8760296" y="280517"/>
            <a:ext cx="2381250" cy="681038"/>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7"/>
          <p:cNvGrpSpPr/>
          <p:nvPr/>
        </p:nvGrpSpPr>
        <p:grpSpPr>
          <a:xfrm>
            <a:off x="-2000307" y="-1905037"/>
            <a:ext cx="14192307" cy="10243900"/>
            <a:chOff x="-1500230" y="-1428778"/>
            <a:chExt cx="10644230" cy="7682925"/>
          </a:xfrm>
        </p:grpSpPr>
        <p:sp>
          <p:nvSpPr>
            <p:cNvPr id="28" name="矩形 27"/>
            <p:cNvSpPr/>
            <p:nvPr/>
          </p:nvSpPr>
          <p:spPr>
            <a:xfrm>
              <a:off x="0" y="0"/>
              <a:ext cx="9144000" cy="5143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7" name="椭圆 26"/>
            <p:cNvSpPr/>
            <p:nvPr/>
          </p:nvSpPr>
          <p:spPr>
            <a:xfrm>
              <a:off x="-1500230" y="-1428778"/>
              <a:ext cx="7682925" cy="7682925"/>
            </a:xfrm>
            <a:prstGeom prst="ellipse">
              <a:avLst/>
            </a:prstGeom>
            <a:blipFill>
              <a:blip r:embed="rId2"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37" name="矩形 36"/>
            <p:cNvSpPr/>
            <p:nvPr/>
          </p:nvSpPr>
          <p:spPr>
            <a:xfrm>
              <a:off x="214283" y="214296"/>
              <a:ext cx="8715436" cy="4714908"/>
            </a:xfrm>
            <a:prstGeom prst="rect">
              <a:avLst/>
            </a:prstGeom>
            <a:solidFill>
              <a:srgbClr val="FFFFFF">
                <a:alpha val="94902"/>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grpSp>
        <p:nvGrpSpPr>
          <p:cNvPr id="3" name="组合 22"/>
          <p:cNvGrpSpPr/>
          <p:nvPr/>
        </p:nvGrpSpPr>
        <p:grpSpPr>
          <a:xfrm>
            <a:off x="2639616" y="2760897"/>
            <a:ext cx="5428864" cy="571504"/>
            <a:chOff x="4644648" y="895322"/>
            <a:chExt cx="4071648" cy="428628"/>
          </a:xfrm>
        </p:grpSpPr>
        <p:sp>
          <p:nvSpPr>
            <p:cNvPr id="29" name="TextBox 28">
              <a:extLst>
                <a:ext uri="{FF2B5EF4-FFF2-40B4-BE49-F238E27FC236}">
                  <a16:creationId xmlns="" xmlns:a16="http://schemas.microsoft.com/office/drawing/2014/main" id="{92977A3B-30A4-E14A-A934-8CFE76DD3CCE}"/>
                </a:ext>
              </a:extLst>
            </p:cNvPr>
            <p:cNvSpPr txBox="1"/>
            <p:nvPr/>
          </p:nvSpPr>
          <p:spPr>
            <a:xfrm>
              <a:off x="5071401" y="985018"/>
              <a:ext cx="3644895" cy="300083"/>
            </a:xfrm>
            <a:prstGeom prst="rect">
              <a:avLst/>
            </a:prstGeom>
            <a:noFill/>
          </p:spPr>
          <p:txBody>
            <a:bodyPr wrap="square">
              <a:spAutoFit/>
            </a:bodyPr>
            <a:lstStyle/>
            <a:p>
              <a:pPr>
                <a:defRPr/>
              </a:pPr>
              <a:r>
                <a:rPr lang="en-US" altLang="zh-CN" sz="2000" dirty="0">
                  <a:latin typeface="Poppins" pitchFamily="2" charset="0"/>
                  <a:ea typeface="微软雅黑" pitchFamily="34" charset="-122"/>
                  <a:cs typeface="Poppins" pitchFamily="2" charset="0"/>
                </a:rPr>
                <a:t>Kinase biochemistry and functions</a:t>
              </a:r>
            </a:p>
          </p:txBody>
        </p:sp>
        <p:grpSp>
          <p:nvGrpSpPr>
            <p:cNvPr id="4" name="组合 33"/>
            <p:cNvGrpSpPr/>
            <p:nvPr/>
          </p:nvGrpSpPr>
          <p:grpSpPr>
            <a:xfrm>
              <a:off x="4644648" y="895322"/>
              <a:ext cx="486053" cy="428628"/>
              <a:chOff x="3707652" y="895322"/>
              <a:chExt cx="486053" cy="428628"/>
            </a:xfrm>
          </p:grpSpPr>
          <p:sp>
            <p:nvSpPr>
              <p:cNvPr id="32" name="椭圆 31"/>
              <p:cNvSpPr/>
              <p:nvPr/>
            </p:nvSpPr>
            <p:spPr>
              <a:xfrm>
                <a:off x="3707652" y="895322"/>
                <a:ext cx="428628" cy="428628"/>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33" name="TextBox 19">
                <a:extLst>
                  <a:ext uri="{FF2B5EF4-FFF2-40B4-BE49-F238E27FC236}">
                    <a16:creationId xmlns="" xmlns:a16="http://schemas.microsoft.com/office/drawing/2014/main" id="{F4156EA3-D86C-2041-86E4-F51795456037}"/>
                  </a:ext>
                </a:extLst>
              </p:cNvPr>
              <p:cNvSpPr txBox="1">
                <a:spLocks noChangeArrowheads="1"/>
              </p:cNvSpPr>
              <p:nvPr/>
            </p:nvSpPr>
            <p:spPr bwMode="auto">
              <a:xfrm>
                <a:off x="3810721" y="969224"/>
                <a:ext cx="382984" cy="253916"/>
              </a:xfrm>
              <a:prstGeom prst="rect">
                <a:avLst/>
              </a:prstGeom>
              <a:noFill/>
              <a:ln w="9525">
                <a:noFill/>
                <a:miter lim="800000"/>
                <a:headEnd/>
                <a:tailEnd/>
              </a:ln>
            </p:spPr>
            <p:txBody>
              <a:bodyPr>
                <a:spAutoFit/>
              </a:bodyPr>
              <a:lstStyle/>
              <a:p>
                <a:pPr eaLnBrk="1" hangingPunct="1">
                  <a:buFont typeface="Arial" charset="0"/>
                  <a:buNone/>
                  <a:defRPr/>
                </a:pPr>
                <a:r>
                  <a:rPr lang="en-US" altLang="zh-CN" sz="1600" b="1" dirty="0">
                    <a:solidFill>
                      <a:schemeClr val="bg1"/>
                    </a:solidFill>
                    <a:latin typeface="Poppins" pitchFamily="2" charset="0"/>
                    <a:ea typeface="思源黑体 CN Regular" pitchFamily="34" charset="-122"/>
                    <a:cs typeface="Poppins" pitchFamily="2" charset="0"/>
                  </a:rPr>
                  <a:t>1</a:t>
                </a:r>
                <a:endParaRPr lang="zh-CN" altLang="en-US" sz="1600" b="1" dirty="0">
                  <a:solidFill>
                    <a:schemeClr val="bg1"/>
                  </a:solidFill>
                  <a:latin typeface="Poppins" pitchFamily="2" charset="0"/>
                  <a:ea typeface="思源黑体 CN Regular" pitchFamily="34" charset="-122"/>
                  <a:cs typeface="Poppins" pitchFamily="2" charset="0"/>
                </a:endParaRPr>
              </a:p>
            </p:txBody>
          </p:sp>
        </p:grpSp>
      </p:grpSp>
      <p:grpSp>
        <p:nvGrpSpPr>
          <p:cNvPr id="5" name="组合 58"/>
          <p:cNvGrpSpPr/>
          <p:nvPr/>
        </p:nvGrpSpPr>
        <p:grpSpPr>
          <a:xfrm>
            <a:off x="2639616" y="3545876"/>
            <a:ext cx="6809474" cy="571504"/>
            <a:chOff x="4644648" y="895322"/>
            <a:chExt cx="5107106" cy="428628"/>
          </a:xfrm>
        </p:grpSpPr>
        <p:sp>
          <p:nvSpPr>
            <p:cNvPr id="60" name="TextBox 59">
              <a:extLst>
                <a:ext uri="{FF2B5EF4-FFF2-40B4-BE49-F238E27FC236}">
                  <a16:creationId xmlns="" xmlns:a16="http://schemas.microsoft.com/office/drawing/2014/main" id="{92977A3B-30A4-E14A-A934-8CFE76DD3CCE}"/>
                </a:ext>
              </a:extLst>
            </p:cNvPr>
            <p:cNvSpPr txBox="1"/>
            <p:nvPr/>
          </p:nvSpPr>
          <p:spPr>
            <a:xfrm>
              <a:off x="5071401" y="985018"/>
              <a:ext cx="4680353" cy="300083"/>
            </a:xfrm>
            <a:prstGeom prst="rect">
              <a:avLst/>
            </a:prstGeom>
            <a:noFill/>
          </p:spPr>
          <p:txBody>
            <a:bodyPr wrap="square">
              <a:spAutoFit/>
            </a:bodyPr>
            <a:lstStyle/>
            <a:p>
              <a:pPr>
                <a:defRPr/>
              </a:pPr>
              <a:r>
                <a:rPr lang="en-US" altLang="zh-CN" sz="2000" dirty="0">
                  <a:latin typeface="Poppins" pitchFamily="2" charset="0"/>
                  <a:ea typeface="微软雅黑" pitchFamily="34" charset="-122"/>
                  <a:cs typeface="Poppins" pitchFamily="2" charset="0"/>
                </a:rPr>
                <a:t>Kinase as an important drug target class</a:t>
              </a:r>
            </a:p>
          </p:txBody>
        </p:sp>
        <p:grpSp>
          <p:nvGrpSpPr>
            <p:cNvPr id="6" name="组合 33"/>
            <p:cNvGrpSpPr/>
            <p:nvPr/>
          </p:nvGrpSpPr>
          <p:grpSpPr>
            <a:xfrm>
              <a:off x="4644648" y="895322"/>
              <a:ext cx="486053" cy="428628"/>
              <a:chOff x="3707652" y="895322"/>
              <a:chExt cx="486053" cy="428628"/>
            </a:xfrm>
          </p:grpSpPr>
          <p:sp>
            <p:nvSpPr>
              <p:cNvPr id="62" name="椭圆 61"/>
              <p:cNvSpPr/>
              <p:nvPr/>
            </p:nvSpPr>
            <p:spPr>
              <a:xfrm>
                <a:off x="3707652" y="895322"/>
                <a:ext cx="428628" cy="428628"/>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63" name="TextBox 19">
                <a:extLst>
                  <a:ext uri="{FF2B5EF4-FFF2-40B4-BE49-F238E27FC236}">
                    <a16:creationId xmlns="" xmlns:a16="http://schemas.microsoft.com/office/drawing/2014/main" id="{F4156EA3-D86C-2041-86E4-F51795456037}"/>
                  </a:ext>
                </a:extLst>
              </p:cNvPr>
              <p:cNvSpPr txBox="1">
                <a:spLocks noChangeArrowheads="1"/>
              </p:cNvSpPr>
              <p:nvPr/>
            </p:nvSpPr>
            <p:spPr bwMode="auto">
              <a:xfrm>
                <a:off x="3810721" y="985797"/>
                <a:ext cx="382984" cy="253916"/>
              </a:xfrm>
              <a:prstGeom prst="rect">
                <a:avLst/>
              </a:prstGeom>
              <a:noFill/>
              <a:ln w="9525">
                <a:noFill/>
                <a:miter lim="800000"/>
                <a:headEnd/>
                <a:tailEnd/>
              </a:ln>
            </p:spPr>
            <p:txBody>
              <a:bodyPr>
                <a:spAutoFit/>
              </a:bodyPr>
              <a:lstStyle/>
              <a:p>
                <a:pPr eaLnBrk="1" hangingPunct="1">
                  <a:buFont typeface="Arial" charset="0"/>
                  <a:buNone/>
                  <a:defRPr/>
                </a:pPr>
                <a:r>
                  <a:rPr lang="en-US" altLang="zh-CN" sz="1600" b="1" dirty="0">
                    <a:solidFill>
                      <a:schemeClr val="bg1"/>
                    </a:solidFill>
                    <a:latin typeface="Poppins" pitchFamily="2" charset="0"/>
                    <a:ea typeface="思源黑体 CN Regular" pitchFamily="34" charset="-122"/>
                    <a:cs typeface="Poppins" pitchFamily="2" charset="0"/>
                  </a:rPr>
                  <a:t>2</a:t>
                </a:r>
                <a:endParaRPr lang="zh-CN" altLang="en-US" sz="1600" b="1" dirty="0">
                  <a:solidFill>
                    <a:schemeClr val="bg1"/>
                  </a:solidFill>
                  <a:latin typeface="Poppins" pitchFamily="2" charset="0"/>
                  <a:ea typeface="思源黑体 CN Regular" pitchFamily="34" charset="-122"/>
                  <a:cs typeface="Poppins" pitchFamily="2" charset="0"/>
                </a:endParaRPr>
              </a:p>
            </p:txBody>
          </p:sp>
        </p:grpSp>
      </p:grpSp>
      <p:grpSp>
        <p:nvGrpSpPr>
          <p:cNvPr id="7" name="组合 63"/>
          <p:cNvGrpSpPr/>
          <p:nvPr/>
        </p:nvGrpSpPr>
        <p:grpSpPr>
          <a:xfrm>
            <a:off x="2639616" y="4330855"/>
            <a:ext cx="5428864" cy="571504"/>
            <a:chOff x="4644648" y="895322"/>
            <a:chExt cx="4071648" cy="428628"/>
          </a:xfrm>
        </p:grpSpPr>
        <p:sp>
          <p:nvSpPr>
            <p:cNvPr id="65" name="TextBox 64">
              <a:extLst>
                <a:ext uri="{FF2B5EF4-FFF2-40B4-BE49-F238E27FC236}">
                  <a16:creationId xmlns="" xmlns:a16="http://schemas.microsoft.com/office/drawing/2014/main" id="{92977A3B-30A4-E14A-A934-8CFE76DD3CCE}"/>
                </a:ext>
              </a:extLst>
            </p:cNvPr>
            <p:cNvSpPr txBox="1"/>
            <p:nvPr/>
          </p:nvSpPr>
          <p:spPr>
            <a:xfrm>
              <a:off x="5071401" y="985018"/>
              <a:ext cx="3644895" cy="300083"/>
            </a:xfrm>
            <a:prstGeom prst="rect">
              <a:avLst/>
            </a:prstGeom>
            <a:noFill/>
          </p:spPr>
          <p:txBody>
            <a:bodyPr wrap="square">
              <a:spAutoFit/>
            </a:bodyPr>
            <a:lstStyle/>
            <a:p>
              <a:pPr>
                <a:defRPr/>
              </a:pPr>
              <a:r>
                <a:rPr lang="en-US" altLang="zh-CN" sz="2000" dirty="0">
                  <a:latin typeface="Poppins" pitchFamily="2" charset="0"/>
                  <a:ea typeface="微软雅黑" pitchFamily="34" charset="-122"/>
                  <a:cs typeface="Poppins" pitchFamily="2" charset="0"/>
                </a:rPr>
                <a:t>Kinase assay technologies</a:t>
              </a:r>
            </a:p>
          </p:txBody>
        </p:sp>
        <p:grpSp>
          <p:nvGrpSpPr>
            <p:cNvPr id="8" name="组合 33"/>
            <p:cNvGrpSpPr/>
            <p:nvPr/>
          </p:nvGrpSpPr>
          <p:grpSpPr>
            <a:xfrm>
              <a:off x="4644648" y="895322"/>
              <a:ext cx="486053" cy="428628"/>
              <a:chOff x="3707652" y="895322"/>
              <a:chExt cx="486053" cy="428628"/>
            </a:xfrm>
          </p:grpSpPr>
          <p:sp>
            <p:nvSpPr>
              <p:cNvPr id="67" name="椭圆 66"/>
              <p:cNvSpPr/>
              <p:nvPr/>
            </p:nvSpPr>
            <p:spPr>
              <a:xfrm>
                <a:off x="3707652" y="895322"/>
                <a:ext cx="428628" cy="428628"/>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68" name="TextBox 19">
                <a:extLst>
                  <a:ext uri="{FF2B5EF4-FFF2-40B4-BE49-F238E27FC236}">
                    <a16:creationId xmlns="" xmlns:a16="http://schemas.microsoft.com/office/drawing/2014/main" id="{F4156EA3-D86C-2041-86E4-F51795456037}"/>
                  </a:ext>
                </a:extLst>
              </p:cNvPr>
              <p:cNvSpPr txBox="1">
                <a:spLocks noChangeArrowheads="1"/>
              </p:cNvSpPr>
              <p:nvPr/>
            </p:nvSpPr>
            <p:spPr bwMode="auto">
              <a:xfrm>
                <a:off x="3810721" y="991128"/>
                <a:ext cx="382984" cy="253916"/>
              </a:xfrm>
              <a:prstGeom prst="rect">
                <a:avLst/>
              </a:prstGeom>
              <a:noFill/>
              <a:ln w="9525">
                <a:noFill/>
                <a:miter lim="800000"/>
                <a:headEnd/>
                <a:tailEnd/>
              </a:ln>
            </p:spPr>
            <p:txBody>
              <a:bodyPr>
                <a:spAutoFit/>
              </a:bodyPr>
              <a:lstStyle/>
              <a:p>
                <a:pPr eaLnBrk="1" hangingPunct="1">
                  <a:buFont typeface="Arial" charset="0"/>
                  <a:buNone/>
                  <a:defRPr/>
                </a:pPr>
                <a:r>
                  <a:rPr lang="en-US" altLang="zh-CN" sz="1600" b="1" dirty="0">
                    <a:solidFill>
                      <a:schemeClr val="bg1"/>
                    </a:solidFill>
                    <a:latin typeface="Poppins" pitchFamily="2" charset="0"/>
                    <a:ea typeface="思源黑体 CN Regular" pitchFamily="34" charset="-122"/>
                    <a:cs typeface="Poppins" pitchFamily="2" charset="0"/>
                  </a:rPr>
                  <a:t>3</a:t>
                </a:r>
                <a:endParaRPr lang="zh-CN" altLang="en-US" sz="1600" b="1" dirty="0">
                  <a:solidFill>
                    <a:schemeClr val="bg1"/>
                  </a:solidFill>
                  <a:latin typeface="Poppins" pitchFamily="2" charset="0"/>
                  <a:ea typeface="思源黑体 CN Regular" pitchFamily="34" charset="-122"/>
                  <a:cs typeface="Poppins" pitchFamily="2" charset="0"/>
                </a:endParaRPr>
              </a:p>
            </p:txBody>
          </p:sp>
        </p:grpSp>
      </p:grpSp>
      <p:grpSp>
        <p:nvGrpSpPr>
          <p:cNvPr id="10" name="组合 68"/>
          <p:cNvGrpSpPr/>
          <p:nvPr/>
        </p:nvGrpSpPr>
        <p:grpSpPr>
          <a:xfrm>
            <a:off x="2637116" y="5143538"/>
            <a:ext cx="8861308" cy="571504"/>
            <a:chOff x="4644648" y="895322"/>
            <a:chExt cx="6645981" cy="428628"/>
          </a:xfrm>
        </p:grpSpPr>
        <p:sp>
          <p:nvSpPr>
            <p:cNvPr id="70" name="TextBox 69">
              <a:extLst>
                <a:ext uri="{FF2B5EF4-FFF2-40B4-BE49-F238E27FC236}">
                  <a16:creationId xmlns="" xmlns:a16="http://schemas.microsoft.com/office/drawing/2014/main" id="{92977A3B-30A4-E14A-A934-8CFE76DD3CCE}"/>
                </a:ext>
              </a:extLst>
            </p:cNvPr>
            <p:cNvSpPr txBox="1"/>
            <p:nvPr/>
          </p:nvSpPr>
          <p:spPr>
            <a:xfrm>
              <a:off x="5073276" y="985018"/>
              <a:ext cx="6217353" cy="300083"/>
            </a:xfrm>
            <a:prstGeom prst="rect">
              <a:avLst/>
            </a:prstGeom>
            <a:noFill/>
          </p:spPr>
          <p:txBody>
            <a:bodyPr wrap="square">
              <a:spAutoFit/>
            </a:bodyPr>
            <a:lstStyle/>
            <a:p>
              <a:pPr>
                <a:defRPr/>
              </a:pPr>
              <a:r>
                <a:rPr lang="en-US" altLang="zh-CN" sz="2000" dirty="0">
                  <a:latin typeface="Poppins" pitchFamily="2" charset="0"/>
                  <a:ea typeface="微软雅黑" pitchFamily="34" charset="-122"/>
                  <a:cs typeface="Poppins" pitchFamily="2" charset="0"/>
                </a:rPr>
                <a:t>SignalChem assay platforms and kinase assay case studies</a:t>
              </a:r>
            </a:p>
          </p:txBody>
        </p:sp>
        <p:grpSp>
          <p:nvGrpSpPr>
            <p:cNvPr id="11" name="组合 33"/>
            <p:cNvGrpSpPr/>
            <p:nvPr/>
          </p:nvGrpSpPr>
          <p:grpSpPr>
            <a:xfrm>
              <a:off x="4644648" y="895322"/>
              <a:ext cx="487930" cy="428628"/>
              <a:chOff x="3707652" y="895322"/>
              <a:chExt cx="487930" cy="428628"/>
            </a:xfrm>
          </p:grpSpPr>
          <p:sp>
            <p:nvSpPr>
              <p:cNvPr id="72" name="椭圆 71"/>
              <p:cNvSpPr/>
              <p:nvPr/>
            </p:nvSpPr>
            <p:spPr>
              <a:xfrm>
                <a:off x="3707652" y="895322"/>
                <a:ext cx="428628" cy="428628"/>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73" name="TextBox 19">
                <a:extLst>
                  <a:ext uri="{FF2B5EF4-FFF2-40B4-BE49-F238E27FC236}">
                    <a16:creationId xmlns="" xmlns:a16="http://schemas.microsoft.com/office/drawing/2014/main" id="{F4156EA3-D86C-2041-86E4-F51795456037}"/>
                  </a:ext>
                </a:extLst>
              </p:cNvPr>
              <p:cNvSpPr txBox="1">
                <a:spLocks noChangeArrowheads="1"/>
              </p:cNvSpPr>
              <p:nvPr/>
            </p:nvSpPr>
            <p:spPr bwMode="auto">
              <a:xfrm>
                <a:off x="3812597" y="969224"/>
                <a:ext cx="382985" cy="253916"/>
              </a:xfrm>
              <a:prstGeom prst="rect">
                <a:avLst/>
              </a:prstGeom>
              <a:noFill/>
              <a:ln w="9525">
                <a:noFill/>
                <a:miter lim="800000"/>
                <a:headEnd/>
                <a:tailEnd/>
              </a:ln>
            </p:spPr>
            <p:txBody>
              <a:bodyPr>
                <a:spAutoFit/>
              </a:bodyPr>
              <a:lstStyle/>
              <a:p>
                <a:pPr eaLnBrk="1" hangingPunct="1">
                  <a:buFont typeface="Arial" charset="0"/>
                  <a:buNone/>
                  <a:defRPr/>
                </a:pPr>
                <a:r>
                  <a:rPr lang="en-US" altLang="zh-CN" sz="1600" b="1" dirty="0">
                    <a:solidFill>
                      <a:schemeClr val="bg1"/>
                    </a:solidFill>
                    <a:latin typeface="Poppins" pitchFamily="2" charset="0"/>
                    <a:ea typeface="思源黑体 CN Regular" pitchFamily="34" charset="-122"/>
                    <a:cs typeface="Poppins" pitchFamily="2" charset="0"/>
                  </a:rPr>
                  <a:t>4</a:t>
                </a:r>
                <a:endParaRPr lang="zh-CN" altLang="en-US" sz="1600" b="1" dirty="0">
                  <a:solidFill>
                    <a:schemeClr val="bg1"/>
                  </a:solidFill>
                  <a:latin typeface="Poppins" pitchFamily="2" charset="0"/>
                  <a:ea typeface="思源黑体 CN Regular" pitchFamily="34" charset="-122"/>
                  <a:cs typeface="Poppins" pitchFamily="2" charset="0"/>
                </a:endParaRPr>
              </a:p>
            </p:txBody>
          </p:sp>
        </p:grpSp>
      </p:grpSp>
      <p:sp>
        <p:nvSpPr>
          <p:cNvPr id="9" name="副标题 2">
            <a:extLst>
              <a:ext uri="{FF2B5EF4-FFF2-40B4-BE49-F238E27FC236}">
                <a16:creationId xmlns="" xmlns:a16="http://schemas.microsoft.com/office/drawing/2014/main" id="{43FEC6CF-C36A-5D4C-A1C3-D91986C52DE2}"/>
              </a:ext>
            </a:extLst>
          </p:cNvPr>
          <p:cNvSpPr txBox="1">
            <a:spLocks/>
          </p:cNvSpPr>
          <p:nvPr/>
        </p:nvSpPr>
        <p:spPr bwMode="auto">
          <a:xfrm>
            <a:off x="3935760" y="1158867"/>
            <a:ext cx="4897967" cy="11514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marL="342900" indent="-342900">
              <a:spcBef>
                <a:spcPct val="15000"/>
              </a:spcBef>
              <a:buChar char="•"/>
              <a:defRPr sz="2400">
                <a:solidFill>
                  <a:schemeClr val="tx1"/>
                </a:solidFill>
                <a:latin typeface="Arial" panose="020B0604020202020204" pitchFamily="34" charset="0"/>
                <a:ea typeface="宋体" panose="02010600030101010101" pitchFamily="2" charset="-122"/>
              </a:defRPr>
            </a:lvl1pPr>
            <a:lvl2pPr marL="742950" indent="-285750">
              <a:spcBef>
                <a:spcPct val="15000"/>
              </a:spcBef>
              <a:buChar char="–"/>
              <a:defRPr sz="2100">
                <a:solidFill>
                  <a:schemeClr val="tx1"/>
                </a:solidFill>
                <a:latin typeface="Arial" panose="020B0604020202020204" pitchFamily="34" charset="0"/>
                <a:ea typeface="宋体" panose="02010600030101010101" pitchFamily="2" charset="-122"/>
              </a:defRPr>
            </a:lvl2pPr>
            <a:lvl3pPr marL="1143000" indent="-228600">
              <a:spcBef>
                <a:spcPct val="15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15000"/>
              </a:spcBef>
              <a:buChar char="–"/>
              <a:defRPr sz="1500">
                <a:solidFill>
                  <a:schemeClr val="tx1"/>
                </a:solidFill>
                <a:latin typeface="Arial" panose="020B0604020202020204" pitchFamily="34" charset="0"/>
                <a:ea typeface="宋体" panose="02010600030101010101" pitchFamily="2" charset="-122"/>
              </a:defRPr>
            </a:lvl4pPr>
            <a:lvl5pPr marL="2057400" indent="-228600">
              <a:spcBef>
                <a:spcPct val="15000"/>
              </a:spcBef>
              <a:buChar char="»"/>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15000"/>
              </a:spcBef>
              <a:spcAft>
                <a:spcPct val="0"/>
              </a:spcAft>
              <a:buChar char="»"/>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15000"/>
              </a:spcBef>
              <a:spcAft>
                <a:spcPct val="0"/>
              </a:spcAft>
              <a:buChar char="»"/>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15000"/>
              </a:spcBef>
              <a:spcAft>
                <a:spcPct val="0"/>
              </a:spcAft>
              <a:buChar char="»"/>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15000"/>
              </a:spcBef>
              <a:spcAft>
                <a:spcPct val="0"/>
              </a:spcAft>
              <a:buChar char="»"/>
              <a:defRPr sz="1500">
                <a:solidFill>
                  <a:schemeClr val="tx1"/>
                </a:solidFill>
                <a:latin typeface="Arial" panose="020B0604020202020204" pitchFamily="34" charset="0"/>
                <a:ea typeface="宋体" panose="02010600030101010101" pitchFamily="2" charset="-122"/>
              </a:defRPr>
            </a:lvl9pPr>
          </a:lstStyle>
          <a:p>
            <a:pPr eaLnBrk="1" hangingPunct="1">
              <a:lnSpc>
                <a:spcPct val="120000"/>
              </a:lnSpc>
              <a:spcBef>
                <a:spcPct val="20000"/>
              </a:spcBef>
              <a:buFontTx/>
              <a:buNone/>
            </a:pPr>
            <a:r>
              <a:rPr lang="en-US" altLang="zh-CN" sz="6400" b="1" dirty="0">
                <a:solidFill>
                  <a:srgbClr val="007E66"/>
                </a:solidFill>
                <a:latin typeface="Poppins" pitchFamily="2" charset="0"/>
                <a:ea typeface="微软雅黑" panose="020B0503020204020204" pitchFamily="34" charset="-122"/>
                <a:cs typeface="Poppins" pitchFamily="2" charset="0"/>
              </a:rPr>
              <a:t>CONTENT</a:t>
            </a:r>
          </a:p>
        </p:txBody>
      </p:sp>
      <p:sp>
        <p:nvSpPr>
          <p:cNvPr id="39" name="矩形 38"/>
          <p:cNvSpPr/>
          <p:nvPr/>
        </p:nvSpPr>
        <p:spPr>
          <a:xfrm>
            <a:off x="11906291" y="285728"/>
            <a:ext cx="60959" cy="6286544"/>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pic>
        <p:nvPicPr>
          <p:cNvPr id="30" name="Picture 2" descr="D:\桌面\新logo-黑.png"/>
          <p:cNvPicPr>
            <a:picLocks noChangeAspect="1" noChangeArrowheads="1"/>
          </p:cNvPicPr>
          <p:nvPr/>
        </p:nvPicPr>
        <p:blipFill>
          <a:blip r:embed="rId3" cstate="print"/>
          <a:stretch>
            <a:fillRect/>
          </a:stretch>
        </p:blipFill>
        <p:spPr bwMode="auto">
          <a:xfrm>
            <a:off x="476211" y="390376"/>
            <a:ext cx="1991701" cy="480000"/>
          </a:xfrm>
          <a:prstGeom prst="rect">
            <a:avLst/>
          </a:prstGeom>
          <a:noFill/>
          <a:ln>
            <a:noFill/>
          </a:ln>
        </p:spPr>
      </p:pic>
      <p:sp>
        <p:nvSpPr>
          <p:cNvPr id="31" name="TextBox 30">
            <a:extLst>
              <a:ext uri="{FF2B5EF4-FFF2-40B4-BE49-F238E27FC236}">
                <a16:creationId xmlns="" xmlns:a16="http://schemas.microsoft.com/office/drawing/2014/main" id="{6D1B4135-1F07-2D4B-870E-BDE0E8A04B36}"/>
              </a:ext>
            </a:extLst>
          </p:cNvPr>
          <p:cNvSpPr txBox="1"/>
          <p:nvPr/>
        </p:nvSpPr>
        <p:spPr>
          <a:xfrm>
            <a:off x="357698" y="6286522"/>
            <a:ext cx="3071284" cy="256545"/>
          </a:xfrm>
          <a:prstGeom prst="rect">
            <a:avLst/>
          </a:prstGeom>
          <a:noFill/>
        </p:spPr>
        <p:txBody>
          <a:bodyPr>
            <a:spAutoFit/>
          </a:bodyPr>
          <a:lstStyle/>
          <a:p>
            <a:pPr>
              <a:defRPr/>
            </a:pPr>
            <a:r>
              <a:rPr lang="en-US" altLang="zh-CN" sz="1067" dirty="0">
                <a:solidFill>
                  <a:schemeClr val="tx1">
                    <a:lumMod val="50000"/>
                    <a:lumOff val="50000"/>
                  </a:schemeClr>
                </a:solidFill>
                <a:latin typeface="Poppins" pitchFamily="2" charset="0"/>
                <a:ea typeface="微软雅黑" pitchFamily="34" charset="-122"/>
                <a:cs typeface="Poppins" pitchFamily="2" charset="0"/>
              </a:rPr>
              <a:t>Sino Biological, Inc.</a:t>
            </a:r>
          </a:p>
        </p:txBody>
      </p:sp>
      <p:grpSp>
        <p:nvGrpSpPr>
          <p:cNvPr id="13" name="组合 41"/>
          <p:cNvGrpSpPr/>
          <p:nvPr/>
        </p:nvGrpSpPr>
        <p:grpSpPr>
          <a:xfrm>
            <a:off x="11334787" y="498094"/>
            <a:ext cx="418916" cy="255279"/>
            <a:chOff x="4572000" y="785800"/>
            <a:chExt cx="548649" cy="334335"/>
          </a:xfrm>
        </p:grpSpPr>
        <p:sp>
          <p:nvSpPr>
            <p:cNvPr id="40" name="椭圆 39"/>
            <p:cNvSpPr/>
            <p:nvPr/>
          </p:nvSpPr>
          <p:spPr>
            <a:xfrm>
              <a:off x="4572000" y="785800"/>
              <a:ext cx="334335" cy="334335"/>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41" name="椭圆 40"/>
            <p:cNvSpPr/>
            <p:nvPr/>
          </p:nvSpPr>
          <p:spPr>
            <a:xfrm>
              <a:off x="4786314" y="785800"/>
              <a:ext cx="334335" cy="33433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pic>
        <p:nvPicPr>
          <p:cNvPr id="2050" name="Picture 2" descr="\\192.168.3.235\Design\Logo &amp; Icons\SCB logo\新版\SCB-标准版.png"/>
          <p:cNvPicPr>
            <a:picLocks noChangeAspect="1" noChangeArrowheads="1"/>
          </p:cNvPicPr>
          <p:nvPr/>
        </p:nvPicPr>
        <p:blipFill>
          <a:blip r:embed="rId4" cstate="print"/>
          <a:srcRect/>
          <a:stretch>
            <a:fillRect/>
          </a:stretch>
        </p:blipFill>
        <p:spPr bwMode="auto">
          <a:xfrm>
            <a:off x="2855640" y="398823"/>
            <a:ext cx="1619250" cy="463106"/>
          </a:xfrm>
          <a:prstGeom prst="rect">
            <a:avLst/>
          </a:prstGeom>
          <a:noFill/>
        </p:spPr>
      </p:pic>
      <p:cxnSp>
        <p:nvCxnSpPr>
          <p:cNvPr id="35" name="直接连接符 34"/>
          <p:cNvCxnSpPr/>
          <p:nvPr/>
        </p:nvCxnSpPr>
        <p:spPr>
          <a:xfrm>
            <a:off x="2661776" y="504376"/>
            <a:ext cx="0" cy="2520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4" name="椭圆 13"/>
          <p:cNvSpPr/>
          <p:nvPr/>
        </p:nvSpPr>
        <p:spPr>
          <a:xfrm>
            <a:off x="4190987" y="-1905037"/>
            <a:ext cx="10243900" cy="10243900"/>
          </a:xfrm>
          <a:prstGeom prst="ellipse">
            <a:avLst/>
          </a:prstGeom>
          <a:blipFill>
            <a:blip r:embed="rId2"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5" name="矩形 14"/>
          <p:cNvSpPr/>
          <p:nvPr/>
        </p:nvSpPr>
        <p:spPr>
          <a:xfrm>
            <a:off x="285711" y="285728"/>
            <a:ext cx="11620581" cy="6286544"/>
          </a:xfrm>
          <a:prstGeom prst="rect">
            <a:avLst/>
          </a:prstGeom>
          <a:solidFill>
            <a:srgbClr val="FFFFFF">
              <a:alpha val="94902"/>
            </a:srgb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6" name="矩形 15"/>
          <p:cNvSpPr/>
          <p:nvPr/>
        </p:nvSpPr>
        <p:spPr>
          <a:xfrm>
            <a:off x="285710" y="285728"/>
            <a:ext cx="60959" cy="6286544"/>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79" name="副标题 2"/>
          <p:cNvSpPr txBox="1">
            <a:spLocks/>
          </p:cNvSpPr>
          <p:nvPr/>
        </p:nvSpPr>
        <p:spPr>
          <a:xfrm>
            <a:off x="815414" y="3226339"/>
            <a:ext cx="10561173" cy="1536171"/>
          </a:xfrm>
          <a:prstGeom prst="rect">
            <a:avLst/>
          </a:prstGeom>
        </p:spPr>
        <p:txBody>
          <a:bodyPr>
            <a:normAutofit/>
          </a:bodyPr>
          <a:lstStyle/>
          <a:p>
            <a:pPr algn="ctr">
              <a:lnSpc>
                <a:spcPct val="90000"/>
              </a:lnSpc>
              <a:buFont typeface="Arial" panose="020B0604020202020204" pitchFamily="34" charset="0"/>
              <a:buNone/>
            </a:pPr>
            <a:r>
              <a:rPr lang="en-US" altLang="zh-CN" sz="3733" dirty="0">
                <a:latin typeface="Poppins" pitchFamily="2" charset="0"/>
                <a:ea typeface="思源黑体 CN Regular" pitchFamily="34" charset="-122"/>
                <a:cs typeface="Poppins" pitchFamily="2" charset="0"/>
              </a:rPr>
              <a:t>Kinase biochemistry and functions</a:t>
            </a:r>
          </a:p>
        </p:txBody>
      </p:sp>
      <p:sp>
        <p:nvSpPr>
          <p:cNvPr id="80" name="副标题 2"/>
          <p:cNvSpPr txBox="1">
            <a:spLocks/>
          </p:cNvSpPr>
          <p:nvPr/>
        </p:nvSpPr>
        <p:spPr>
          <a:xfrm>
            <a:off x="4415814" y="1786179"/>
            <a:ext cx="3360373" cy="2496277"/>
          </a:xfrm>
          <a:prstGeom prst="rect">
            <a:avLst/>
          </a:prstGeom>
        </p:spPr>
        <p:txBody>
          <a:bodyPr>
            <a:noAutofit/>
          </a:bodyPr>
          <a:lstStyle/>
          <a:p>
            <a:pPr algn="ctr">
              <a:lnSpc>
                <a:spcPct val="90000"/>
              </a:lnSpc>
              <a:buFont typeface="Arial" panose="020B0604020202020204" pitchFamily="34" charset="0"/>
              <a:buNone/>
            </a:pPr>
            <a:r>
              <a:rPr lang="en-US" altLang="zh-CN" sz="9600" b="1" dirty="0">
                <a:solidFill>
                  <a:srgbClr val="007E66"/>
                </a:solidFill>
                <a:latin typeface="Poppins" pitchFamily="2" charset="0"/>
                <a:ea typeface="思源黑体 CN Regular" pitchFamily="34" charset="-122"/>
                <a:cs typeface="Poppins" pitchFamily="2" charset="0"/>
              </a:rPr>
              <a:t>01</a:t>
            </a:r>
          </a:p>
        </p:txBody>
      </p:sp>
      <p:sp>
        <p:nvSpPr>
          <p:cNvPr id="19" name="TextBox 18">
            <a:extLst>
              <a:ext uri="{FF2B5EF4-FFF2-40B4-BE49-F238E27FC236}">
                <a16:creationId xmlns="" xmlns:a16="http://schemas.microsoft.com/office/drawing/2014/main" id="{6D1B4135-1F07-2D4B-870E-BDE0E8A04B36}"/>
              </a:ext>
            </a:extLst>
          </p:cNvPr>
          <p:cNvSpPr txBox="1"/>
          <p:nvPr/>
        </p:nvSpPr>
        <p:spPr>
          <a:xfrm>
            <a:off x="357698" y="6286522"/>
            <a:ext cx="3071284" cy="256545"/>
          </a:xfrm>
          <a:prstGeom prst="rect">
            <a:avLst/>
          </a:prstGeom>
          <a:noFill/>
        </p:spPr>
        <p:txBody>
          <a:bodyPr>
            <a:spAutoFit/>
          </a:bodyPr>
          <a:lstStyle/>
          <a:p>
            <a:pPr>
              <a:defRPr/>
            </a:pPr>
            <a:r>
              <a:rPr lang="en-US" altLang="zh-CN" sz="1067" dirty="0">
                <a:solidFill>
                  <a:schemeClr val="tx1">
                    <a:lumMod val="50000"/>
                    <a:lumOff val="50000"/>
                  </a:schemeClr>
                </a:solidFill>
                <a:latin typeface="Poppins" pitchFamily="2" charset="0"/>
                <a:ea typeface="微软雅黑" pitchFamily="34" charset="-122"/>
                <a:cs typeface="Poppins" pitchFamily="2" charset="0"/>
              </a:rPr>
              <a:t>Sino Biological, Inc.</a:t>
            </a:r>
          </a:p>
        </p:txBody>
      </p:sp>
      <p:grpSp>
        <p:nvGrpSpPr>
          <p:cNvPr id="20" name="组合 41"/>
          <p:cNvGrpSpPr/>
          <p:nvPr/>
        </p:nvGrpSpPr>
        <p:grpSpPr>
          <a:xfrm>
            <a:off x="11334787" y="498094"/>
            <a:ext cx="418916" cy="255279"/>
            <a:chOff x="4572000" y="785800"/>
            <a:chExt cx="548649" cy="334335"/>
          </a:xfrm>
        </p:grpSpPr>
        <p:sp>
          <p:nvSpPr>
            <p:cNvPr id="21" name="椭圆 20"/>
            <p:cNvSpPr/>
            <p:nvPr/>
          </p:nvSpPr>
          <p:spPr>
            <a:xfrm>
              <a:off x="4572000" y="785800"/>
              <a:ext cx="334335" cy="334335"/>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2" name="椭圆 21"/>
            <p:cNvSpPr/>
            <p:nvPr/>
          </p:nvSpPr>
          <p:spPr>
            <a:xfrm>
              <a:off x="4786314" y="785800"/>
              <a:ext cx="334335" cy="33433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pic>
        <p:nvPicPr>
          <p:cNvPr id="23" name="Picture 2" descr="D:\桌面\新logo-黑.png"/>
          <p:cNvPicPr>
            <a:picLocks noChangeAspect="1" noChangeArrowheads="1"/>
          </p:cNvPicPr>
          <p:nvPr/>
        </p:nvPicPr>
        <p:blipFill>
          <a:blip r:embed="rId3" cstate="print"/>
          <a:stretch>
            <a:fillRect/>
          </a:stretch>
        </p:blipFill>
        <p:spPr bwMode="auto">
          <a:xfrm>
            <a:off x="476211" y="390376"/>
            <a:ext cx="1991701" cy="480000"/>
          </a:xfrm>
          <a:prstGeom prst="rect">
            <a:avLst/>
          </a:prstGeom>
          <a:noFill/>
          <a:ln>
            <a:noFill/>
          </a:ln>
        </p:spPr>
      </p:pic>
      <p:pic>
        <p:nvPicPr>
          <p:cNvPr id="24" name="Picture 2" descr="\\192.168.3.235\Design\Logo &amp; Icons\SCB logo\新版\SCB-标准版.png"/>
          <p:cNvPicPr>
            <a:picLocks noChangeAspect="1" noChangeArrowheads="1"/>
          </p:cNvPicPr>
          <p:nvPr/>
        </p:nvPicPr>
        <p:blipFill>
          <a:blip r:embed="rId4" cstate="print"/>
          <a:srcRect/>
          <a:stretch>
            <a:fillRect/>
          </a:stretch>
        </p:blipFill>
        <p:spPr bwMode="auto">
          <a:xfrm>
            <a:off x="2855640" y="398823"/>
            <a:ext cx="1619250" cy="463106"/>
          </a:xfrm>
          <a:prstGeom prst="rect">
            <a:avLst/>
          </a:prstGeom>
          <a:noFill/>
        </p:spPr>
      </p:pic>
      <p:cxnSp>
        <p:nvCxnSpPr>
          <p:cNvPr id="25" name="直接连接符 24"/>
          <p:cNvCxnSpPr/>
          <p:nvPr/>
        </p:nvCxnSpPr>
        <p:spPr>
          <a:xfrm>
            <a:off x="2661776" y="504376"/>
            <a:ext cx="0" cy="2520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8098710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 xmlns:a16="http://schemas.microsoft.com/office/drawing/2014/main" id="{6D1B4135-1F07-2D4B-870E-BDE0E8A04B36}"/>
              </a:ext>
            </a:extLst>
          </p:cNvPr>
          <p:cNvSpPr txBox="1"/>
          <p:nvPr/>
        </p:nvSpPr>
        <p:spPr>
          <a:xfrm>
            <a:off x="71946" y="6572274"/>
            <a:ext cx="3071284" cy="256545"/>
          </a:xfrm>
          <a:prstGeom prst="rect">
            <a:avLst/>
          </a:prstGeom>
          <a:noFill/>
        </p:spPr>
        <p:txBody>
          <a:bodyPr>
            <a:spAutoFit/>
          </a:bodyPr>
          <a:lstStyle/>
          <a:p>
            <a:pPr>
              <a:defRPr/>
            </a:pPr>
            <a:r>
              <a:rPr lang="en-US" altLang="zh-CN" sz="1067" dirty="0">
                <a:solidFill>
                  <a:schemeClr val="tx1">
                    <a:lumMod val="50000"/>
                    <a:lumOff val="50000"/>
                  </a:schemeClr>
                </a:solidFill>
                <a:latin typeface="Poppins" pitchFamily="2" charset="0"/>
                <a:ea typeface="微软雅黑" pitchFamily="34" charset="-122"/>
                <a:cs typeface="Poppins" pitchFamily="2" charset="0"/>
              </a:rPr>
              <a:t>Sino Biological, Inc.</a:t>
            </a:r>
          </a:p>
        </p:txBody>
      </p:sp>
      <p:sp>
        <p:nvSpPr>
          <p:cNvPr id="28" name="Title 1">
            <a:extLst>
              <a:ext uri="{FF2B5EF4-FFF2-40B4-BE49-F238E27FC236}">
                <a16:creationId xmlns="" xmlns:a16="http://schemas.microsoft.com/office/drawing/2014/main" id="{96AF6D97-D9A8-2A53-57DB-28ABCEBAF37E}"/>
              </a:ext>
            </a:extLst>
          </p:cNvPr>
          <p:cNvSpPr txBox="1">
            <a:spLocks/>
          </p:cNvSpPr>
          <p:nvPr/>
        </p:nvSpPr>
        <p:spPr>
          <a:xfrm>
            <a:off x="609600" y="557808"/>
            <a:ext cx="10972800" cy="1143000"/>
          </a:xfrm>
          <a:prstGeom prst="rect">
            <a:avLst/>
          </a:prstGeom>
        </p:spPr>
        <p:txBody>
          <a:bodyPr vert="horz" lIns="91440" tIns="45720" rIns="91440" bIns="45720" rtlCol="0" anchor="ctr">
            <a:normAutofit/>
          </a:bodyPr>
          <a:lstStyle>
            <a:lvl1pPr algn="ctr" defTabSz="1219170" rtl="0" eaLnBrk="1" latinLnBrk="0" hangingPunct="1">
              <a:spcBef>
                <a:spcPct val="0"/>
              </a:spcBef>
              <a:buNone/>
              <a:defRPr sz="5867" kern="1200">
                <a:solidFill>
                  <a:schemeClr val="tx1"/>
                </a:solidFill>
                <a:latin typeface="+mj-lt"/>
                <a:ea typeface="+mj-ea"/>
                <a:cs typeface="+mj-cs"/>
              </a:defRPr>
            </a:lvl1pPr>
          </a:lstStyle>
          <a:p>
            <a:r>
              <a:rPr lang="en-CA" altLang="zh-CN" sz="3600" b="1" dirty="0" err="1">
                <a:latin typeface="Poppins" panose="00000500000000000000" pitchFamily="2" charset="0"/>
                <a:cs typeface="Poppins" panose="00000500000000000000" pitchFamily="2" charset="0"/>
              </a:rPr>
              <a:t>Kinases</a:t>
            </a:r>
            <a:r>
              <a:rPr lang="en-CA" altLang="zh-CN" sz="3600" b="1" dirty="0">
                <a:latin typeface="Poppins" panose="00000500000000000000" pitchFamily="2" charset="0"/>
                <a:cs typeface="Poppins" panose="00000500000000000000" pitchFamily="2" charset="0"/>
              </a:rPr>
              <a:t> catalyze substrate </a:t>
            </a:r>
            <a:r>
              <a:rPr lang="en-CA" altLang="zh-CN" sz="3600" b="1" dirty="0" err="1">
                <a:latin typeface="Poppins" panose="00000500000000000000" pitchFamily="2" charset="0"/>
                <a:cs typeface="Poppins" panose="00000500000000000000" pitchFamily="2" charset="0"/>
              </a:rPr>
              <a:t>phosphorylation</a:t>
            </a:r>
            <a:endParaRPr lang="en-CA" sz="3600" b="1" dirty="0">
              <a:latin typeface="Poppins" panose="00000500000000000000" pitchFamily="2" charset="0"/>
              <a:cs typeface="Poppins" panose="00000500000000000000" pitchFamily="2" charset="0"/>
            </a:endParaRPr>
          </a:p>
        </p:txBody>
      </p:sp>
      <p:sp>
        <p:nvSpPr>
          <p:cNvPr id="29" name="Slide Number Placeholder 2">
            <a:extLst>
              <a:ext uri="{FF2B5EF4-FFF2-40B4-BE49-F238E27FC236}">
                <a16:creationId xmlns="" xmlns:a16="http://schemas.microsoft.com/office/drawing/2014/main" id="{7EAF9033-2AA8-BDA5-A2B3-707971D4120E}"/>
              </a:ext>
            </a:extLst>
          </p:cNvPr>
          <p:cNvSpPr txBox="1">
            <a:spLocks/>
          </p:cNvSpPr>
          <p:nvPr/>
        </p:nvSpPr>
        <p:spPr>
          <a:xfrm>
            <a:off x="9448800" y="6356350"/>
            <a:ext cx="2743200" cy="365125"/>
          </a:xfrm>
          <a:prstGeom prst="rect">
            <a:avLst/>
          </a:prstGeom>
        </p:spPr>
        <p:txBody>
          <a:bodyPr vert="horz" lIns="91440" tIns="45720" rIns="91440" bIns="45720" rtlCol="0" anchor="ctr"/>
          <a:lstStyle>
            <a:defPPr>
              <a:defRPr lang="zh-CN"/>
            </a:defPPr>
            <a:lvl1pPr marL="0" algn="r" defTabSz="1219170" rtl="0" eaLnBrk="1" latinLnBrk="0" hangingPunct="1">
              <a:defRPr sz="1600" kern="1200">
                <a:solidFill>
                  <a:schemeClr val="tx1">
                    <a:tint val="75000"/>
                  </a:schemeClr>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fld id="{4DB72C5D-F8DD-F442-983E-53CD8A77EED6}" type="slidenum">
              <a:rPr lang="en-US" smtClean="0"/>
              <a:pPr/>
              <a:t>4</a:t>
            </a:fld>
            <a:endParaRPr lang="en-US"/>
          </a:p>
        </p:txBody>
      </p:sp>
      <p:pic>
        <p:nvPicPr>
          <p:cNvPr id="30" name="Picture 2" descr="How Does a Biochemical Kinase Assay Work? - BellBrook Labs">
            <a:extLst>
              <a:ext uri="{FF2B5EF4-FFF2-40B4-BE49-F238E27FC236}">
                <a16:creationId xmlns="" xmlns:a16="http://schemas.microsoft.com/office/drawing/2014/main" id="{A8C4DE8D-43DA-4B96-7E00-B915BF4A3F49}"/>
              </a:ext>
            </a:extLst>
          </p:cNvPr>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291593" y="1600967"/>
            <a:ext cx="7620000" cy="20002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31" name="Group 30">
            <a:extLst>
              <a:ext uri="{FF2B5EF4-FFF2-40B4-BE49-F238E27FC236}">
                <a16:creationId xmlns="" xmlns:a16="http://schemas.microsoft.com/office/drawing/2014/main" id="{D3B7E8FD-3E93-DA5C-07C4-3C50D09A7520}"/>
              </a:ext>
            </a:extLst>
          </p:cNvPr>
          <p:cNvGrpSpPr/>
          <p:nvPr/>
        </p:nvGrpSpPr>
        <p:grpSpPr>
          <a:xfrm>
            <a:off x="2033112" y="3710762"/>
            <a:ext cx="8484327" cy="2690891"/>
            <a:chOff x="2033112" y="3141000"/>
            <a:chExt cx="8484327" cy="2690891"/>
          </a:xfrm>
        </p:grpSpPr>
        <p:grpSp>
          <p:nvGrpSpPr>
            <p:cNvPr id="32" name="Group 31">
              <a:extLst>
                <a:ext uri="{FF2B5EF4-FFF2-40B4-BE49-F238E27FC236}">
                  <a16:creationId xmlns="" xmlns:a16="http://schemas.microsoft.com/office/drawing/2014/main" id="{EEF8F865-2832-1436-CDEE-271F4BE96D41}"/>
                </a:ext>
              </a:extLst>
            </p:cNvPr>
            <p:cNvGrpSpPr/>
            <p:nvPr/>
          </p:nvGrpSpPr>
          <p:grpSpPr>
            <a:xfrm>
              <a:off x="5148197" y="4375734"/>
              <a:ext cx="1502113" cy="474322"/>
              <a:chOff x="3846136" y="3893270"/>
              <a:chExt cx="1134431" cy="358219"/>
            </a:xfrm>
          </p:grpSpPr>
          <p:sp>
            <p:nvSpPr>
              <p:cNvPr id="41" name="Oval 40">
                <a:extLst>
                  <a:ext uri="{FF2B5EF4-FFF2-40B4-BE49-F238E27FC236}">
                    <a16:creationId xmlns="" xmlns:a16="http://schemas.microsoft.com/office/drawing/2014/main" id="{2D7ADE47-7597-1417-D4DF-8E9F7523F1FB}"/>
                  </a:ext>
                </a:extLst>
              </p:cNvPr>
              <p:cNvSpPr/>
              <p:nvPr/>
            </p:nvSpPr>
            <p:spPr>
              <a:xfrm>
                <a:off x="3846136" y="3893270"/>
                <a:ext cx="358219" cy="358219"/>
              </a:xfrm>
              <a:prstGeom prst="ellipse">
                <a:avLst/>
              </a:prstGeom>
              <a:gradFill flip="none" rotWithShape="1">
                <a:gsLst>
                  <a:gs pos="90000">
                    <a:srgbClr val="00B050"/>
                  </a:gs>
                  <a:gs pos="0">
                    <a:srgbClr val="00B050">
                      <a:alpha val="50000"/>
                    </a:srgbClr>
                  </a:gs>
                  <a:gs pos="100000">
                    <a:srgbClr val="00B050"/>
                  </a:gs>
                </a:gsLst>
                <a:path path="shap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Freeform: Shape 41">
                <a:extLst>
                  <a:ext uri="{FF2B5EF4-FFF2-40B4-BE49-F238E27FC236}">
                    <a16:creationId xmlns="" xmlns:a16="http://schemas.microsoft.com/office/drawing/2014/main" id="{F82B74F0-630B-CF16-B7EC-EFA2E662E4EE}"/>
                  </a:ext>
                </a:extLst>
              </p:cNvPr>
              <p:cNvSpPr>
                <a:spLocks noChangeAspect="1"/>
              </p:cNvSpPr>
              <p:nvPr/>
            </p:nvSpPr>
            <p:spPr>
              <a:xfrm>
                <a:off x="4204355" y="4005541"/>
                <a:ext cx="387576" cy="35521"/>
              </a:xfrm>
              <a:custGeom>
                <a:avLst/>
                <a:gdLst>
                  <a:gd name="connsiteX0" fmla="*/ 0 w 8125905"/>
                  <a:gd name="connsiteY0" fmla="*/ 725866 h 744721"/>
                  <a:gd name="connsiteX1" fmla="*/ 820132 w 8125905"/>
                  <a:gd name="connsiteY1" fmla="*/ 9428 h 744721"/>
                  <a:gd name="connsiteX2" fmla="*/ 1630837 w 8125905"/>
                  <a:gd name="connsiteY2" fmla="*/ 744719 h 744721"/>
                  <a:gd name="connsiteX3" fmla="*/ 2441542 w 8125905"/>
                  <a:gd name="connsiteY3" fmla="*/ 2 h 744721"/>
                  <a:gd name="connsiteX4" fmla="*/ 3261674 w 8125905"/>
                  <a:gd name="connsiteY4" fmla="*/ 735292 h 744721"/>
                  <a:gd name="connsiteX5" fmla="*/ 4072380 w 8125905"/>
                  <a:gd name="connsiteY5" fmla="*/ 9428 h 744721"/>
                  <a:gd name="connsiteX6" fmla="*/ 4883085 w 8125905"/>
                  <a:gd name="connsiteY6" fmla="*/ 744719 h 744721"/>
                  <a:gd name="connsiteX7" fmla="*/ 5693790 w 8125905"/>
                  <a:gd name="connsiteY7" fmla="*/ 2 h 744721"/>
                  <a:gd name="connsiteX8" fmla="*/ 6504495 w 8125905"/>
                  <a:gd name="connsiteY8" fmla="*/ 735292 h 744721"/>
                  <a:gd name="connsiteX9" fmla="*/ 7324627 w 8125905"/>
                  <a:gd name="connsiteY9" fmla="*/ 9428 h 744721"/>
                  <a:gd name="connsiteX10" fmla="*/ 8125905 w 8125905"/>
                  <a:gd name="connsiteY10" fmla="*/ 735292 h 744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125905" h="744721">
                    <a:moveTo>
                      <a:pt x="0" y="725866"/>
                    </a:moveTo>
                    <a:cubicBezTo>
                      <a:pt x="274163" y="366076"/>
                      <a:pt x="548326" y="6286"/>
                      <a:pt x="820132" y="9428"/>
                    </a:cubicBezTo>
                    <a:cubicBezTo>
                      <a:pt x="1091938" y="12570"/>
                      <a:pt x="1360602" y="746290"/>
                      <a:pt x="1630837" y="744719"/>
                    </a:cubicBezTo>
                    <a:cubicBezTo>
                      <a:pt x="1901072" y="743148"/>
                      <a:pt x="2169736" y="1573"/>
                      <a:pt x="2441542" y="2"/>
                    </a:cubicBezTo>
                    <a:cubicBezTo>
                      <a:pt x="2713348" y="-1569"/>
                      <a:pt x="2989868" y="733721"/>
                      <a:pt x="3261674" y="735292"/>
                    </a:cubicBezTo>
                    <a:cubicBezTo>
                      <a:pt x="3533480" y="736863"/>
                      <a:pt x="3802145" y="7857"/>
                      <a:pt x="4072380" y="9428"/>
                    </a:cubicBezTo>
                    <a:cubicBezTo>
                      <a:pt x="4342615" y="10999"/>
                      <a:pt x="4612850" y="746290"/>
                      <a:pt x="4883085" y="744719"/>
                    </a:cubicBezTo>
                    <a:cubicBezTo>
                      <a:pt x="5153320" y="743148"/>
                      <a:pt x="5423555" y="1573"/>
                      <a:pt x="5693790" y="2"/>
                    </a:cubicBezTo>
                    <a:cubicBezTo>
                      <a:pt x="5964025" y="-1569"/>
                      <a:pt x="6232689" y="733721"/>
                      <a:pt x="6504495" y="735292"/>
                    </a:cubicBezTo>
                    <a:cubicBezTo>
                      <a:pt x="6776301" y="736863"/>
                      <a:pt x="7054392" y="9428"/>
                      <a:pt x="7324627" y="9428"/>
                    </a:cubicBezTo>
                    <a:cubicBezTo>
                      <a:pt x="7594862" y="9428"/>
                      <a:pt x="7860383" y="372360"/>
                      <a:pt x="8125905" y="735292"/>
                    </a:cubicBezTo>
                  </a:path>
                </a:pathLst>
              </a:custGeom>
              <a:noFill/>
              <a:ln w="1905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Shape 42">
                <a:extLst>
                  <a:ext uri="{FF2B5EF4-FFF2-40B4-BE49-F238E27FC236}">
                    <a16:creationId xmlns="" xmlns:a16="http://schemas.microsoft.com/office/drawing/2014/main" id="{CBE12838-BD3F-E262-6EEC-A9823C0BAFD8}"/>
                  </a:ext>
                </a:extLst>
              </p:cNvPr>
              <p:cNvSpPr>
                <a:spLocks noChangeAspect="1"/>
              </p:cNvSpPr>
              <p:nvPr/>
            </p:nvSpPr>
            <p:spPr>
              <a:xfrm rot="21029020">
                <a:off x="4592637" y="3959653"/>
                <a:ext cx="387576" cy="35521"/>
              </a:xfrm>
              <a:custGeom>
                <a:avLst/>
                <a:gdLst>
                  <a:gd name="connsiteX0" fmla="*/ 0 w 8125905"/>
                  <a:gd name="connsiteY0" fmla="*/ 725866 h 744721"/>
                  <a:gd name="connsiteX1" fmla="*/ 820132 w 8125905"/>
                  <a:gd name="connsiteY1" fmla="*/ 9428 h 744721"/>
                  <a:gd name="connsiteX2" fmla="*/ 1630837 w 8125905"/>
                  <a:gd name="connsiteY2" fmla="*/ 744719 h 744721"/>
                  <a:gd name="connsiteX3" fmla="*/ 2441542 w 8125905"/>
                  <a:gd name="connsiteY3" fmla="*/ 2 h 744721"/>
                  <a:gd name="connsiteX4" fmla="*/ 3261674 w 8125905"/>
                  <a:gd name="connsiteY4" fmla="*/ 735292 h 744721"/>
                  <a:gd name="connsiteX5" fmla="*/ 4072380 w 8125905"/>
                  <a:gd name="connsiteY5" fmla="*/ 9428 h 744721"/>
                  <a:gd name="connsiteX6" fmla="*/ 4883085 w 8125905"/>
                  <a:gd name="connsiteY6" fmla="*/ 744719 h 744721"/>
                  <a:gd name="connsiteX7" fmla="*/ 5693790 w 8125905"/>
                  <a:gd name="connsiteY7" fmla="*/ 2 h 744721"/>
                  <a:gd name="connsiteX8" fmla="*/ 6504495 w 8125905"/>
                  <a:gd name="connsiteY8" fmla="*/ 735292 h 744721"/>
                  <a:gd name="connsiteX9" fmla="*/ 7324627 w 8125905"/>
                  <a:gd name="connsiteY9" fmla="*/ 9428 h 744721"/>
                  <a:gd name="connsiteX10" fmla="*/ 8125905 w 8125905"/>
                  <a:gd name="connsiteY10" fmla="*/ 735292 h 744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125905" h="744721">
                    <a:moveTo>
                      <a:pt x="0" y="725866"/>
                    </a:moveTo>
                    <a:cubicBezTo>
                      <a:pt x="274163" y="366076"/>
                      <a:pt x="548326" y="6286"/>
                      <a:pt x="820132" y="9428"/>
                    </a:cubicBezTo>
                    <a:cubicBezTo>
                      <a:pt x="1091938" y="12570"/>
                      <a:pt x="1360602" y="746290"/>
                      <a:pt x="1630837" y="744719"/>
                    </a:cubicBezTo>
                    <a:cubicBezTo>
                      <a:pt x="1901072" y="743148"/>
                      <a:pt x="2169736" y="1573"/>
                      <a:pt x="2441542" y="2"/>
                    </a:cubicBezTo>
                    <a:cubicBezTo>
                      <a:pt x="2713348" y="-1569"/>
                      <a:pt x="2989868" y="733721"/>
                      <a:pt x="3261674" y="735292"/>
                    </a:cubicBezTo>
                    <a:cubicBezTo>
                      <a:pt x="3533480" y="736863"/>
                      <a:pt x="3802145" y="7857"/>
                      <a:pt x="4072380" y="9428"/>
                    </a:cubicBezTo>
                    <a:cubicBezTo>
                      <a:pt x="4342615" y="10999"/>
                      <a:pt x="4612850" y="746290"/>
                      <a:pt x="4883085" y="744719"/>
                    </a:cubicBezTo>
                    <a:cubicBezTo>
                      <a:pt x="5153320" y="743148"/>
                      <a:pt x="5423555" y="1573"/>
                      <a:pt x="5693790" y="2"/>
                    </a:cubicBezTo>
                    <a:cubicBezTo>
                      <a:pt x="5964025" y="-1569"/>
                      <a:pt x="6232689" y="733721"/>
                      <a:pt x="6504495" y="735292"/>
                    </a:cubicBezTo>
                    <a:cubicBezTo>
                      <a:pt x="6776301" y="736863"/>
                      <a:pt x="7054392" y="9428"/>
                      <a:pt x="7324627" y="9428"/>
                    </a:cubicBezTo>
                    <a:cubicBezTo>
                      <a:pt x="7594862" y="9428"/>
                      <a:pt x="7860383" y="372360"/>
                      <a:pt x="8125905" y="735292"/>
                    </a:cubicBezTo>
                  </a:path>
                </a:pathLst>
              </a:custGeom>
              <a:noFill/>
              <a:ln w="1905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4" name="Group 43">
                <a:extLst>
                  <a:ext uri="{FF2B5EF4-FFF2-40B4-BE49-F238E27FC236}">
                    <a16:creationId xmlns="" xmlns:a16="http://schemas.microsoft.com/office/drawing/2014/main" id="{8FC00886-2075-4BAA-B4F0-F8EEE1CA5713}"/>
                  </a:ext>
                </a:extLst>
              </p:cNvPr>
              <p:cNvGrpSpPr>
                <a:grpSpLocks noChangeAspect="1"/>
              </p:cNvGrpSpPr>
              <p:nvPr/>
            </p:nvGrpSpPr>
            <p:grpSpPr>
              <a:xfrm flipV="1">
                <a:off x="4204708" y="4110506"/>
                <a:ext cx="775859" cy="35822"/>
                <a:chOff x="1206633" y="5126172"/>
                <a:chExt cx="7824413" cy="361256"/>
              </a:xfrm>
            </p:grpSpPr>
            <p:sp>
              <p:nvSpPr>
                <p:cNvPr id="45" name="Freeform: Shape 44">
                  <a:extLst>
                    <a:ext uri="{FF2B5EF4-FFF2-40B4-BE49-F238E27FC236}">
                      <a16:creationId xmlns="" xmlns:a16="http://schemas.microsoft.com/office/drawing/2014/main" id="{E7C0070E-429A-FC31-D692-1AFD04FCE524}"/>
                    </a:ext>
                  </a:extLst>
                </p:cNvPr>
                <p:cNvSpPr>
                  <a:spLocks noChangeAspect="1"/>
                </p:cNvSpPr>
                <p:nvPr/>
              </p:nvSpPr>
              <p:spPr>
                <a:xfrm>
                  <a:off x="1206633" y="5129209"/>
                  <a:ext cx="3908646" cy="358219"/>
                </a:xfrm>
                <a:custGeom>
                  <a:avLst/>
                  <a:gdLst>
                    <a:gd name="connsiteX0" fmla="*/ 0 w 8125905"/>
                    <a:gd name="connsiteY0" fmla="*/ 725866 h 744721"/>
                    <a:gd name="connsiteX1" fmla="*/ 820132 w 8125905"/>
                    <a:gd name="connsiteY1" fmla="*/ 9428 h 744721"/>
                    <a:gd name="connsiteX2" fmla="*/ 1630837 w 8125905"/>
                    <a:gd name="connsiteY2" fmla="*/ 744719 h 744721"/>
                    <a:gd name="connsiteX3" fmla="*/ 2441542 w 8125905"/>
                    <a:gd name="connsiteY3" fmla="*/ 2 h 744721"/>
                    <a:gd name="connsiteX4" fmla="*/ 3261674 w 8125905"/>
                    <a:gd name="connsiteY4" fmla="*/ 735292 h 744721"/>
                    <a:gd name="connsiteX5" fmla="*/ 4072380 w 8125905"/>
                    <a:gd name="connsiteY5" fmla="*/ 9428 h 744721"/>
                    <a:gd name="connsiteX6" fmla="*/ 4883085 w 8125905"/>
                    <a:gd name="connsiteY6" fmla="*/ 744719 h 744721"/>
                    <a:gd name="connsiteX7" fmla="*/ 5693790 w 8125905"/>
                    <a:gd name="connsiteY7" fmla="*/ 2 h 744721"/>
                    <a:gd name="connsiteX8" fmla="*/ 6504495 w 8125905"/>
                    <a:gd name="connsiteY8" fmla="*/ 735292 h 744721"/>
                    <a:gd name="connsiteX9" fmla="*/ 7324627 w 8125905"/>
                    <a:gd name="connsiteY9" fmla="*/ 9428 h 744721"/>
                    <a:gd name="connsiteX10" fmla="*/ 8125905 w 8125905"/>
                    <a:gd name="connsiteY10" fmla="*/ 735292 h 744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125905" h="744721">
                      <a:moveTo>
                        <a:pt x="0" y="725866"/>
                      </a:moveTo>
                      <a:cubicBezTo>
                        <a:pt x="274163" y="366076"/>
                        <a:pt x="548326" y="6286"/>
                        <a:pt x="820132" y="9428"/>
                      </a:cubicBezTo>
                      <a:cubicBezTo>
                        <a:pt x="1091938" y="12570"/>
                        <a:pt x="1360602" y="746290"/>
                        <a:pt x="1630837" y="744719"/>
                      </a:cubicBezTo>
                      <a:cubicBezTo>
                        <a:pt x="1901072" y="743148"/>
                        <a:pt x="2169736" y="1573"/>
                        <a:pt x="2441542" y="2"/>
                      </a:cubicBezTo>
                      <a:cubicBezTo>
                        <a:pt x="2713348" y="-1569"/>
                        <a:pt x="2989868" y="733721"/>
                        <a:pt x="3261674" y="735292"/>
                      </a:cubicBezTo>
                      <a:cubicBezTo>
                        <a:pt x="3533480" y="736863"/>
                        <a:pt x="3802145" y="7857"/>
                        <a:pt x="4072380" y="9428"/>
                      </a:cubicBezTo>
                      <a:cubicBezTo>
                        <a:pt x="4342615" y="10999"/>
                        <a:pt x="4612850" y="746290"/>
                        <a:pt x="4883085" y="744719"/>
                      </a:cubicBezTo>
                      <a:cubicBezTo>
                        <a:pt x="5153320" y="743148"/>
                        <a:pt x="5423555" y="1573"/>
                        <a:pt x="5693790" y="2"/>
                      </a:cubicBezTo>
                      <a:cubicBezTo>
                        <a:pt x="5964025" y="-1569"/>
                        <a:pt x="6232689" y="733721"/>
                        <a:pt x="6504495" y="735292"/>
                      </a:cubicBezTo>
                      <a:cubicBezTo>
                        <a:pt x="6776301" y="736863"/>
                        <a:pt x="7054392" y="9428"/>
                        <a:pt x="7324627" y="9428"/>
                      </a:cubicBezTo>
                      <a:cubicBezTo>
                        <a:pt x="7594862" y="9428"/>
                        <a:pt x="7860383" y="372360"/>
                        <a:pt x="8125905" y="735292"/>
                      </a:cubicBezTo>
                    </a:path>
                  </a:pathLst>
                </a:custGeom>
                <a:noFill/>
                <a:ln w="1905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reeform: Shape 45">
                  <a:extLst>
                    <a:ext uri="{FF2B5EF4-FFF2-40B4-BE49-F238E27FC236}">
                      <a16:creationId xmlns="" xmlns:a16="http://schemas.microsoft.com/office/drawing/2014/main" id="{97A26C8F-AB7A-CF8B-0D10-1589E55EEF06}"/>
                    </a:ext>
                  </a:extLst>
                </p:cNvPr>
                <p:cNvSpPr>
                  <a:spLocks noChangeAspect="1"/>
                </p:cNvSpPr>
                <p:nvPr/>
              </p:nvSpPr>
              <p:spPr>
                <a:xfrm>
                  <a:off x="5122400" y="5126172"/>
                  <a:ext cx="3908646" cy="358219"/>
                </a:xfrm>
                <a:custGeom>
                  <a:avLst/>
                  <a:gdLst>
                    <a:gd name="connsiteX0" fmla="*/ 0 w 8125905"/>
                    <a:gd name="connsiteY0" fmla="*/ 725866 h 744721"/>
                    <a:gd name="connsiteX1" fmla="*/ 820132 w 8125905"/>
                    <a:gd name="connsiteY1" fmla="*/ 9428 h 744721"/>
                    <a:gd name="connsiteX2" fmla="*/ 1630837 w 8125905"/>
                    <a:gd name="connsiteY2" fmla="*/ 744719 h 744721"/>
                    <a:gd name="connsiteX3" fmla="*/ 2441542 w 8125905"/>
                    <a:gd name="connsiteY3" fmla="*/ 2 h 744721"/>
                    <a:gd name="connsiteX4" fmla="*/ 3261674 w 8125905"/>
                    <a:gd name="connsiteY4" fmla="*/ 735292 h 744721"/>
                    <a:gd name="connsiteX5" fmla="*/ 4072380 w 8125905"/>
                    <a:gd name="connsiteY5" fmla="*/ 9428 h 744721"/>
                    <a:gd name="connsiteX6" fmla="*/ 4883085 w 8125905"/>
                    <a:gd name="connsiteY6" fmla="*/ 744719 h 744721"/>
                    <a:gd name="connsiteX7" fmla="*/ 5693790 w 8125905"/>
                    <a:gd name="connsiteY7" fmla="*/ 2 h 744721"/>
                    <a:gd name="connsiteX8" fmla="*/ 6504495 w 8125905"/>
                    <a:gd name="connsiteY8" fmla="*/ 735292 h 744721"/>
                    <a:gd name="connsiteX9" fmla="*/ 7324627 w 8125905"/>
                    <a:gd name="connsiteY9" fmla="*/ 9428 h 744721"/>
                    <a:gd name="connsiteX10" fmla="*/ 8125905 w 8125905"/>
                    <a:gd name="connsiteY10" fmla="*/ 735292 h 744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125905" h="744721">
                      <a:moveTo>
                        <a:pt x="0" y="725866"/>
                      </a:moveTo>
                      <a:cubicBezTo>
                        <a:pt x="274163" y="366076"/>
                        <a:pt x="548326" y="6286"/>
                        <a:pt x="820132" y="9428"/>
                      </a:cubicBezTo>
                      <a:cubicBezTo>
                        <a:pt x="1091938" y="12570"/>
                        <a:pt x="1360602" y="746290"/>
                        <a:pt x="1630837" y="744719"/>
                      </a:cubicBezTo>
                      <a:cubicBezTo>
                        <a:pt x="1901072" y="743148"/>
                        <a:pt x="2169736" y="1573"/>
                        <a:pt x="2441542" y="2"/>
                      </a:cubicBezTo>
                      <a:cubicBezTo>
                        <a:pt x="2713348" y="-1569"/>
                        <a:pt x="2989868" y="733721"/>
                        <a:pt x="3261674" y="735292"/>
                      </a:cubicBezTo>
                      <a:cubicBezTo>
                        <a:pt x="3533480" y="736863"/>
                        <a:pt x="3802145" y="7857"/>
                        <a:pt x="4072380" y="9428"/>
                      </a:cubicBezTo>
                      <a:cubicBezTo>
                        <a:pt x="4342615" y="10999"/>
                        <a:pt x="4612850" y="746290"/>
                        <a:pt x="4883085" y="744719"/>
                      </a:cubicBezTo>
                      <a:cubicBezTo>
                        <a:pt x="5153320" y="743148"/>
                        <a:pt x="5423555" y="1573"/>
                        <a:pt x="5693790" y="2"/>
                      </a:cubicBezTo>
                      <a:cubicBezTo>
                        <a:pt x="5964025" y="-1569"/>
                        <a:pt x="6232689" y="733721"/>
                        <a:pt x="6504495" y="735292"/>
                      </a:cubicBezTo>
                      <a:cubicBezTo>
                        <a:pt x="6776301" y="736863"/>
                        <a:pt x="7054392" y="9428"/>
                        <a:pt x="7324627" y="9428"/>
                      </a:cubicBezTo>
                      <a:cubicBezTo>
                        <a:pt x="7594862" y="9428"/>
                        <a:pt x="7860383" y="372360"/>
                        <a:pt x="8125905" y="735292"/>
                      </a:cubicBezTo>
                    </a:path>
                  </a:pathLst>
                </a:custGeom>
                <a:noFill/>
                <a:ln w="1905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pic>
          <p:nvPicPr>
            <p:cNvPr id="33" name="Picture 32">
              <a:extLst>
                <a:ext uri="{FF2B5EF4-FFF2-40B4-BE49-F238E27FC236}">
                  <a16:creationId xmlns="" xmlns:a16="http://schemas.microsoft.com/office/drawing/2014/main" id="{EDDFF9B2-21CC-4CAB-B790-CA70B7E24ACA}"/>
                </a:ext>
              </a:extLst>
            </p:cNvPr>
            <p:cNvPicPr>
              <a:picLocks noChangeAspect="1"/>
            </p:cNvPicPr>
            <p:nvPr/>
          </p:nvPicPr>
          <p:blipFill>
            <a:blip r:embed="rId4" cstate="print"/>
            <a:stretch>
              <a:fillRect/>
            </a:stretch>
          </p:blipFill>
          <p:spPr>
            <a:xfrm rot="16200000">
              <a:off x="2344954" y="3721025"/>
              <a:ext cx="1160055" cy="1783740"/>
            </a:xfrm>
            <a:prstGeom prst="rect">
              <a:avLst/>
            </a:prstGeom>
          </p:spPr>
        </p:pic>
        <p:pic>
          <p:nvPicPr>
            <p:cNvPr id="34" name="Picture 33">
              <a:extLst>
                <a:ext uri="{FF2B5EF4-FFF2-40B4-BE49-F238E27FC236}">
                  <a16:creationId xmlns="" xmlns:a16="http://schemas.microsoft.com/office/drawing/2014/main" id="{CC2D2651-8DA2-7A0D-3472-FF32D08F6CE5}"/>
                </a:ext>
              </a:extLst>
            </p:cNvPr>
            <p:cNvPicPr>
              <a:picLocks noChangeAspect="1"/>
            </p:cNvPicPr>
            <p:nvPr/>
          </p:nvPicPr>
          <p:blipFill>
            <a:blip r:embed="rId5" cstate="print"/>
            <a:stretch>
              <a:fillRect/>
            </a:stretch>
          </p:blipFill>
          <p:spPr>
            <a:xfrm>
              <a:off x="7832850" y="4032867"/>
              <a:ext cx="1899434" cy="1160057"/>
            </a:xfrm>
            <a:prstGeom prst="rect">
              <a:avLst/>
            </a:prstGeom>
          </p:spPr>
        </p:pic>
        <p:cxnSp>
          <p:nvCxnSpPr>
            <p:cNvPr id="35" name="Straight Connector 34">
              <a:extLst>
                <a:ext uri="{FF2B5EF4-FFF2-40B4-BE49-F238E27FC236}">
                  <a16:creationId xmlns="" xmlns:a16="http://schemas.microsoft.com/office/drawing/2014/main" id="{4ECB2A10-0143-9081-1076-461EE2883E11}"/>
                </a:ext>
              </a:extLst>
            </p:cNvPr>
            <p:cNvCxnSpPr>
              <a:cxnSpLocks/>
            </p:cNvCxnSpPr>
            <p:nvPr/>
          </p:nvCxnSpPr>
          <p:spPr>
            <a:xfrm>
              <a:off x="2809186" y="3148553"/>
              <a:ext cx="0" cy="707011"/>
            </a:xfrm>
            <a:prstGeom prst="line">
              <a:avLst/>
            </a:prstGeom>
          </p:spPr>
          <p:style>
            <a:lnRef idx="3">
              <a:schemeClr val="dk1"/>
            </a:lnRef>
            <a:fillRef idx="0">
              <a:schemeClr val="dk1"/>
            </a:fillRef>
            <a:effectRef idx="2">
              <a:schemeClr val="dk1"/>
            </a:effectRef>
            <a:fontRef idx="minor">
              <a:schemeClr val="tx1"/>
            </a:fontRef>
          </p:style>
        </p:cxnSp>
        <p:cxnSp>
          <p:nvCxnSpPr>
            <p:cNvPr id="36" name="Straight Connector 35">
              <a:extLst>
                <a:ext uri="{FF2B5EF4-FFF2-40B4-BE49-F238E27FC236}">
                  <a16:creationId xmlns="" xmlns:a16="http://schemas.microsoft.com/office/drawing/2014/main" id="{90C1D369-6775-A13B-6A52-586232FDD1A9}"/>
                </a:ext>
              </a:extLst>
            </p:cNvPr>
            <p:cNvCxnSpPr>
              <a:cxnSpLocks/>
            </p:cNvCxnSpPr>
            <p:nvPr/>
          </p:nvCxnSpPr>
          <p:spPr>
            <a:xfrm>
              <a:off x="2961586" y="3148553"/>
              <a:ext cx="2057932" cy="1027521"/>
            </a:xfrm>
            <a:prstGeom prst="line">
              <a:avLst/>
            </a:prstGeom>
          </p:spPr>
          <p:style>
            <a:lnRef idx="3">
              <a:schemeClr val="dk1"/>
            </a:lnRef>
            <a:fillRef idx="0">
              <a:schemeClr val="dk1"/>
            </a:fillRef>
            <a:effectRef idx="2">
              <a:schemeClr val="dk1"/>
            </a:effectRef>
            <a:fontRef idx="minor">
              <a:schemeClr val="tx1"/>
            </a:fontRef>
          </p:style>
        </p:cxnSp>
        <p:cxnSp>
          <p:nvCxnSpPr>
            <p:cNvPr id="37" name="Straight Connector 36">
              <a:extLst>
                <a:ext uri="{FF2B5EF4-FFF2-40B4-BE49-F238E27FC236}">
                  <a16:creationId xmlns="" xmlns:a16="http://schemas.microsoft.com/office/drawing/2014/main" id="{6153B763-EA60-9640-DCD6-4CC38B5DE42A}"/>
                </a:ext>
              </a:extLst>
            </p:cNvPr>
            <p:cNvCxnSpPr>
              <a:cxnSpLocks/>
            </p:cNvCxnSpPr>
            <p:nvPr/>
          </p:nvCxnSpPr>
          <p:spPr>
            <a:xfrm>
              <a:off x="3255836" y="3141000"/>
              <a:ext cx="4577014" cy="997372"/>
            </a:xfrm>
            <a:prstGeom prst="line">
              <a:avLst/>
            </a:prstGeom>
          </p:spPr>
          <p:style>
            <a:lnRef idx="3">
              <a:schemeClr val="dk1"/>
            </a:lnRef>
            <a:fillRef idx="0">
              <a:schemeClr val="dk1"/>
            </a:fillRef>
            <a:effectRef idx="2">
              <a:schemeClr val="dk1"/>
            </a:effectRef>
            <a:fontRef idx="minor">
              <a:schemeClr val="tx1"/>
            </a:fontRef>
          </p:style>
        </p:cxnSp>
        <p:sp>
          <p:nvSpPr>
            <p:cNvPr id="38" name="TextBox 37">
              <a:extLst>
                <a:ext uri="{FF2B5EF4-FFF2-40B4-BE49-F238E27FC236}">
                  <a16:creationId xmlns="" xmlns:a16="http://schemas.microsoft.com/office/drawing/2014/main" id="{1C74CFE4-50A8-D1AF-DBFD-CAE382F73DE9}"/>
                </a:ext>
              </a:extLst>
            </p:cNvPr>
            <p:cNvSpPr txBox="1"/>
            <p:nvPr/>
          </p:nvSpPr>
          <p:spPr>
            <a:xfrm>
              <a:off x="2322129" y="5350003"/>
              <a:ext cx="1487908" cy="461665"/>
            </a:xfrm>
            <a:prstGeom prst="rect">
              <a:avLst/>
            </a:prstGeom>
            <a:noFill/>
          </p:spPr>
          <p:txBody>
            <a:bodyPr wrap="none" rtlCol="0">
              <a:spAutoFit/>
            </a:bodyPr>
            <a:lstStyle/>
            <a:p>
              <a:r>
                <a:rPr lang="en-US" b="1" dirty="0">
                  <a:latin typeface="Poppins" pitchFamily="2" charset="0"/>
                  <a:cs typeface="Poppins" pitchFamily="2" charset="0"/>
                </a:rPr>
                <a:t>Proteins</a:t>
              </a:r>
            </a:p>
          </p:txBody>
        </p:sp>
        <p:sp>
          <p:nvSpPr>
            <p:cNvPr id="39" name="TextBox 38">
              <a:extLst>
                <a:ext uri="{FF2B5EF4-FFF2-40B4-BE49-F238E27FC236}">
                  <a16:creationId xmlns="" xmlns:a16="http://schemas.microsoft.com/office/drawing/2014/main" id="{9F502B94-5749-509A-3713-2F28E55B7228}"/>
                </a:ext>
              </a:extLst>
            </p:cNvPr>
            <p:cNvSpPr txBox="1"/>
            <p:nvPr/>
          </p:nvSpPr>
          <p:spPr>
            <a:xfrm>
              <a:off x="5226533" y="5370226"/>
              <a:ext cx="1103187" cy="461665"/>
            </a:xfrm>
            <a:prstGeom prst="rect">
              <a:avLst/>
            </a:prstGeom>
            <a:noFill/>
          </p:spPr>
          <p:txBody>
            <a:bodyPr wrap="none" rtlCol="0">
              <a:spAutoFit/>
            </a:bodyPr>
            <a:lstStyle/>
            <a:p>
              <a:r>
                <a:rPr lang="en-US" b="1" dirty="0">
                  <a:latin typeface="Poppins" pitchFamily="2" charset="0"/>
                  <a:cs typeface="Poppins" pitchFamily="2" charset="0"/>
                </a:rPr>
                <a:t>Lipids</a:t>
              </a:r>
            </a:p>
          </p:txBody>
        </p:sp>
        <p:sp>
          <p:nvSpPr>
            <p:cNvPr id="40" name="TextBox 39">
              <a:extLst>
                <a:ext uri="{FF2B5EF4-FFF2-40B4-BE49-F238E27FC236}">
                  <a16:creationId xmlns="" xmlns:a16="http://schemas.microsoft.com/office/drawing/2014/main" id="{080369BE-DBB1-1590-3D1E-473613D42107}"/>
                </a:ext>
              </a:extLst>
            </p:cNvPr>
            <p:cNvSpPr txBox="1"/>
            <p:nvPr/>
          </p:nvSpPr>
          <p:spPr>
            <a:xfrm>
              <a:off x="7920253" y="5370226"/>
              <a:ext cx="2597186" cy="461665"/>
            </a:xfrm>
            <a:prstGeom prst="rect">
              <a:avLst/>
            </a:prstGeom>
            <a:noFill/>
          </p:spPr>
          <p:txBody>
            <a:bodyPr wrap="none" rtlCol="0">
              <a:spAutoFit/>
            </a:bodyPr>
            <a:lstStyle/>
            <a:p>
              <a:r>
                <a:rPr lang="en-US" b="1" dirty="0">
                  <a:latin typeface="Poppins" pitchFamily="2" charset="0"/>
                  <a:cs typeface="Poppins" pitchFamily="2" charset="0"/>
                </a:rPr>
                <a:t>Carbohydrates</a:t>
              </a:r>
            </a:p>
          </p:txBody>
        </p:sp>
      </p:grpSp>
      <p:pic>
        <p:nvPicPr>
          <p:cNvPr id="47" name="Picture 2" descr="D:\桌面\新logo-黑.png"/>
          <p:cNvPicPr>
            <a:picLocks noChangeAspect="1" noChangeArrowheads="1"/>
          </p:cNvPicPr>
          <p:nvPr/>
        </p:nvPicPr>
        <p:blipFill>
          <a:blip r:embed="rId6" cstate="print"/>
          <a:stretch>
            <a:fillRect/>
          </a:stretch>
        </p:blipFill>
        <p:spPr bwMode="auto">
          <a:xfrm>
            <a:off x="81097" y="44624"/>
            <a:ext cx="1991701" cy="480000"/>
          </a:xfrm>
          <a:prstGeom prst="rect">
            <a:avLst/>
          </a:prstGeom>
          <a:noFill/>
          <a:ln>
            <a:noFill/>
          </a:ln>
        </p:spPr>
      </p:pic>
      <p:pic>
        <p:nvPicPr>
          <p:cNvPr id="48" name="Picture 2" descr="\\192.168.3.235\Design\Logo &amp; Icons\SCB logo\新版\SCB-标准版.png"/>
          <p:cNvPicPr>
            <a:picLocks noChangeAspect="1" noChangeArrowheads="1"/>
          </p:cNvPicPr>
          <p:nvPr/>
        </p:nvPicPr>
        <p:blipFill>
          <a:blip r:embed="rId7" cstate="print"/>
          <a:srcRect/>
          <a:stretch>
            <a:fillRect/>
          </a:stretch>
        </p:blipFill>
        <p:spPr bwMode="auto">
          <a:xfrm>
            <a:off x="2460526" y="53071"/>
            <a:ext cx="1619250" cy="463106"/>
          </a:xfrm>
          <a:prstGeom prst="rect">
            <a:avLst/>
          </a:prstGeom>
          <a:noFill/>
        </p:spPr>
      </p:pic>
      <p:cxnSp>
        <p:nvCxnSpPr>
          <p:cNvPr id="49" name="直接连接符 48"/>
          <p:cNvCxnSpPr/>
          <p:nvPr/>
        </p:nvCxnSpPr>
        <p:spPr>
          <a:xfrm>
            <a:off x="2266662" y="158624"/>
            <a:ext cx="0" cy="2520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1026" name="Picture 2" descr="C:\Users\Digital marketing\Downloads\logo水印.png"/>
          <p:cNvPicPr>
            <a:picLocks noChangeAspect="1" noChangeArrowheads="1"/>
          </p:cNvPicPr>
          <p:nvPr/>
        </p:nvPicPr>
        <p:blipFill>
          <a:blip r:embed="rId8" cstate="print"/>
          <a:srcRect/>
          <a:stretch>
            <a:fillRect/>
          </a:stretch>
        </p:blipFill>
        <p:spPr bwMode="auto">
          <a:xfrm>
            <a:off x="1933575" y="1143000"/>
            <a:ext cx="8324850" cy="45720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up)">
                                      <p:cBhvr>
                                        <p:cTn id="7"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 xmlns:a16="http://schemas.microsoft.com/office/drawing/2014/main" id="{6D1B4135-1F07-2D4B-870E-BDE0E8A04B36}"/>
              </a:ext>
            </a:extLst>
          </p:cNvPr>
          <p:cNvSpPr txBox="1"/>
          <p:nvPr/>
        </p:nvSpPr>
        <p:spPr>
          <a:xfrm>
            <a:off x="71946" y="6572274"/>
            <a:ext cx="3071284" cy="256545"/>
          </a:xfrm>
          <a:prstGeom prst="rect">
            <a:avLst/>
          </a:prstGeom>
          <a:noFill/>
        </p:spPr>
        <p:txBody>
          <a:bodyPr>
            <a:spAutoFit/>
          </a:bodyPr>
          <a:lstStyle/>
          <a:p>
            <a:pPr>
              <a:defRPr/>
            </a:pPr>
            <a:r>
              <a:rPr lang="en-US" altLang="zh-CN" sz="1067" dirty="0">
                <a:solidFill>
                  <a:schemeClr val="tx1">
                    <a:lumMod val="50000"/>
                    <a:lumOff val="50000"/>
                  </a:schemeClr>
                </a:solidFill>
                <a:latin typeface="Poppins" pitchFamily="2" charset="0"/>
                <a:ea typeface="微软雅黑" pitchFamily="34" charset="-122"/>
                <a:cs typeface="Poppins" pitchFamily="2" charset="0"/>
              </a:rPr>
              <a:t>Sino Biological, Inc.</a:t>
            </a:r>
          </a:p>
        </p:txBody>
      </p:sp>
      <p:sp>
        <p:nvSpPr>
          <p:cNvPr id="28" name="Title 1">
            <a:extLst>
              <a:ext uri="{FF2B5EF4-FFF2-40B4-BE49-F238E27FC236}">
                <a16:creationId xmlns="" xmlns:a16="http://schemas.microsoft.com/office/drawing/2014/main" id="{96AF6D97-D9A8-2A53-57DB-28ABCEBAF37E}"/>
              </a:ext>
            </a:extLst>
          </p:cNvPr>
          <p:cNvSpPr txBox="1">
            <a:spLocks/>
          </p:cNvSpPr>
          <p:nvPr/>
        </p:nvSpPr>
        <p:spPr>
          <a:xfrm>
            <a:off x="609600" y="341784"/>
            <a:ext cx="10972800" cy="1143000"/>
          </a:xfrm>
          <a:prstGeom prst="rect">
            <a:avLst/>
          </a:prstGeom>
        </p:spPr>
        <p:txBody>
          <a:bodyPr vert="horz" lIns="91440" tIns="45720" rIns="91440" bIns="45720" rtlCol="0" anchor="ctr">
            <a:normAutofit/>
          </a:bodyPr>
          <a:lstStyle>
            <a:lvl1pPr algn="ctr" defTabSz="1219170" rtl="0" eaLnBrk="1" latinLnBrk="0" hangingPunct="1">
              <a:spcBef>
                <a:spcPct val="0"/>
              </a:spcBef>
              <a:buNone/>
              <a:defRPr sz="5867" kern="1200">
                <a:solidFill>
                  <a:schemeClr val="tx1"/>
                </a:solidFill>
                <a:latin typeface="+mj-lt"/>
                <a:ea typeface="+mj-ea"/>
                <a:cs typeface="+mj-cs"/>
              </a:defRPr>
            </a:lvl1pPr>
          </a:lstStyle>
          <a:p>
            <a:r>
              <a:rPr lang="en-CA" altLang="zh-CN" sz="3600" b="1" dirty="0" err="1">
                <a:latin typeface="Poppins" panose="00000500000000000000" pitchFamily="2" charset="0"/>
                <a:cs typeface="Poppins" panose="00000500000000000000" pitchFamily="2" charset="0"/>
              </a:rPr>
              <a:t>Kinase</a:t>
            </a:r>
            <a:r>
              <a:rPr lang="en-CA" altLang="zh-CN" sz="3600" b="1" dirty="0">
                <a:latin typeface="Poppins" panose="00000500000000000000" pitchFamily="2" charset="0"/>
                <a:cs typeface="Poppins" panose="00000500000000000000" pitchFamily="2" charset="0"/>
              </a:rPr>
              <a:t> </a:t>
            </a:r>
            <a:r>
              <a:rPr lang="en-US" altLang="zh-CN" sz="3600" b="1" dirty="0">
                <a:latin typeface="Poppins" panose="00000500000000000000" pitchFamily="2" charset="0"/>
                <a:cs typeface="Poppins" panose="00000500000000000000" pitchFamily="2" charset="0"/>
              </a:rPr>
              <a:t>s</a:t>
            </a:r>
            <a:r>
              <a:rPr lang="en-CA" altLang="zh-CN" sz="3600" b="1" dirty="0" err="1">
                <a:latin typeface="Poppins" panose="00000500000000000000" pitchFamily="2" charset="0"/>
                <a:cs typeface="Poppins" panose="00000500000000000000" pitchFamily="2" charset="0"/>
              </a:rPr>
              <a:t>ignaling</a:t>
            </a:r>
            <a:r>
              <a:rPr lang="en-CA" altLang="zh-CN" sz="3600" b="1" dirty="0">
                <a:latin typeface="Poppins" panose="00000500000000000000" pitchFamily="2" charset="0"/>
                <a:cs typeface="Poppins" panose="00000500000000000000" pitchFamily="2" charset="0"/>
              </a:rPr>
              <a:t> controls cellular activities</a:t>
            </a:r>
            <a:endParaRPr lang="en-CA" sz="3600" b="1" dirty="0">
              <a:latin typeface="Poppins" panose="00000500000000000000" pitchFamily="2" charset="0"/>
              <a:cs typeface="Poppins" panose="00000500000000000000" pitchFamily="2" charset="0"/>
            </a:endParaRPr>
          </a:p>
        </p:txBody>
      </p:sp>
      <p:sp>
        <p:nvSpPr>
          <p:cNvPr id="29" name="Slide Number Placeholder 2">
            <a:extLst>
              <a:ext uri="{FF2B5EF4-FFF2-40B4-BE49-F238E27FC236}">
                <a16:creationId xmlns="" xmlns:a16="http://schemas.microsoft.com/office/drawing/2014/main" id="{7EAF9033-2AA8-BDA5-A2B3-707971D4120E}"/>
              </a:ext>
            </a:extLst>
          </p:cNvPr>
          <p:cNvSpPr txBox="1">
            <a:spLocks/>
          </p:cNvSpPr>
          <p:nvPr/>
        </p:nvSpPr>
        <p:spPr>
          <a:xfrm>
            <a:off x="9448800" y="6356350"/>
            <a:ext cx="2743200" cy="365125"/>
          </a:xfrm>
          <a:prstGeom prst="rect">
            <a:avLst/>
          </a:prstGeom>
        </p:spPr>
        <p:txBody>
          <a:bodyPr vert="horz" lIns="91440" tIns="45720" rIns="91440" bIns="45720" rtlCol="0" anchor="ctr"/>
          <a:lstStyle>
            <a:defPPr>
              <a:defRPr lang="zh-CN"/>
            </a:defPPr>
            <a:lvl1pPr marL="0" algn="r" defTabSz="1219170" rtl="0" eaLnBrk="1" latinLnBrk="0" hangingPunct="1">
              <a:defRPr sz="1600" kern="1200">
                <a:solidFill>
                  <a:schemeClr val="tx1">
                    <a:tint val="75000"/>
                  </a:schemeClr>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fld id="{4DB72C5D-F8DD-F442-983E-53CD8A77EED6}" type="slidenum">
              <a:rPr lang="en-US" smtClean="0"/>
              <a:pPr/>
              <a:t>5</a:t>
            </a:fld>
            <a:endParaRPr lang="en-US"/>
          </a:p>
        </p:txBody>
      </p:sp>
      <p:pic>
        <p:nvPicPr>
          <p:cNvPr id="2" name="Picture 1">
            <a:extLst>
              <a:ext uri="{FF2B5EF4-FFF2-40B4-BE49-F238E27FC236}">
                <a16:creationId xmlns="" xmlns:a16="http://schemas.microsoft.com/office/drawing/2014/main" id="{E6FB3053-1BF4-46C6-BEF5-361BA1D4E3F9}"/>
              </a:ext>
            </a:extLst>
          </p:cNvPr>
          <p:cNvPicPr>
            <a:picLocks noChangeAspect="1"/>
          </p:cNvPicPr>
          <p:nvPr/>
        </p:nvPicPr>
        <p:blipFill>
          <a:blip r:embed="rId3" cstate="print"/>
          <a:stretch>
            <a:fillRect/>
          </a:stretch>
        </p:blipFill>
        <p:spPr>
          <a:xfrm>
            <a:off x="2286000" y="1222201"/>
            <a:ext cx="7620000" cy="5591175"/>
          </a:xfrm>
          <a:prstGeom prst="rect">
            <a:avLst/>
          </a:prstGeom>
        </p:spPr>
      </p:pic>
      <p:grpSp>
        <p:nvGrpSpPr>
          <p:cNvPr id="3" name="Group 2">
            <a:extLst>
              <a:ext uri="{FF2B5EF4-FFF2-40B4-BE49-F238E27FC236}">
                <a16:creationId xmlns="" xmlns:a16="http://schemas.microsoft.com/office/drawing/2014/main" id="{E114AA6D-FDB4-19A4-52AF-FBFF21B106BE}"/>
              </a:ext>
            </a:extLst>
          </p:cNvPr>
          <p:cNvGrpSpPr/>
          <p:nvPr/>
        </p:nvGrpSpPr>
        <p:grpSpPr>
          <a:xfrm>
            <a:off x="3835924" y="2304200"/>
            <a:ext cx="4792746" cy="2994847"/>
            <a:chOff x="3835924" y="2007642"/>
            <a:chExt cx="4792746" cy="2994847"/>
          </a:xfrm>
        </p:grpSpPr>
        <p:sp>
          <p:nvSpPr>
            <p:cNvPr id="4" name="Oval 3">
              <a:extLst>
                <a:ext uri="{FF2B5EF4-FFF2-40B4-BE49-F238E27FC236}">
                  <a16:creationId xmlns="" xmlns:a16="http://schemas.microsoft.com/office/drawing/2014/main" id="{9E441F52-A861-8FE9-299D-9E32AAABD1B0}"/>
                </a:ext>
              </a:extLst>
            </p:cNvPr>
            <p:cNvSpPr/>
            <p:nvPr/>
          </p:nvSpPr>
          <p:spPr>
            <a:xfrm>
              <a:off x="3835924" y="3348872"/>
              <a:ext cx="302443" cy="160255"/>
            </a:xfrm>
            <a:prstGeom prst="ellipse">
              <a:avLst/>
            </a:prstGeom>
            <a:solidFill>
              <a:srgbClr val="FF0000">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5" name="Oval 4">
              <a:extLst>
                <a:ext uri="{FF2B5EF4-FFF2-40B4-BE49-F238E27FC236}">
                  <a16:creationId xmlns="" xmlns:a16="http://schemas.microsoft.com/office/drawing/2014/main" id="{82D15169-B406-E52B-1238-064057A8A02B}"/>
                </a:ext>
              </a:extLst>
            </p:cNvPr>
            <p:cNvSpPr/>
            <p:nvPr/>
          </p:nvSpPr>
          <p:spPr>
            <a:xfrm>
              <a:off x="5688291" y="3217886"/>
              <a:ext cx="302443" cy="160255"/>
            </a:xfrm>
            <a:prstGeom prst="ellipse">
              <a:avLst/>
            </a:prstGeom>
            <a:solidFill>
              <a:srgbClr val="FF0000">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10" name="Oval 9">
              <a:extLst>
                <a:ext uri="{FF2B5EF4-FFF2-40B4-BE49-F238E27FC236}">
                  <a16:creationId xmlns="" xmlns:a16="http://schemas.microsoft.com/office/drawing/2014/main" id="{4226E118-83EC-1CE1-C323-C4FCA90C9727}"/>
                </a:ext>
              </a:extLst>
            </p:cNvPr>
            <p:cNvSpPr/>
            <p:nvPr/>
          </p:nvSpPr>
          <p:spPr>
            <a:xfrm>
              <a:off x="6191841" y="3256960"/>
              <a:ext cx="302443" cy="160255"/>
            </a:xfrm>
            <a:prstGeom prst="ellipse">
              <a:avLst/>
            </a:prstGeom>
            <a:solidFill>
              <a:srgbClr val="FF0000">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11" name="Oval 10">
              <a:extLst>
                <a:ext uri="{FF2B5EF4-FFF2-40B4-BE49-F238E27FC236}">
                  <a16:creationId xmlns="" xmlns:a16="http://schemas.microsoft.com/office/drawing/2014/main" id="{86C101B5-73AF-A944-8058-73A490A5383A}"/>
                </a:ext>
              </a:extLst>
            </p:cNvPr>
            <p:cNvSpPr/>
            <p:nvPr/>
          </p:nvSpPr>
          <p:spPr>
            <a:xfrm>
              <a:off x="6666327" y="3268744"/>
              <a:ext cx="302443" cy="160255"/>
            </a:xfrm>
            <a:prstGeom prst="ellipse">
              <a:avLst/>
            </a:prstGeom>
            <a:solidFill>
              <a:srgbClr val="FF0000">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13" name="Oval 12">
              <a:extLst>
                <a:ext uri="{FF2B5EF4-FFF2-40B4-BE49-F238E27FC236}">
                  <a16:creationId xmlns="" xmlns:a16="http://schemas.microsoft.com/office/drawing/2014/main" id="{FB72CA1C-2D60-7907-1B94-A60C94B9019F}"/>
                </a:ext>
              </a:extLst>
            </p:cNvPr>
            <p:cNvSpPr/>
            <p:nvPr/>
          </p:nvSpPr>
          <p:spPr>
            <a:xfrm>
              <a:off x="7193046" y="3247533"/>
              <a:ext cx="302443" cy="160255"/>
            </a:xfrm>
            <a:prstGeom prst="ellipse">
              <a:avLst/>
            </a:prstGeom>
            <a:solidFill>
              <a:srgbClr val="FF0000">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15" name="Oval 14">
              <a:extLst>
                <a:ext uri="{FF2B5EF4-FFF2-40B4-BE49-F238E27FC236}">
                  <a16:creationId xmlns="" xmlns:a16="http://schemas.microsoft.com/office/drawing/2014/main" id="{C8F8DF6C-6D48-193C-8289-BDCCE725903E}"/>
                </a:ext>
              </a:extLst>
            </p:cNvPr>
            <p:cNvSpPr/>
            <p:nvPr/>
          </p:nvSpPr>
          <p:spPr>
            <a:xfrm>
              <a:off x="6842685" y="3749511"/>
              <a:ext cx="302443" cy="160255"/>
            </a:xfrm>
            <a:prstGeom prst="ellipse">
              <a:avLst/>
            </a:prstGeom>
            <a:solidFill>
              <a:srgbClr val="FF0000">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16" name="Oval 15">
              <a:extLst>
                <a:ext uri="{FF2B5EF4-FFF2-40B4-BE49-F238E27FC236}">
                  <a16:creationId xmlns="" xmlns:a16="http://schemas.microsoft.com/office/drawing/2014/main" id="{5A813526-DBE1-2AF5-07D0-EFEC30B78B15}"/>
                </a:ext>
              </a:extLst>
            </p:cNvPr>
            <p:cNvSpPr/>
            <p:nvPr/>
          </p:nvSpPr>
          <p:spPr>
            <a:xfrm>
              <a:off x="7182835" y="3748691"/>
              <a:ext cx="302443" cy="160255"/>
            </a:xfrm>
            <a:prstGeom prst="ellipse">
              <a:avLst/>
            </a:prstGeom>
            <a:solidFill>
              <a:srgbClr val="FF0000">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18" name="Oval 17">
              <a:extLst>
                <a:ext uri="{FF2B5EF4-FFF2-40B4-BE49-F238E27FC236}">
                  <a16:creationId xmlns="" xmlns:a16="http://schemas.microsoft.com/office/drawing/2014/main" id="{C1E00F3E-7130-0262-B43A-DCA6356A50DE}"/>
                </a:ext>
              </a:extLst>
            </p:cNvPr>
            <p:cNvSpPr/>
            <p:nvPr/>
          </p:nvSpPr>
          <p:spPr>
            <a:xfrm>
              <a:off x="6627047" y="2017066"/>
              <a:ext cx="302443" cy="160255"/>
            </a:xfrm>
            <a:prstGeom prst="ellipse">
              <a:avLst/>
            </a:prstGeom>
            <a:solidFill>
              <a:srgbClr val="FF0000">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19" name="Oval 18">
              <a:extLst>
                <a:ext uri="{FF2B5EF4-FFF2-40B4-BE49-F238E27FC236}">
                  <a16:creationId xmlns="" xmlns:a16="http://schemas.microsoft.com/office/drawing/2014/main" id="{3A9005A6-8FFC-BBA7-3E0E-E24A823B2931}"/>
                </a:ext>
              </a:extLst>
            </p:cNvPr>
            <p:cNvSpPr/>
            <p:nvPr/>
          </p:nvSpPr>
          <p:spPr>
            <a:xfrm>
              <a:off x="6627046" y="2726321"/>
              <a:ext cx="302443" cy="160255"/>
            </a:xfrm>
            <a:prstGeom prst="ellipse">
              <a:avLst/>
            </a:prstGeom>
            <a:solidFill>
              <a:srgbClr val="FF0000">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20" name="Oval 19">
              <a:extLst>
                <a:ext uri="{FF2B5EF4-FFF2-40B4-BE49-F238E27FC236}">
                  <a16:creationId xmlns="" xmlns:a16="http://schemas.microsoft.com/office/drawing/2014/main" id="{FCF99270-9305-4C9E-402C-C8995965FB1B}"/>
                </a:ext>
              </a:extLst>
            </p:cNvPr>
            <p:cNvSpPr/>
            <p:nvPr/>
          </p:nvSpPr>
          <p:spPr>
            <a:xfrm>
              <a:off x="6656900" y="2997532"/>
              <a:ext cx="302443" cy="160255"/>
            </a:xfrm>
            <a:prstGeom prst="ellipse">
              <a:avLst/>
            </a:prstGeom>
            <a:solidFill>
              <a:srgbClr val="FF0000">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21" name="Oval 20">
              <a:extLst>
                <a:ext uri="{FF2B5EF4-FFF2-40B4-BE49-F238E27FC236}">
                  <a16:creationId xmlns="" xmlns:a16="http://schemas.microsoft.com/office/drawing/2014/main" id="{2D6D720D-F9E7-9745-358E-0498CB20407C}"/>
                </a:ext>
              </a:extLst>
            </p:cNvPr>
            <p:cNvSpPr/>
            <p:nvPr/>
          </p:nvSpPr>
          <p:spPr>
            <a:xfrm>
              <a:off x="4703978" y="2007642"/>
              <a:ext cx="302443" cy="160255"/>
            </a:xfrm>
            <a:prstGeom prst="ellipse">
              <a:avLst/>
            </a:prstGeom>
            <a:solidFill>
              <a:srgbClr val="FF0000">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22" name="Oval 21">
              <a:extLst>
                <a:ext uri="{FF2B5EF4-FFF2-40B4-BE49-F238E27FC236}">
                  <a16:creationId xmlns="" xmlns:a16="http://schemas.microsoft.com/office/drawing/2014/main" id="{B15486A8-DF64-D221-D5D0-36A1589FE1BF}"/>
                </a:ext>
              </a:extLst>
            </p:cNvPr>
            <p:cNvSpPr/>
            <p:nvPr/>
          </p:nvSpPr>
          <p:spPr>
            <a:xfrm>
              <a:off x="4713404" y="2494960"/>
              <a:ext cx="302443" cy="160255"/>
            </a:xfrm>
            <a:prstGeom prst="ellipse">
              <a:avLst/>
            </a:prstGeom>
            <a:solidFill>
              <a:srgbClr val="FF0000">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23" name="Oval 22">
              <a:extLst>
                <a:ext uri="{FF2B5EF4-FFF2-40B4-BE49-F238E27FC236}">
                  <a16:creationId xmlns="" xmlns:a16="http://schemas.microsoft.com/office/drawing/2014/main" id="{E227AE01-AD90-4503-1466-D1B0D08767EA}"/>
                </a:ext>
              </a:extLst>
            </p:cNvPr>
            <p:cNvSpPr/>
            <p:nvPr/>
          </p:nvSpPr>
          <p:spPr>
            <a:xfrm>
              <a:off x="5128183" y="2787594"/>
              <a:ext cx="302443" cy="160255"/>
            </a:xfrm>
            <a:prstGeom prst="ellipse">
              <a:avLst/>
            </a:prstGeom>
            <a:solidFill>
              <a:srgbClr val="FF0000">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24" name="Oval 23">
              <a:extLst>
                <a:ext uri="{FF2B5EF4-FFF2-40B4-BE49-F238E27FC236}">
                  <a16:creationId xmlns="" xmlns:a16="http://schemas.microsoft.com/office/drawing/2014/main" id="{A92B6548-0BB0-CDB4-9807-62B0BA4F663F}"/>
                </a:ext>
              </a:extLst>
            </p:cNvPr>
            <p:cNvSpPr/>
            <p:nvPr/>
          </p:nvSpPr>
          <p:spPr>
            <a:xfrm>
              <a:off x="7627858" y="2634996"/>
              <a:ext cx="302443" cy="160255"/>
            </a:xfrm>
            <a:prstGeom prst="ellipse">
              <a:avLst/>
            </a:prstGeom>
            <a:solidFill>
              <a:srgbClr val="FF0000">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25" name="Oval 24">
              <a:extLst>
                <a:ext uri="{FF2B5EF4-FFF2-40B4-BE49-F238E27FC236}">
                  <a16:creationId xmlns="" xmlns:a16="http://schemas.microsoft.com/office/drawing/2014/main" id="{5CAA6E3A-1C84-CB52-BFDE-125D9825DC1D}"/>
                </a:ext>
              </a:extLst>
            </p:cNvPr>
            <p:cNvSpPr/>
            <p:nvPr/>
          </p:nvSpPr>
          <p:spPr>
            <a:xfrm>
              <a:off x="7627858" y="2494960"/>
              <a:ext cx="302443" cy="160255"/>
            </a:xfrm>
            <a:prstGeom prst="ellipse">
              <a:avLst/>
            </a:prstGeom>
            <a:solidFill>
              <a:srgbClr val="FF0000">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26" name="Oval 25">
              <a:extLst>
                <a:ext uri="{FF2B5EF4-FFF2-40B4-BE49-F238E27FC236}">
                  <a16:creationId xmlns="" xmlns:a16="http://schemas.microsoft.com/office/drawing/2014/main" id="{9E2C1F48-2FDF-23C8-E795-179B91415352}"/>
                </a:ext>
              </a:extLst>
            </p:cNvPr>
            <p:cNvSpPr/>
            <p:nvPr/>
          </p:nvSpPr>
          <p:spPr>
            <a:xfrm>
              <a:off x="8326227" y="2759316"/>
              <a:ext cx="302443" cy="160255"/>
            </a:xfrm>
            <a:prstGeom prst="ellipse">
              <a:avLst/>
            </a:prstGeom>
            <a:solidFill>
              <a:srgbClr val="FF0000">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27" name="Oval 26">
              <a:extLst>
                <a:ext uri="{FF2B5EF4-FFF2-40B4-BE49-F238E27FC236}">
                  <a16:creationId xmlns="" xmlns:a16="http://schemas.microsoft.com/office/drawing/2014/main" id="{8485A042-18C7-4A01-1941-2C29DAC33042}"/>
                </a:ext>
              </a:extLst>
            </p:cNvPr>
            <p:cNvSpPr/>
            <p:nvPr/>
          </p:nvSpPr>
          <p:spPr>
            <a:xfrm>
              <a:off x="7966439" y="4295479"/>
              <a:ext cx="302443" cy="160255"/>
            </a:xfrm>
            <a:prstGeom prst="ellipse">
              <a:avLst/>
            </a:prstGeom>
            <a:solidFill>
              <a:srgbClr val="FF0000">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47" name="Oval 46">
              <a:extLst>
                <a:ext uri="{FF2B5EF4-FFF2-40B4-BE49-F238E27FC236}">
                  <a16:creationId xmlns="" xmlns:a16="http://schemas.microsoft.com/office/drawing/2014/main" id="{DD729775-1B3F-E549-8BA6-632156675C36}"/>
                </a:ext>
              </a:extLst>
            </p:cNvPr>
            <p:cNvSpPr/>
            <p:nvPr/>
          </p:nvSpPr>
          <p:spPr>
            <a:xfrm>
              <a:off x="7891810" y="4842234"/>
              <a:ext cx="302443" cy="160255"/>
            </a:xfrm>
            <a:prstGeom prst="ellipse">
              <a:avLst/>
            </a:prstGeom>
            <a:solidFill>
              <a:srgbClr val="FF0000">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grpSp>
      <p:sp>
        <p:nvSpPr>
          <p:cNvPr id="48" name="Speech Bubble: Rectangle with Corners Rounded 47">
            <a:extLst>
              <a:ext uri="{FF2B5EF4-FFF2-40B4-BE49-F238E27FC236}">
                <a16:creationId xmlns="" xmlns:a16="http://schemas.microsoft.com/office/drawing/2014/main" id="{B593E6EA-744C-746F-7902-D5FA31ABAB9C}"/>
              </a:ext>
            </a:extLst>
          </p:cNvPr>
          <p:cNvSpPr/>
          <p:nvPr/>
        </p:nvSpPr>
        <p:spPr>
          <a:xfrm>
            <a:off x="8544271" y="1412776"/>
            <a:ext cx="1890231" cy="432048"/>
          </a:xfrm>
          <a:prstGeom prst="wedgeRoundRectCallout">
            <a:avLst>
              <a:gd name="adj1" fmla="val -140026"/>
              <a:gd name="adj2" fmla="val 82521"/>
              <a:gd name="adj3" fmla="val 16667"/>
            </a:avLst>
          </a:prstGeom>
          <a:solidFill>
            <a:srgbClr val="00A2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latin typeface="Poppins" pitchFamily="2" charset="0"/>
                <a:cs typeface="Poppins" pitchFamily="2" charset="0"/>
              </a:rPr>
              <a:t>Mutation</a:t>
            </a:r>
          </a:p>
        </p:txBody>
      </p:sp>
      <p:sp>
        <p:nvSpPr>
          <p:cNvPr id="50" name="Speech Bubble: Rectangle with Corners Rounded 49">
            <a:extLst>
              <a:ext uri="{FF2B5EF4-FFF2-40B4-BE49-F238E27FC236}">
                <a16:creationId xmlns="" xmlns:a16="http://schemas.microsoft.com/office/drawing/2014/main" id="{A211435E-ACC5-F531-1527-8A3244E18706}"/>
              </a:ext>
            </a:extLst>
          </p:cNvPr>
          <p:cNvSpPr/>
          <p:nvPr/>
        </p:nvSpPr>
        <p:spPr>
          <a:xfrm>
            <a:off x="1919536" y="2348880"/>
            <a:ext cx="2433653" cy="456108"/>
          </a:xfrm>
          <a:prstGeom prst="wedgeRoundRectCallout">
            <a:avLst>
              <a:gd name="adj1" fmla="val 82241"/>
              <a:gd name="adj2" fmla="val 115363"/>
              <a:gd name="adj3" fmla="val 16667"/>
            </a:avLst>
          </a:prstGeom>
          <a:solidFill>
            <a:srgbClr val="00A2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latin typeface="Poppins" panose="00000500000000000000" pitchFamily="2" charset="0"/>
                <a:cs typeface="Poppins" panose="00000500000000000000" pitchFamily="2" charset="0"/>
              </a:rPr>
              <a:t>Overexpression</a:t>
            </a:r>
          </a:p>
        </p:txBody>
      </p:sp>
      <p:pic>
        <p:nvPicPr>
          <p:cNvPr id="34" name="Picture 2" descr="D:\桌面\新logo-黑.png"/>
          <p:cNvPicPr>
            <a:picLocks noChangeAspect="1" noChangeArrowheads="1"/>
          </p:cNvPicPr>
          <p:nvPr/>
        </p:nvPicPr>
        <p:blipFill>
          <a:blip r:embed="rId4" cstate="print"/>
          <a:stretch>
            <a:fillRect/>
          </a:stretch>
        </p:blipFill>
        <p:spPr bwMode="auto">
          <a:xfrm>
            <a:off x="81097" y="44624"/>
            <a:ext cx="1991701" cy="480000"/>
          </a:xfrm>
          <a:prstGeom prst="rect">
            <a:avLst/>
          </a:prstGeom>
          <a:noFill/>
          <a:ln>
            <a:noFill/>
          </a:ln>
        </p:spPr>
      </p:pic>
      <p:pic>
        <p:nvPicPr>
          <p:cNvPr id="35" name="Picture 2" descr="\\192.168.3.235\Design\Logo &amp; Icons\SCB logo\新版\SCB-标准版.png"/>
          <p:cNvPicPr>
            <a:picLocks noChangeAspect="1" noChangeArrowheads="1"/>
          </p:cNvPicPr>
          <p:nvPr/>
        </p:nvPicPr>
        <p:blipFill>
          <a:blip r:embed="rId5" cstate="print"/>
          <a:srcRect/>
          <a:stretch>
            <a:fillRect/>
          </a:stretch>
        </p:blipFill>
        <p:spPr bwMode="auto">
          <a:xfrm>
            <a:off x="2460526" y="53071"/>
            <a:ext cx="1619250" cy="463106"/>
          </a:xfrm>
          <a:prstGeom prst="rect">
            <a:avLst/>
          </a:prstGeom>
          <a:noFill/>
        </p:spPr>
      </p:pic>
      <p:cxnSp>
        <p:nvCxnSpPr>
          <p:cNvPr id="36" name="直接连接符 35"/>
          <p:cNvCxnSpPr/>
          <p:nvPr/>
        </p:nvCxnSpPr>
        <p:spPr>
          <a:xfrm>
            <a:off x="2266662" y="158624"/>
            <a:ext cx="0" cy="2520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1" name="Speech Bubble: Rectangle with Corners Rounded 48">
            <a:extLst>
              <a:ext uri="{FF2B5EF4-FFF2-40B4-BE49-F238E27FC236}">
                <a16:creationId xmlns="" xmlns:a16="http://schemas.microsoft.com/office/drawing/2014/main" id="{5FE9BAE1-D196-0E63-151D-10ED83BAA840}"/>
              </a:ext>
            </a:extLst>
          </p:cNvPr>
          <p:cNvSpPr/>
          <p:nvPr/>
        </p:nvSpPr>
        <p:spPr>
          <a:xfrm>
            <a:off x="977320" y="1310381"/>
            <a:ext cx="2742416" cy="678459"/>
          </a:xfrm>
          <a:prstGeom prst="wedgeRoundRectCallout">
            <a:avLst>
              <a:gd name="adj1" fmla="val 81718"/>
              <a:gd name="adj2" fmla="val 35869"/>
              <a:gd name="adj3" fmla="val 16667"/>
            </a:avLst>
          </a:prstGeom>
          <a:solidFill>
            <a:srgbClr val="00A2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latin typeface="Poppins" panose="00000500000000000000" pitchFamily="2" charset="0"/>
                <a:cs typeface="Poppins" panose="00000500000000000000" pitchFamily="2" charset="0"/>
              </a:rPr>
              <a:t>Over-production of ligand</a:t>
            </a:r>
          </a:p>
        </p:txBody>
      </p:sp>
      <p:sp>
        <p:nvSpPr>
          <p:cNvPr id="6" name="TextBox 5">
            <a:extLst>
              <a:ext uri="{FF2B5EF4-FFF2-40B4-BE49-F238E27FC236}">
                <a16:creationId xmlns="" xmlns:a16="http://schemas.microsoft.com/office/drawing/2014/main" id="{A1392BE3-DEA7-1B4B-33B7-C018F105AD77}"/>
              </a:ext>
            </a:extLst>
          </p:cNvPr>
          <p:cNvSpPr txBox="1"/>
          <p:nvPr/>
        </p:nvSpPr>
        <p:spPr>
          <a:xfrm>
            <a:off x="5401733" y="6538912"/>
            <a:ext cx="4366675" cy="307777"/>
          </a:xfrm>
          <a:prstGeom prst="rect">
            <a:avLst/>
          </a:prstGeom>
          <a:noFill/>
        </p:spPr>
        <p:txBody>
          <a:bodyPr wrap="square">
            <a:spAutoFit/>
          </a:bodyPr>
          <a:lstStyle/>
          <a:p>
            <a:pPr algn="ctr"/>
            <a:r>
              <a:rPr lang="en-US" sz="1400" i="1" dirty="0">
                <a:solidFill>
                  <a:schemeClr val="tx1">
                    <a:lumMod val="50000"/>
                    <a:lumOff val="50000"/>
                  </a:schemeClr>
                </a:solidFill>
                <a:latin typeface="Poppins" panose="00000500000000000000" pitchFamily="2" charset="0"/>
                <a:cs typeface="Poppins" panose="00000500000000000000" pitchFamily="2" charset="0"/>
              </a:rPr>
              <a:t>Image: https://en.wikipedia.org/wiki/Kinase</a:t>
            </a:r>
          </a:p>
        </p:txBody>
      </p:sp>
    </p:spTree>
    <p:extLst>
      <p:ext uri="{BB962C8B-B14F-4D97-AF65-F5344CB8AC3E}">
        <p14:creationId xmlns="" xmlns:p14="http://schemas.microsoft.com/office/powerpoint/2010/main" val="1391430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0" grpId="0" animBg="1"/>
      <p:bldP spid="3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4" name="椭圆 13"/>
          <p:cNvSpPr/>
          <p:nvPr/>
        </p:nvSpPr>
        <p:spPr>
          <a:xfrm>
            <a:off x="4190987" y="-1905037"/>
            <a:ext cx="10243900" cy="10243900"/>
          </a:xfrm>
          <a:prstGeom prst="ellipse">
            <a:avLst/>
          </a:prstGeom>
          <a:blipFill>
            <a:blip r:embed="rId2"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5" name="矩形 14"/>
          <p:cNvSpPr/>
          <p:nvPr/>
        </p:nvSpPr>
        <p:spPr>
          <a:xfrm>
            <a:off x="285711" y="285728"/>
            <a:ext cx="11620581" cy="6286544"/>
          </a:xfrm>
          <a:prstGeom prst="rect">
            <a:avLst/>
          </a:prstGeom>
          <a:solidFill>
            <a:srgbClr val="FFFFFF">
              <a:alpha val="94902"/>
            </a:srgb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6" name="矩形 15"/>
          <p:cNvSpPr/>
          <p:nvPr/>
        </p:nvSpPr>
        <p:spPr>
          <a:xfrm>
            <a:off x="285710" y="285728"/>
            <a:ext cx="60959" cy="6286544"/>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79" name="副标题 2"/>
          <p:cNvSpPr txBox="1">
            <a:spLocks/>
          </p:cNvSpPr>
          <p:nvPr/>
        </p:nvSpPr>
        <p:spPr>
          <a:xfrm>
            <a:off x="815414" y="3226339"/>
            <a:ext cx="10561173" cy="1536171"/>
          </a:xfrm>
          <a:prstGeom prst="rect">
            <a:avLst/>
          </a:prstGeom>
        </p:spPr>
        <p:txBody>
          <a:bodyPr>
            <a:normAutofit/>
          </a:bodyPr>
          <a:lstStyle/>
          <a:p>
            <a:pPr algn="ctr">
              <a:lnSpc>
                <a:spcPct val="90000"/>
              </a:lnSpc>
              <a:buFont typeface="Arial" panose="020B0604020202020204" pitchFamily="34" charset="0"/>
              <a:buNone/>
            </a:pPr>
            <a:r>
              <a:rPr lang="en-US" altLang="zh-CN" sz="3733" dirty="0">
                <a:latin typeface="Poppins" pitchFamily="2" charset="0"/>
                <a:ea typeface="思源黑体 CN Regular" pitchFamily="34" charset="-122"/>
                <a:cs typeface="Poppins" pitchFamily="2" charset="0"/>
              </a:rPr>
              <a:t>Kinase as an important drug target class</a:t>
            </a:r>
          </a:p>
        </p:txBody>
      </p:sp>
      <p:sp>
        <p:nvSpPr>
          <p:cNvPr id="80" name="副标题 2"/>
          <p:cNvSpPr txBox="1">
            <a:spLocks/>
          </p:cNvSpPr>
          <p:nvPr/>
        </p:nvSpPr>
        <p:spPr>
          <a:xfrm>
            <a:off x="4415814" y="1786179"/>
            <a:ext cx="3360373" cy="2496277"/>
          </a:xfrm>
          <a:prstGeom prst="rect">
            <a:avLst/>
          </a:prstGeom>
        </p:spPr>
        <p:txBody>
          <a:bodyPr>
            <a:noAutofit/>
          </a:bodyPr>
          <a:lstStyle/>
          <a:p>
            <a:pPr algn="ctr">
              <a:lnSpc>
                <a:spcPct val="90000"/>
              </a:lnSpc>
              <a:buFont typeface="Arial" panose="020B0604020202020204" pitchFamily="34" charset="0"/>
              <a:buNone/>
            </a:pPr>
            <a:r>
              <a:rPr lang="en-US" altLang="zh-CN" sz="9600" b="1" dirty="0">
                <a:solidFill>
                  <a:srgbClr val="007E66"/>
                </a:solidFill>
                <a:latin typeface="Poppins" pitchFamily="2" charset="0"/>
                <a:ea typeface="思源黑体 CN Regular" pitchFamily="34" charset="-122"/>
                <a:cs typeface="Poppins" pitchFamily="2" charset="0"/>
              </a:rPr>
              <a:t>02</a:t>
            </a:r>
          </a:p>
        </p:txBody>
      </p:sp>
      <p:sp>
        <p:nvSpPr>
          <p:cNvPr id="19" name="TextBox 18">
            <a:extLst>
              <a:ext uri="{FF2B5EF4-FFF2-40B4-BE49-F238E27FC236}">
                <a16:creationId xmlns="" xmlns:a16="http://schemas.microsoft.com/office/drawing/2014/main" id="{6D1B4135-1F07-2D4B-870E-BDE0E8A04B36}"/>
              </a:ext>
            </a:extLst>
          </p:cNvPr>
          <p:cNvSpPr txBox="1"/>
          <p:nvPr/>
        </p:nvSpPr>
        <p:spPr>
          <a:xfrm>
            <a:off x="357698" y="6286522"/>
            <a:ext cx="3071284" cy="256545"/>
          </a:xfrm>
          <a:prstGeom prst="rect">
            <a:avLst/>
          </a:prstGeom>
          <a:noFill/>
        </p:spPr>
        <p:txBody>
          <a:bodyPr>
            <a:spAutoFit/>
          </a:bodyPr>
          <a:lstStyle/>
          <a:p>
            <a:pPr>
              <a:defRPr/>
            </a:pPr>
            <a:r>
              <a:rPr lang="en-US" altLang="zh-CN" sz="1067" dirty="0">
                <a:solidFill>
                  <a:schemeClr val="tx1">
                    <a:lumMod val="50000"/>
                    <a:lumOff val="50000"/>
                  </a:schemeClr>
                </a:solidFill>
                <a:latin typeface="Poppins" pitchFamily="2" charset="0"/>
                <a:ea typeface="微软雅黑" pitchFamily="34" charset="-122"/>
                <a:cs typeface="Poppins" pitchFamily="2" charset="0"/>
              </a:rPr>
              <a:t>Sino Biological, Inc.</a:t>
            </a:r>
          </a:p>
        </p:txBody>
      </p:sp>
      <p:grpSp>
        <p:nvGrpSpPr>
          <p:cNvPr id="20" name="组合 41"/>
          <p:cNvGrpSpPr/>
          <p:nvPr/>
        </p:nvGrpSpPr>
        <p:grpSpPr>
          <a:xfrm>
            <a:off x="11334787" y="498094"/>
            <a:ext cx="418916" cy="255279"/>
            <a:chOff x="4572000" y="785800"/>
            <a:chExt cx="548649" cy="334335"/>
          </a:xfrm>
        </p:grpSpPr>
        <p:sp>
          <p:nvSpPr>
            <p:cNvPr id="21" name="椭圆 20"/>
            <p:cNvSpPr/>
            <p:nvPr/>
          </p:nvSpPr>
          <p:spPr>
            <a:xfrm>
              <a:off x="4572000" y="785800"/>
              <a:ext cx="334335" cy="334335"/>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2" name="椭圆 21"/>
            <p:cNvSpPr/>
            <p:nvPr/>
          </p:nvSpPr>
          <p:spPr>
            <a:xfrm>
              <a:off x="4786314" y="785800"/>
              <a:ext cx="334335" cy="33433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pic>
        <p:nvPicPr>
          <p:cNvPr id="23" name="Picture 2" descr="D:\桌面\新logo-黑.png"/>
          <p:cNvPicPr>
            <a:picLocks noChangeAspect="1" noChangeArrowheads="1"/>
          </p:cNvPicPr>
          <p:nvPr/>
        </p:nvPicPr>
        <p:blipFill>
          <a:blip r:embed="rId3" cstate="print"/>
          <a:stretch>
            <a:fillRect/>
          </a:stretch>
        </p:blipFill>
        <p:spPr bwMode="auto">
          <a:xfrm>
            <a:off x="476211" y="390376"/>
            <a:ext cx="1991701" cy="480000"/>
          </a:xfrm>
          <a:prstGeom prst="rect">
            <a:avLst/>
          </a:prstGeom>
          <a:noFill/>
          <a:ln>
            <a:noFill/>
          </a:ln>
        </p:spPr>
      </p:pic>
      <p:pic>
        <p:nvPicPr>
          <p:cNvPr id="24" name="Picture 2" descr="\\192.168.3.235\Design\Logo &amp; Icons\SCB logo\新版\SCB-标准版.png"/>
          <p:cNvPicPr>
            <a:picLocks noChangeAspect="1" noChangeArrowheads="1"/>
          </p:cNvPicPr>
          <p:nvPr/>
        </p:nvPicPr>
        <p:blipFill>
          <a:blip r:embed="rId4" cstate="print"/>
          <a:srcRect/>
          <a:stretch>
            <a:fillRect/>
          </a:stretch>
        </p:blipFill>
        <p:spPr bwMode="auto">
          <a:xfrm>
            <a:off x="2855640" y="398823"/>
            <a:ext cx="1619250" cy="463106"/>
          </a:xfrm>
          <a:prstGeom prst="rect">
            <a:avLst/>
          </a:prstGeom>
          <a:noFill/>
        </p:spPr>
      </p:pic>
      <p:cxnSp>
        <p:nvCxnSpPr>
          <p:cNvPr id="25" name="直接连接符 24"/>
          <p:cNvCxnSpPr/>
          <p:nvPr/>
        </p:nvCxnSpPr>
        <p:spPr>
          <a:xfrm>
            <a:off x="2661776" y="504376"/>
            <a:ext cx="0" cy="2520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9514807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Group 42">
            <a:extLst>
              <a:ext uri="{FF2B5EF4-FFF2-40B4-BE49-F238E27FC236}">
                <a16:creationId xmlns="" xmlns:a16="http://schemas.microsoft.com/office/drawing/2014/main" id="{3C48909E-DF96-F8A8-DE4D-2DB443047696}"/>
              </a:ext>
            </a:extLst>
          </p:cNvPr>
          <p:cNvGrpSpPr/>
          <p:nvPr/>
        </p:nvGrpSpPr>
        <p:grpSpPr>
          <a:xfrm>
            <a:off x="3791744" y="576000"/>
            <a:ext cx="7695497" cy="6257121"/>
            <a:chOff x="3789952" y="525894"/>
            <a:chExt cx="7695497" cy="6257121"/>
          </a:xfrm>
        </p:grpSpPr>
        <p:pic>
          <p:nvPicPr>
            <p:cNvPr id="44" name="Picture 43">
              <a:extLst>
                <a:ext uri="{FF2B5EF4-FFF2-40B4-BE49-F238E27FC236}">
                  <a16:creationId xmlns="" xmlns:a16="http://schemas.microsoft.com/office/drawing/2014/main" id="{C0B1C46A-A82D-7745-C119-00EE07EFEC91}"/>
                </a:ext>
              </a:extLst>
            </p:cNvPr>
            <p:cNvPicPr>
              <a:picLocks noChangeAspect="1"/>
            </p:cNvPicPr>
            <p:nvPr/>
          </p:nvPicPr>
          <p:blipFill>
            <a:blip r:embed="rId3" cstate="print"/>
            <a:stretch>
              <a:fillRect/>
            </a:stretch>
          </p:blipFill>
          <p:spPr>
            <a:xfrm>
              <a:off x="4880309" y="525894"/>
              <a:ext cx="4640085" cy="5913374"/>
            </a:xfrm>
            <a:prstGeom prst="rect">
              <a:avLst/>
            </a:prstGeom>
          </p:spPr>
        </p:pic>
        <p:pic>
          <p:nvPicPr>
            <p:cNvPr id="45" name="Picture 44">
              <a:extLst>
                <a:ext uri="{FF2B5EF4-FFF2-40B4-BE49-F238E27FC236}">
                  <a16:creationId xmlns="" xmlns:a16="http://schemas.microsoft.com/office/drawing/2014/main" id="{2C131DDB-5315-462B-0390-7195F6B8E790}"/>
                </a:ext>
              </a:extLst>
            </p:cNvPr>
            <p:cNvPicPr>
              <a:picLocks noChangeAspect="1"/>
            </p:cNvPicPr>
            <p:nvPr/>
          </p:nvPicPr>
          <p:blipFill>
            <a:blip r:embed="rId4" cstate="print"/>
            <a:stretch>
              <a:fillRect/>
            </a:stretch>
          </p:blipFill>
          <p:spPr>
            <a:xfrm>
              <a:off x="8698997" y="3429001"/>
              <a:ext cx="2786452" cy="601874"/>
            </a:xfrm>
            <a:prstGeom prst="rect">
              <a:avLst/>
            </a:prstGeom>
          </p:spPr>
        </p:pic>
        <p:sp>
          <p:nvSpPr>
            <p:cNvPr id="46" name="TextBox 45">
              <a:extLst>
                <a:ext uri="{FF2B5EF4-FFF2-40B4-BE49-F238E27FC236}">
                  <a16:creationId xmlns="" xmlns:a16="http://schemas.microsoft.com/office/drawing/2014/main" id="{54F14310-5164-C21C-AD54-67772DFFFB43}"/>
                </a:ext>
              </a:extLst>
            </p:cNvPr>
            <p:cNvSpPr txBox="1"/>
            <p:nvPr/>
          </p:nvSpPr>
          <p:spPr>
            <a:xfrm>
              <a:off x="3789952" y="6475238"/>
              <a:ext cx="5626861" cy="307777"/>
            </a:xfrm>
            <a:prstGeom prst="rect">
              <a:avLst/>
            </a:prstGeom>
            <a:solidFill>
              <a:schemeClr val="bg1"/>
            </a:solidFill>
          </p:spPr>
          <p:txBody>
            <a:bodyPr wrap="none" rtlCol="0">
              <a:spAutoFit/>
            </a:bodyPr>
            <a:lstStyle/>
            <a:p>
              <a:r>
                <a:rPr lang="en-US" sz="1400" b="1" dirty="0">
                  <a:latin typeface="Poppins" pitchFamily="2" charset="0"/>
                  <a:cs typeface="Poppins" pitchFamily="2" charset="0"/>
                </a:rPr>
                <a:t>Number of agents per category and highest reached phase</a:t>
              </a:r>
            </a:p>
          </p:txBody>
        </p:sp>
      </p:grpSp>
      <p:sp>
        <p:nvSpPr>
          <p:cNvPr id="17" name="TextBox 16">
            <a:extLst>
              <a:ext uri="{FF2B5EF4-FFF2-40B4-BE49-F238E27FC236}">
                <a16:creationId xmlns="" xmlns:a16="http://schemas.microsoft.com/office/drawing/2014/main" id="{6D1B4135-1F07-2D4B-870E-BDE0E8A04B36}"/>
              </a:ext>
            </a:extLst>
          </p:cNvPr>
          <p:cNvSpPr txBox="1"/>
          <p:nvPr/>
        </p:nvSpPr>
        <p:spPr>
          <a:xfrm>
            <a:off x="71946" y="6572274"/>
            <a:ext cx="3071284" cy="256545"/>
          </a:xfrm>
          <a:prstGeom prst="rect">
            <a:avLst/>
          </a:prstGeom>
          <a:noFill/>
        </p:spPr>
        <p:txBody>
          <a:bodyPr>
            <a:spAutoFit/>
          </a:bodyPr>
          <a:lstStyle/>
          <a:p>
            <a:pPr>
              <a:defRPr/>
            </a:pPr>
            <a:r>
              <a:rPr lang="en-US" altLang="zh-CN" sz="1067" dirty="0">
                <a:solidFill>
                  <a:schemeClr val="tx1">
                    <a:lumMod val="50000"/>
                    <a:lumOff val="50000"/>
                  </a:schemeClr>
                </a:solidFill>
                <a:latin typeface="Poppins" pitchFamily="2" charset="0"/>
                <a:ea typeface="微软雅黑" pitchFamily="34" charset="-122"/>
                <a:cs typeface="Poppins" pitchFamily="2" charset="0"/>
              </a:rPr>
              <a:t>Sino Biological, Inc.</a:t>
            </a:r>
          </a:p>
        </p:txBody>
      </p:sp>
      <p:grpSp>
        <p:nvGrpSpPr>
          <p:cNvPr id="31" name="Group 30">
            <a:extLst>
              <a:ext uri="{FF2B5EF4-FFF2-40B4-BE49-F238E27FC236}">
                <a16:creationId xmlns="" xmlns:a16="http://schemas.microsoft.com/office/drawing/2014/main" id="{97346162-50D1-95C5-BCCA-AF16917963EB}"/>
              </a:ext>
            </a:extLst>
          </p:cNvPr>
          <p:cNvGrpSpPr/>
          <p:nvPr/>
        </p:nvGrpSpPr>
        <p:grpSpPr>
          <a:xfrm>
            <a:off x="1651950" y="670794"/>
            <a:ext cx="3291922" cy="5653875"/>
            <a:chOff x="-71903" y="252385"/>
            <a:chExt cx="3651962" cy="5639304"/>
          </a:xfrm>
        </p:grpSpPr>
        <p:sp>
          <p:nvSpPr>
            <p:cNvPr id="32" name="TextBox 31">
              <a:extLst>
                <a:ext uri="{FF2B5EF4-FFF2-40B4-BE49-F238E27FC236}">
                  <a16:creationId xmlns="" xmlns:a16="http://schemas.microsoft.com/office/drawing/2014/main" id="{3745E26A-39D8-91E3-08A3-6240320BD1E6}"/>
                </a:ext>
              </a:extLst>
            </p:cNvPr>
            <p:cNvSpPr txBox="1"/>
            <p:nvPr/>
          </p:nvSpPr>
          <p:spPr>
            <a:xfrm>
              <a:off x="32292" y="252385"/>
              <a:ext cx="3547767" cy="365840"/>
            </a:xfrm>
            <a:prstGeom prst="rect">
              <a:avLst/>
            </a:prstGeom>
            <a:solidFill>
              <a:schemeClr val="bg1"/>
            </a:solidFill>
          </p:spPr>
          <p:txBody>
            <a:bodyPr wrap="none" rtlCol="0">
              <a:spAutoFit/>
            </a:bodyPr>
            <a:lstStyle/>
            <a:p>
              <a:pPr algn="r"/>
              <a:r>
                <a:rPr lang="en-US" sz="2000" dirty="0">
                  <a:latin typeface="Poppins" panose="00000500000000000000" pitchFamily="2" charset="0"/>
                  <a:cs typeface="Poppins" panose="00000500000000000000" pitchFamily="2" charset="0"/>
                </a:rPr>
                <a:t>Cardiovascular disorders</a:t>
              </a:r>
            </a:p>
          </p:txBody>
        </p:sp>
        <p:sp>
          <p:nvSpPr>
            <p:cNvPr id="33" name="TextBox 32">
              <a:extLst>
                <a:ext uri="{FF2B5EF4-FFF2-40B4-BE49-F238E27FC236}">
                  <a16:creationId xmlns="" xmlns:a16="http://schemas.microsoft.com/office/drawing/2014/main" id="{9367D44C-086F-410D-C87B-6FE6762AFC49}"/>
                </a:ext>
              </a:extLst>
            </p:cNvPr>
            <p:cNvSpPr txBox="1"/>
            <p:nvPr/>
          </p:nvSpPr>
          <p:spPr>
            <a:xfrm>
              <a:off x="-33431" y="705165"/>
              <a:ext cx="3613490" cy="365840"/>
            </a:xfrm>
            <a:prstGeom prst="rect">
              <a:avLst/>
            </a:prstGeom>
            <a:solidFill>
              <a:schemeClr val="bg1"/>
            </a:solidFill>
          </p:spPr>
          <p:txBody>
            <a:bodyPr wrap="none" rtlCol="0">
              <a:spAutoFit/>
            </a:bodyPr>
            <a:lstStyle/>
            <a:p>
              <a:pPr algn="r"/>
              <a:r>
                <a:rPr lang="en-US" sz="2000" dirty="0">
                  <a:latin typeface="Poppins" panose="00000500000000000000" pitchFamily="2" charset="0"/>
                  <a:cs typeface="Poppins" panose="00000500000000000000" pitchFamily="2" charset="0"/>
                </a:rPr>
                <a:t>Digestive system disorders</a:t>
              </a:r>
            </a:p>
          </p:txBody>
        </p:sp>
        <p:sp>
          <p:nvSpPr>
            <p:cNvPr id="34" name="TextBox 33">
              <a:extLst>
                <a:ext uri="{FF2B5EF4-FFF2-40B4-BE49-F238E27FC236}">
                  <a16:creationId xmlns="" xmlns:a16="http://schemas.microsoft.com/office/drawing/2014/main" id="{AE5BE132-F03D-EA94-5756-329BC8E2AFC7}"/>
                </a:ext>
              </a:extLst>
            </p:cNvPr>
            <p:cNvSpPr txBox="1"/>
            <p:nvPr/>
          </p:nvSpPr>
          <p:spPr>
            <a:xfrm>
              <a:off x="1630486" y="1243770"/>
              <a:ext cx="1949573" cy="365840"/>
            </a:xfrm>
            <a:prstGeom prst="rect">
              <a:avLst/>
            </a:prstGeom>
            <a:solidFill>
              <a:schemeClr val="bg1"/>
            </a:solidFill>
          </p:spPr>
          <p:txBody>
            <a:bodyPr wrap="none" rtlCol="0">
              <a:spAutoFit/>
            </a:bodyPr>
            <a:lstStyle/>
            <a:p>
              <a:pPr algn="r"/>
              <a:r>
                <a:rPr lang="en-US" sz="2000" dirty="0">
                  <a:latin typeface="Poppins" panose="00000500000000000000" pitchFamily="2" charset="0"/>
                  <a:cs typeface="Poppins" panose="00000500000000000000" pitchFamily="2" charset="0"/>
                </a:rPr>
                <a:t>Eye disorders</a:t>
              </a:r>
            </a:p>
          </p:txBody>
        </p:sp>
        <p:sp>
          <p:nvSpPr>
            <p:cNvPr id="35" name="TextBox 34">
              <a:extLst>
                <a:ext uri="{FF2B5EF4-FFF2-40B4-BE49-F238E27FC236}">
                  <a16:creationId xmlns="" xmlns:a16="http://schemas.microsoft.com/office/drawing/2014/main" id="{4D2285D4-FC44-DF74-6B42-43B16BD11D03}"/>
                </a:ext>
              </a:extLst>
            </p:cNvPr>
            <p:cNvSpPr txBox="1"/>
            <p:nvPr/>
          </p:nvSpPr>
          <p:spPr>
            <a:xfrm>
              <a:off x="-67093" y="1758505"/>
              <a:ext cx="3647152" cy="365840"/>
            </a:xfrm>
            <a:prstGeom prst="rect">
              <a:avLst/>
            </a:prstGeom>
            <a:solidFill>
              <a:schemeClr val="bg1"/>
            </a:solidFill>
          </p:spPr>
          <p:txBody>
            <a:bodyPr wrap="none" rtlCol="0">
              <a:spAutoFit/>
            </a:bodyPr>
            <a:lstStyle/>
            <a:p>
              <a:pPr algn="r"/>
              <a:r>
                <a:rPr lang="en-US" sz="2000" dirty="0">
                  <a:latin typeface="Poppins" panose="00000500000000000000" pitchFamily="2" charset="0"/>
                  <a:cs typeface="Poppins" panose="00000500000000000000" pitchFamily="2" charset="0"/>
                </a:rPr>
                <a:t>Immune system disorders</a:t>
              </a:r>
            </a:p>
          </p:txBody>
        </p:sp>
        <p:sp>
          <p:nvSpPr>
            <p:cNvPr id="36" name="TextBox 35">
              <a:extLst>
                <a:ext uri="{FF2B5EF4-FFF2-40B4-BE49-F238E27FC236}">
                  <a16:creationId xmlns="" xmlns:a16="http://schemas.microsoft.com/office/drawing/2014/main" id="{9CDC6CC2-F561-4711-A665-518265F17930}"/>
                </a:ext>
              </a:extLst>
            </p:cNvPr>
            <p:cNvSpPr txBox="1"/>
            <p:nvPr/>
          </p:nvSpPr>
          <p:spPr>
            <a:xfrm>
              <a:off x="856235" y="2251472"/>
              <a:ext cx="2723824" cy="365840"/>
            </a:xfrm>
            <a:prstGeom prst="rect">
              <a:avLst/>
            </a:prstGeom>
            <a:solidFill>
              <a:schemeClr val="bg1"/>
            </a:solidFill>
          </p:spPr>
          <p:txBody>
            <a:bodyPr wrap="none" rtlCol="0">
              <a:spAutoFit/>
            </a:bodyPr>
            <a:lstStyle/>
            <a:p>
              <a:pPr algn="r"/>
              <a:r>
                <a:rPr lang="en-US" sz="2000" dirty="0">
                  <a:latin typeface="Poppins" panose="00000500000000000000" pitchFamily="2" charset="0"/>
                  <a:cs typeface="Poppins" panose="00000500000000000000" pitchFamily="2" charset="0"/>
                </a:rPr>
                <a:t>Infectious diseases</a:t>
              </a:r>
            </a:p>
          </p:txBody>
        </p:sp>
        <p:sp>
          <p:nvSpPr>
            <p:cNvPr id="37" name="TextBox 36">
              <a:extLst>
                <a:ext uri="{FF2B5EF4-FFF2-40B4-BE49-F238E27FC236}">
                  <a16:creationId xmlns="" xmlns:a16="http://schemas.microsoft.com/office/drawing/2014/main" id="{EE5106ED-10B3-4DAE-6C6F-F8396C16CE10}"/>
                </a:ext>
              </a:extLst>
            </p:cNvPr>
            <p:cNvSpPr txBox="1"/>
            <p:nvPr/>
          </p:nvSpPr>
          <p:spPr>
            <a:xfrm>
              <a:off x="772879" y="2773833"/>
              <a:ext cx="2807180" cy="365840"/>
            </a:xfrm>
            <a:prstGeom prst="rect">
              <a:avLst/>
            </a:prstGeom>
            <a:solidFill>
              <a:schemeClr val="bg1"/>
            </a:solidFill>
          </p:spPr>
          <p:txBody>
            <a:bodyPr wrap="none" rtlCol="0">
              <a:spAutoFit/>
            </a:bodyPr>
            <a:lstStyle/>
            <a:p>
              <a:pPr algn="r"/>
              <a:r>
                <a:rPr lang="en-US" sz="2000" dirty="0">
                  <a:latin typeface="Poppins" panose="00000500000000000000" pitchFamily="2" charset="0"/>
                  <a:cs typeface="Poppins" panose="00000500000000000000" pitchFamily="2" charset="0"/>
                </a:rPr>
                <a:t>Metabolic disorders</a:t>
              </a:r>
            </a:p>
          </p:txBody>
        </p:sp>
        <p:sp>
          <p:nvSpPr>
            <p:cNvPr id="38" name="TextBox 37">
              <a:extLst>
                <a:ext uri="{FF2B5EF4-FFF2-40B4-BE49-F238E27FC236}">
                  <a16:creationId xmlns="" xmlns:a16="http://schemas.microsoft.com/office/drawing/2014/main" id="{D1F5A688-864E-3161-E215-BC475B3AC72C}"/>
                </a:ext>
              </a:extLst>
            </p:cNvPr>
            <p:cNvSpPr txBox="1"/>
            <p:nvPr/>
          </p:nvSpPr>
          <p:spPr>
            <a:xfrm>
              <a:off x="94811" y="3284045"/>
              <a:ext cx="3485248" cy="365840"/>
            </a:xfrm>
            <a:prstGeom prst="rect">
              <a:avLst/>
            </a:prstGeom>
            <a:solidFill>
              <a:schemeClr val="bg1"/>
            </a:solidFill>
          </p:spPr>
          <p:txBody>
            <a:bodyPr wrap="none" rtlCol="0">
              <a:spAutoFit/>
            </a:bodyPr>
            <a:lstStyle/>
            <a:p>
              <a:pPr algn="r"/>
              <a:r>
                <a:rPr lang="en-US" sz="2000" dirty="0">
                  <a:latin typeface="Poppins" panose="00000500000000000000" pitchFamily="2" charset="0"/>
                  <a:cs typeface="Poppins" panose="00000500000000000000" pitchFamily="2" charset="0"/>
                </a:rPr>
                <a:t>Nervous system disorders</a:t>
              </a:r>
            </a:p>
          </p:txBody>
        </p:sp>
        <p:sp>
          <p:nvSpPr>
            <p:cNvPr id="39" name="TextBox 38">
              <a:extLst>
                <a:ext uri="{FF2B5EF4-FFF2-40B4-BE49-F238E27FC236}">
                  <a16:creationId xmlns="" xmlns:a16="http://schemas.microsoft.com/office/drawing/2014/main" id="{9B1A382F-49D0-4145-9650-A975A96D7214}"/>
                </a:ext>
              </a:extLst>
            </p:cNvPr>
            <p:cNvSpPr txBox="1"/>
            <p:nvPr/>
          </p:nvSpPr>
          <p:spPr>
            <a:xfrm>
              <a:off x="1343549" y="3764078"/>
              <a:ext cx="2236510" cy="365840"/>
            </a:xfrm>
            <a:prstGeom prst="rect">
              <a:avLst/>
            </a:prstGeom>
            <a:solidFill>
              <a:schemeClr val="bg1"/>
            </a:solidFill>
          </p:spPr>
          <p:txBody>
            <a:bodyPr wrap="none" rtlCol="0">
              <a:spAutoFit/>
            </a:bodyPr>
            <a:lstStyle/>
            <a:p>
              <a:pPr algn="r"/>
              <a:r>
                <a:rPr lang="en-US" sz="2000" dirty="0">
                  <a:latin typeface="Poppins" panose="00000500000000000000" pitchFamily="2" charset="0"/>
                  <a:cs typeface="Poppins" panose="00000500000000000000" pitchFamily="2" charset="0"/>
                </a:rPr>
                <a:t>Other disorders</a:t>
              </a:r>
            </a:p>
          </p:txBody>
        </p:sp>
        <p:sp>
          <p:nvSpPr>
            <p:cNvPr id="40" name="TextBox 39">
              <a:extLst>
                <a:ext uri="{FF2B5EF4-FFF2-40B4-BE49-F238E27FC236}">
                  <a16:creationId xmlns="" xmlns:a16="http://schemas.microsoft.com/office/drawing/2014/main" id="{011BE351-8778-7A2F-1C97-E4CA28ADDEED}"/>
                </a:ext>
              </a:extLst>
            </p:cNvPr>
            <p:cNvSpPr txBox="1"/>
            <p:nvPr/>
          </p:nvSpPr>
          <p:spPr>
            <a:xfrm>
              <a:off x="1341946" y="4268140"/>
              <a:ext cx="2238113" cy="365840"/>
            </a:xfrm>
            <a:prstGeom prst="rect">
              <a:avLst/>
            </a:prstGeom>
            <a:solidFill>
              <a:schemeClr val="bg1"/>
            </a:solidFill>
          </p:spPr>
          <p:txBody>
            <a:bodyPr wrap="none" rtlCol="0">
              <a:spAutoFit/>
            </a:bodyPr>
            <a:lstStyle/>
            <a:p>
              <a:pPr algn="r"/>
              <a:r>
                <a:rPr lang="en-US" sz="2000" dirty="0">
                  <a:latin typeface="Poppins" panose="00000500000000000000" pitchFamily="2" charset="0"/>
                  <a:cs typeface="Poppins" panose="00000500000000000000" pitchFamily="2" charset="0"/>
                </a:rPr>
                <a:t>Renal disorders</a:t>
              </a:r>
            </a:p>
          </p:txBody>
        </p:sp>
        <p:sp>
          <p:nvSpPr>
            <p:cNvPr id="41" name="TextBox 40">
              <a:extLst>
                <a:ext uri="{FF2B5EF4-FFF2-40B4-BE49-F238E27FC236}">
                  <a16:creationId xmlns="" xmlns:a16="http://schemas.microsoft.com/office/drawing/2014/main" id="{47F0F72D-C8DD-F740-5F8E-FAEEFF4B1E53}"/>
                </a:ext>
              </a:extLst>
            </p:cNvPr>
            <p:cNvSpPr txBox="1"/>
            <p:nvPr/>
          </p:nvSpPr>
          <p:spPr>
            <a:xfrm>
              <a:off x="-71903" y="4744420"/>
              <a:ext cx="3651962" cy="365840"/>
            </a:xfrm>
            <a:prstGeom prst="rect">
              <a:avLst/>
            </a:prstGeom>
            <a:solidFill>
              <a:schemeClr val="bg1"/>
            </a:solidFill>
          </p:spPr>
          <p:txBody>
            <a:bodyPr wrap="none" rtlCol="0">
              <a:spAutoFit/>
            </a:bodyPr>
            <a:lstStyle/>
            <a:p>
              <a:pPr algn="r"/>
              <a:r>
                <a:rPr lang="en-US" sz="2000" dirty="0">
                  <a:latin typeface="Poppins" panose="00000500000000000000" pitchFamily="2" charset="0"/>
                  <a:cs typeface="Poppins" panose="00000500000000000000" pitchFamily="2" charset="0"/>
                </a:rPr>
                <a:t>Respiratory tract diseases</a:t>
              </a:r>
            </a:p>
          </p:txBody>
        </p:sp>
        <p:sp>
          <p:nvSpPr>
            <p:cNvPr id="42" name="TextBox 41">
              <a:extLst>
                <a:ext uri="{FF2B5EF4-FFF2-40B4-BE49-F238E27FC236}">
                  <a16:creationId xmlns="" xmlns:a16="http://schemas.microsoft.com/office/drawing/2014/main" id="{BF13BBBD-555C-D5BD-FD9C-BAF0EB8AB0C4}"/>
                </a:ext>
              </a:extLst>
            </p:cNvPr>
            <p:cNvSpPr txBox="1"/>
            <p:nvPr/>
          </p:nvSpPr>
          <p:spPr>
            <a:xfrm>
              <a:off x="1995883" y="5525849"/>
              <a:ext cx="1512168" cy="365840"/>
            </a:xfrm>
            <a:prstGeom prst="rect">
              <a:avLst/>
            </a:prstGeom>
            <a:solidFill>
              <a:schemeClr val="bg1"/>
            </a:solidFill>
            <a:ln w="76200">
              <a:solidFill>
                <a:srgbClr val="FF0000"/>
              </a:solidFill>
            </a:ln>
          </p:spPr>
          <p:txBody>
            <a:bodyPr wrap="square" rtlCol="0">
              <a:spAutoFit/>
            </a:bodyPr>
            <a:lstStyle/>
            <a:p>
              <a:pPr algn="r"/>
              <a:r>
                <a:rPr lang="en-US" sz="2000" dirty="0">
                  <a:latin typeface="Poppins" panose="00000500000000000000" pitchFamily="2" charset="0"/>
                  <a:cs typeface="Poppins" panose="00000500000000000000" pitchFamily="2" charset="0"/>
                </a:rPr>
                <a:t>Cancers</a:t>
              </a:r>
            </a:p>
          </p:txBody>
        </p:sp>
      </p:grpSp>
      <p:sp>
        <p:nvSpPr>
          <p:cNvPr id="51" name="TextBox 50">
            <a:extLst>
              <a:ext uri="{FF2B5EF4-FFF2-40B4-BE49-F238E27FC236}">
                <a16:creationId xmlns="" xmlns:a16="http://schemas.microsoft.com/office/drawing/2014/main" id="{536C935B-9BB6-286A-AD7B-11C24561181E}"/>
              </a:ext>
            </a:extLst>
          </p:cNvPr>
          <p:cNvSpPr txBox="1"/>
          <p:nvPr/>
        </p:nvSpPr>
        <p:spPr>
          <a:xfrm>
            <a:off x="9552384" y="6550223"/>
            <a:ext cx="2256334" cy="276999"/>
          </a:xfrm>
          <a:prstGeom prst="rect">
            <a:avLst/>
          </a:prstGeom>
          <a:noFill/>
        </p:spPr>
        <p:txBody>
          <a:bodyPr wrap="square">
            <a:spAutoFit/>
          </a:bodyPr>
          <a:lstStyle/>
          <a:p>
            <a:pPr algn="r"/>
            <a:r>
              <a:rPr lang="en-CA" sz="1200" i="1" dirty="0">
                <a:solidFill>
                  <a:schemeClr val="tx1">
                    <a:lumMod val="50000"/>
                    <a:lumOff val="50000"/>
                  </a:schemeClr>
                </a:solidFill>
                <a:latin typeface="Poppins" panose="00000500000000000000" pitchFamily="2" charset="0"/>
                <a:cs typeface="Poppins" panose="00000500000000000000" pitchFamily="2" charset="0"/>
              </a:rPr>
              <a:t>Attwood MM et al. 2021</a:t>
            </a:r>
          </a:p>
        </p:txBody>
      </p:sp>
      <p:sp>
        <p:nvSpPr>
          <p:cNvPr id="23" name="Slide Number Placeholder 2">
            <a:extLst>
              <a:ext uri="{FF2B5EF4-FFF2-40B4-BE49-F238E27FC236}">
                <a16:creationId xmlns:a16="http://schemas.microsoft.com/office/drawing/2014/main" xmlns="" id="{F68C483C-D7E7-CE8E-98FA-5C24F6AF4A66}"/>
              </a:ext>
            </a:extLst>
          </p:cNvPr>
          <p:cNvSpPr txBox="1">
            <a:spLocks/>
          </p:cNvSpPr>
          <p:nvPr/>
        </p:nvSpPr>
        <p:spPr>
          <a:xfrm>
            <a:off x="9448800" y="6356350"/>
            <a:ext cx="2743200" cy="365125"/>
          </a:xfrm>
          <a:prstGeom prst="rect">
            <a:avLst/>
          </a:prstGeom>
        </p:spPr>
        <p:txBody>
          <a:bodyPr vert="horz" lIns="91440" tIns="45720" rIns="91440" bIns="45720" rtlCol="0" anchor="ctr"/>
          <a:lstStyle>
            <a:defPPr>
              <a:defRPr lang="zh-CN"/>
            </a:defPPr>
            <a:lvl1pPr marL="0" algn="r" defTabSz="1219170" rtl="0" eaLnBrk="1" latinLnBrk="0" hangingPunct="1">
              <a:defRPr sz="1600" kern="1200">
                <a:solidFill>
                  <a:schemeClr val="tx1">
                    <a:tint val="75000"/>
                  </a:schemeClr>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fld id="{4DB72C5D-F8DD-F442-983E-53CD8A77EED6}" type="slidenum">
              <a:rPr lang="en-US" smtClean="0"/>
              <a:pPr/>
              <a:t>7</a:t>
            </a:fld>
            <a:endParaRPr lang="en-US" dirty="0"/>
          </a:p>
        </p:txBody>
      </p:sp>
      <p:pic>
        <p:nvPicPr>
          <p:cNvPr id="27" name="Picture 2" descr="D:\桌面\新logo-黑.png"/>
          <p:cNvPicPr>
            <a:picLocks noChangeAspect="1" noChangeArrowheads="1"/>
          </p:cNvPicPr>
          <p:nvPr/>
        </p:nvPicPr>
        <p:blipFill>
          <a:blip r:embed="rId5" cstate="print"/>
          <a:stretch>
            <a:fillRect/>
          </a:stretch>
        </p:blipFill>
        <p:spPr bwMode="auto">
          <a:xfrm>
            <a:off x="81097" y="44624"/>
            <a:ext cx="1991701" cy="480000"/>
          </a:xfrm>
          <a:prstGeom prst="rect">
            <a:avLst/>
          </a:prstGeom>
          <a:noFill/>
          <a:ln>
            <a:noFill/>
          </a:ln>
        </p:spPr>
      </p:pic>
      <p:pic>
        <p:nvPicPr>
          <p:cNvPr id="28" name="Picture 2" descr="\\192.168.3.235\Design\Logo &amp; Icons\SCB logo\新版\SCB-标准版.png"/>
          <p:cNvPicPr>
            <a:picLocks noChangeAspect="1" noChangeArrowheads="1"/>
          </p:cNvPicPr>
          <p:nvPr/>
        </p:nvPicPr>
        <p:blipFill>
          <a:blip r:embed="rId6" cstate="print"/>
          <a:srcRect/>
          <a:stretch>
            <a:fillRect/>
          </a:stretch>
        </p:blipFill>
        <p:spPr bwMode="auto">
          <a:xfrm>
            <a:off x="2460526" y="53071"/>
            <a:ext cx="1619250" cy="463106"/>
          </a:xfrm>
          <a:prstGeom prst="rect">
            <a:avLst/>
          </a:prstGeom>
          <a:noFill/>
        </p:spPr>
      </p:pic>
      <p:cxnSp>
        <p:nvCxnSpPr>
          <p:cNvPr id="29" name="直接连接符 28"/>
          <p:cNvCxnSpPr/>
          <p:nvPr/>
        </p:nvCxnSpPr>
        <p:spPr>
          <a:xfrm>
            <a:off x="2266662" y="158624"/>
            <a:ext cx="0" cy="2520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189777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 xmlns:a16="http://schemas.microsoft.com/office/drawing/2014/main" id="{6D1B4135-1F07-2D4B-870E-BDE0E8A04B36}"/>
              </a:ext>
            </a:extLst>
          </p:cNvPr>
          <p:cNvSpPr txBox="1"/>
          <p:nvPr/>
        </p:nvSpPr>
        <p:spPr>
          <a:xfrm>
            <a:off x="71946" y="6572274"/>
            <a:ext cx="3071284" cy="256545"/>
          </a:xfrm>
          <a:prstGeom prst="rect">
            <a:avLst/>
          </a:prstGeom>
          <a:noFill/>
        </p:spPr>
        <p:txBody>
          <a:bodyPr>
            <a:spAutoFit/>
          </a:bodyPr>
          <a:lstStyle/>
          <a:p>
            <a:pPr>
              <a:defRPr/>
            </a:pPr>
            <a:r>
              <a:rPr lang="en-US" altLang="zh-CN" sz="1067" dirty="0">
                <a:solidFill>
                  <a:schemeClr val="tx1">
                    <a:lumMod val="50000"/>
                    <a:lumOff val="50000"/>
                  </a:schemeClr>
                </a:solidFill>
                <a:latin typeface="Poppins" pitchFamily="2" charset="0"/>
                <a:ea typeface="微软雅黑" pitchFamily="34" charset="-122"/>
                <a:cs typeface="Poppins" pitchFamily="2" charset="0"/>
              </a:rPr>
              <a:t>Sino Biological, Inc.</a:t>
            </a:r>
          </a:p>
        </p:txBody>
      </p:sp>
      <p:sp>
        <p:nvSpPr>
          <p:cNvPr id="29" name="Slide Number Placeholder 2">
            <a:extLst>
              <a:ext uri="{FF2B5EF4-FFF2-40B4-BE49-F238E27FC236}">
                <a16:creationId xmlns="" xmlns:a16="http://schemas.microsoft.com/office/drawing/2014/main" id="{7EAF9033-2AA8-BDA5-A2B3-707971D4120E}"/>
              </a:ext>
            </a:extLst>
          </p:cNvPr>
          <p:cNvSpPr txBox="1">
            <a:spLocks/>
          </p:cNvSpPr>
          <p:nvPr/>
        </p:nvSpPr>
        <p:spPr>
          <a:xfrm>
            <a:off x="10697616" y="6356350"/>
            <a:ext cx="2743200" cy="365125"/>
          </a:xfrm>
          <a:prstGeom prst="rect">
            <a:avLst/>
          </a:prstGeom>
        </p:spPr>
        <p:txBody>
          <a:bodyPr vert="horz" lIns="91440" tIns="45720" rIns="91440" bIns="45720" rtlCol="0" anchor="ctr"/>
          <a:lstStyle>
            <a:defPPr>
              <a:defRPr lang="zh-CN"/>
            </a:defPPr>
            <a:lvl1pPr marL="0" algn="r" defTabSz="1219170" rtl="0" eaLnBrk="1" latinLnBrk="0" hangingPunct="1">
              <a:defRPr sz="1600" kern="1200">
                <a:solidFill>
                  <a:schemeClr val="tx1">
                    <a:tint val="75000"/>
                  </a:schemeClr>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a:fld id="{4DB72C5D-F8DD-F442-983E-53CD8A77EED6}" type="slidenum">
              <a:rPr lang="en-US" smtClean="0"/>
              <a:pPr algn="ctr"/>
              <a:t>8</a:t>
            </a:fld>
            <a:endParaRPr lang="en-US" dirty="0"/>
          </a:p>
        </p:txBody>
      </p:sp>
      <p:pic>
        <p:nvPicPr>
          <p:cNvPr id="2" name="Picture 1">
            <a:extLst>
              <a:ext uri="{FF2B5EF4-FFF2-40B4-BE49-F238E27FC236}">
                <a16:creationId xmlns="" xmlns:a16="http://schemas.microsoft.com/office/drawing/2014/main" id="{2F85686E-8B3C-4A3F-85F0-0BAFB8228666}"/>
              </a:ext>
            </a:extLst>
          </p:cNvPr>
          <p:cNvPicPr>
            <a:picLocks noChangeAspect="1"/>
          </p:cNvPicPr>
          <p:nvPr/>
        </p:nvPicPr>
        <p:blipFill>
          <a:blip r:embed="rId3" cstate="print"/>
          <a:stretch>
            <a:fillRect/>
          </a:stretch>
        </p:blipFill>
        <p:spPr>
          <a:xfrm>
            <a:off x="2513519" y="1"/>
            <a:ext cx="7164962" cy="6858000"/>
          </a:xfrm>
          <a:prstGeom prst="rect">
            <a:avLst/>
          </a:prstGeom>
        </p:spPr>
      </p:pic>
      <p:sp>
        <p:nvSpPr>
          <p:cNvPr id="4" name="TextBox 3">
            <a:extLst>
              <a:ext uri="{FF2B5EF4-FFF2-40B4-BE49-F238E27FC236}">
                <a16:creationId xmlns="" xmlns:a16="http://schemas.microsoft.com/office/drawing/2014/main" id="{D7874EB0-3A47-902E-F8AD-BD00B8DBF177}"/>
              </a:ext>
            </a:extLst>
          </p:cNvPr>
          <p:cNvSpPr txBox="1"/>
          <p:nvPr/>
        </p:nvSpPr>
        <p:spPr>
          <a:xfrm>
            <a:off x="9448800" y="6508925"/>
            <a:ext cx="2256334" cy="307777"/>
          </a:xfrm>
          <a:prstGeom prst="rect">
            <a:avLst/>
          </a:prstGeom>
          <a:noFill/>
        </p:spPr>
        <p:txBody>
          <a:bodyPr wrap="square">
            <a:spAutoFit/>
          </a:bodyPr>
          <a:lstStyle/>
          <a:p>
            <a:pPr algn="r"/>
            <a:r>
              <a:rPr lang="en-CA" sz="1400" i="1" dirty="0">
                <a:solidFill>
                  <a:schemeClr val="tx1">
                    <a:lumMod val="50000"/>
                    <a:lumOff val="50000"/>
                  </a:schemeClr>
                </a:solidFill>
                <a:latin typeface="Poppins" panose="00000500000000000000" pitchFamily="2" charset="0"/>
                <a:cs typeface="Poppins" panose="00000500000000000000" pitchFamily="2" charset="0"/>
              </a:rPr>
              <a:t>Attwood MM et al. 2021</a:t>
            </a:r>
          </a:p>
        </p:txBody>
      </p:sp>
      <p:pic>
        <p:nvPicPr>
          <p:cNvPr id="13" name="Picture 2" descr="D:\桌面\新logo-黑.png"/>
          <p:cNvPicPr>
            <a:picLocks noChangeAspect="1" noChangeArrowheads="1"/>
          </p:cNvPicPr>
          <p:nvPr/>
        </p:nvPicPr>
        <p:blipFill>
          <a:blip r:embed="rId4" cstate="print"/>
          <a:stretch>
            <a:fillRect/>
          </a:stretch>
        </p:blipFill>
        <p:spPr bwMode="auto">
          <a:xfrm>
            <a:off x="81097" y="44624"/>
            <a:ext cx="1991701" cy="480000"/>
          </a:xfrm>
          <a:prstGeom prst="rect">
            <a:avLst/>
          </a:prstGeom>
          <a:noFill/>
          <a:ln>
            <a:noFill/>
          </a:ln>
        </p:spPr>
      </p:pic>
      <p:pic>
        <p:nvPicPr>
          <p:cNvPr id="15" name="Picture 2" descr="\\192.168.3.235\Design\Logo &amp; Icons\SCB logo\新版\SCB-标准版.png"/>
          <p:cNvPicPr>
            <a:picLocks noChangeAspect="1" noChangeArrowheads="1"/>
          </p:cNvPicPr>
          <p:nvPr/>
        </p:nvPicPr>
        <p:blipFill>
          <a:blip r:embed="rId5" cstate="print"/>
          <a:srcRect/>
          <a:stretch>
            <a:fillRect/>
          </a:stretch>
        </p:blipFill>
        <p:spPr bwMode="auto">
          <a:xfrm>
            <a:off x="2460526" y="53071"/>
            <a:ext cx="1619250" cy="463106"/>
          </a:xfrm>
          <a:prstGeom prst="rect">
            <a:avLst/>
          </a:prstGeom>
          <a:noFill/>
        </p:spPr>
      </p:pic>
      <p:cxnSp>
        <p:nvCxnSpPr>
          <p:cNvPr id="16" name="直接连接符 15"/>
          <p:cNvCxnSpPr/>
          <p:nvPr/>
        </p:nvCxnSpPr>
        <p:spPr>
          <a:xfrm>
            <a:off x="2266662" y="158624"/>
            <a:ext cx="0" cy="2520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5201471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 xmlns:a16="http://schemas.microsoft.com/office/drawing/2014/main" id="{6D1B4135-1F07-2D4B-870E-BDE0E8A04B36}"/>
              </a:ext>
            </a:extLst>
          </p:cNvPr>
          <p:cNvSpPr txBox="1"/>
          <p:nvPr/>
        </p:nvSpPr>
        <p:spPr>
          <a:xfrm>
            <a:off x="71946" y="6572274"/>
            <a:ext cx="3071284" cy="256545"/>
          </a:xfrm>
          <a:prstGeom prst="rect">
            <a:avLst/>
          </a:prstGeom>
          <a:noFill/>
        </p:spPr>
        <p:txBody>
          <a:bodyPr>
            <a:spAutoFit/>
          </a:bodyPr>
          <a:lstStyle/>
          <a:p>
            <a:pPr>
              <a:defRPr/>
            </a:pPr>
            <a:r>
              <a:rPr lang="en-US" altLang="zh-CN" sz="1067" dirty="0">
                <a:solidFill>
                  <a:schemeClr val="tx1">
                    <a:lumMod val="50000"/>
                    <a:lumOff val="50000"/>
                  </a:schemeClr>
                </a:solidFill>
                <a:latin typeface="Poppins" pitchFamily="2" charset="0"/>
                <a:ea typeface="微软雅黑" pitchFamily="34" charset="-122"/>
                <a:cs typeface="Poppins" pitchFamily="2" charset="0"/>
              </a:rPr>
              <a:t>Sino Biological, Inc.</a:t>
            </a:r>
          </a:p>
        </p:txBody>
      </p:sp>
      <p:sp>
        <p:nvSpPr>
          <p:cNvPr id="29" name="Slide Number Placeholder 2">
            <a:extLst>
              <a:ext uri="{FF2B5EF4-FFF2-40B4-BE49-F238E27FC236}">
                <a16:creationId xmlns="" xmlns:a16="http://schemas.microsoft.com/office/drawing/2014/main" id="{7EAF9033-2AA8-BDA5-A2B3-707971D4120E}"/>
              </a:ext>
            </a:extLst>
          </p:cNvPr>
          <p:cNvSpPr txBox="1">
            <a:spLocks/>
          </p:cNvSpPr>
          <p:nvPr/>
        </p:nvSpPr>
        <p:spPr>
          <a:xfrm>
            <a:off x="9336360" y="6448251"/>
            <a:ext cx="2743200" cy="365125"/>
          </a:xfrm>
          <a:prstGeom prst="rect">
            <a:avLst/>
          </a:prstGeom>
        </p:spPr>
        <p:txBody>
          <a:bodyPr vert="horz" lIns="91440" tIns="45720" rIns="91440" bIns="45720" rtlCol="0" anchor="ctr"/>
          <a:lstStyle>
            <a:defPPr>
              <a:defRPr lang="zh-CN"/>
            </a:defPPr>
            <a:lvl1pPr marL="0" algn="r" defTabSz="1219170" rtl="0" eaLnBrk="1" latinLnBrk="0" hangingPunct="1">
              <a:defRPr sz="1600" kern="1200">
                <a:solidFill>
                  <a:schemeClr val="tx1">
                    <a:tint val="75000"/>
                  </a:schemeClr>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fld id="{4DB72C5D-F8DD-F442-983E-53CD8A77EED6}" type="slidenum">
              <a:rPr lang="en-US" smtClean="0"/>
              <a:pPr/>
              <a:t>9</a:t>
            </a:fld>
            <a:endParaRPr lang="en-US" dirty="0"/>
          </a:p>
        </p:txBody>
      </p:sp>
      <p:sp>
        <p:nvSpPr>
          <p:cNvPr id="28" name="Title 1">
            <a:extLst>
              <a:ext uri="{FF2B5EF4-FFF2-40B4-BE49-F238E27FC236}">
                <a16:creationId xmlns="" xmlns:a16="http://schemas.microsoft.com/office/drawing/2014/main" id="{96AF6D97-D9A8-2A53-57DB-28ABCEBAF37E}"/>
              </a:ext>
            </a:extLst>
          </p:cNvPr>
          <p:cNvSpPr txBox="1">
            <a:spLocks/>
          </p:cNvSpPr>
          <p:nvPr/>
        </p:nvSpPr>
        <p:spPr>
          <a:xfrm>
            <a:off x="609600" y="413792"/>
            <a:ext cx="10972800" cy="1143000"/>
          </a:xfrm>
          <a:prstGeom prst="rect">
            <a:avLst/>
          </a:prstGeom>
        </p:spPr>
        <p:txBody>
          <a:bodyPr vert="horz" lIns="91440" tIns="45720" rIns="91440" bIns="45720" rtlCol="0" anchor="ctr">
            <a:normAutofit/>
          </a:bodyPr>
          <a:lstStyle>
            <a:lvl1pPr algn="ctr" defTabSz="1219170" rtl="0" eaLnBrk="1" latinLnBrk="0" hangingPunct="1">
              <a:spcBef>
                <a:spcPct val="0"/>
              </a:spcBef>
              <a:buNone/>
              <a:defRPr sz="5867" kern="1200">
                <a:solidFill>
                  <a:schemeClr val="tx1"/>
                </a:solidFill>
                <a:latin typeface="+mj-lt"/>
                <a:ea typeface="+mj-ea"/>
                <a:cs typeface="+mj-cs"/>
              </a:defRPr>
            </a:lvl1pPr>
          </a:lstStyle>
          <a:p>
            <a:r>
              <a:rPr lang="en-CA" altLang="zh-CN" sz="3600" b="1" dirty="0">
                <a:latin typeface="Poppins" panose="00000500000000000000" pitchFamily="2" charset="0"/>
                <a:cs typeface="Poppins" panose="00000500000000000000" pitchFamily="2" charset="0"/>
              </a:rPr>
              <a:t>The </a:t>
            </a:r>
            <a:r>
              <a:rPr lang="en-US" altLang="zh-CN" sz="3600" b="1" dirty="0">
                <a:latin typeface="Poppins" panose="00000500000000000000" pitchFamily="2" charset="0"/>
                <a:cs typeface="Poppins" panose="00000500000000000000" pitchFamily="2" charset="0"/>
              </a:rPr>
              <a:t>n</a:t>
            </a:r>
            <a:r>
              <a:rPr lang="en-CA" altLang="zh-CN" sz="3600" b="1" dirty="0" err="1">
                <a:latin typeface="Poppins" panose="00000500000000000000" pitchFamily="2" charset="0"/>
                <a:cs typeface="Poppins" panose="00000500000000000000" pitchFamily="2" charset="0"/>
              </a:rPr>
              <a:t>eed</a:t>
            </a:r>
            <a:r>
              <a:rPr lang="en-CA" altLang="zh-CN" sz="3600" b="1" dirty="0">
                <a:latin typeface="Poppins" panose="00000500000000000000" pitchFamily="2" charset="0"/>
                <a:cs typeface="Poppins" panose="00000500000000000000" pitchFamily="2" charset="0"/>
              </a:rPr>
              <a:t> for active </a:t>
            </a:r>
            <a:r>
              <a:rPr lang="en-CA" altLang="zh-CN" sz="3600" b="1" dirty="0" err="1">
                <a:latin typeface="Poppins" panose="00000500000000000000" pitchFamily="2" charset="0"/>
                <a:cs typeface="Poppins" panose="00000500000000000000" pitchFamily="2" charset="0"/>
              </a:rPr>
              <a:t>kinase</a:t>
            </a:r>
            <a:endParaRPr lang="en-CA" sz="3600" b="1" dirty="0">
              <a:latin typeface="Poppins" panose="00000500000000000000" pitchFamily="2" charset="0"/>
              <a:cs typeface="Poppins" panose="00000500000000000000" pitchFamily="2" charset="0"/>
            </a:endParaRPr>
          </a:p>
        </p:txBody>
      </p:sp>
      <p:pic>
        <p:nvPicPr>
          <p:cNvPr id="2" name="Picture 2" descr="How Does a Biochemical Kinase Assay Work? - BellBrook Labs">
            <a:extLst>
              <a:ext uri="{FF2B5EF4-FFF2-40B4-BE49-F238E27FC236}">
                <a16:creationId xmlns="" xmlns:a16="http://schemas.microsoft.com/office/drawing/2014/main" id="{FD518003-F887-06A4-5C86-F87FAC5283DE}"/>
              </a:ext>
            </a:extLst>
          </p:cNvPr>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b="40570"/>
          <a:stretch/>
        </p:blipFill>
        <p:spPr bwMode="auto">
          <a:xfrm>
            <a:off x="2291593" y="1376184"/>
            <a:ext cx="7620000" cy="118872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3" name="Group 2">
            <a:extLst>
              <a:ext uri="{FF2B5EF4-FFF2-40B4-BE49-F238E27FC236}">
                <a16:creationId xmlns="" xmlns:a16="http://schemas.microsoft.com/office/drawing/2014/main" id="{F7EFDC59-FA0D-A9F2-1A16-A7F2A350EE96}"/>
              </a:ext>
            </a:extLst>
          </p:cNvPr>
          <p:cNvGrpSpPr/>
          <p:nvPr/>
        </p:nvGrpSpPr>
        <p:grpSpPr>
          <a:xfrm>
            <a:off x="509637" y="2371680"/>
            <a:ext cx="6450459" cy="4297680"/>
            <a:chOff x="2123182" y="2423795"/>
            <a:chExt cx="6450459" cy="4297680"/>
          </a:xfrm>
        </p:grpSpPr>
        <p:pic>
          <p:nvPicPr>
            <p:cNvPr id="4" name="Picture 3">
              <a:extLst>
                <a:ext uri="{FF2B5EF4-FFF2-40B4-BE49-F238E27FC236}">
                  <a16:creationId xmlns="" xmlns:a16="http://schemas.microsoft.com/office/drawing/2014/main" id="{8741D39A-F0AE-980D-C321-DDA8684C94D9}"/>
                </a:ext>
              </a:extLst>
            </p:cNvPr>
            <p:cNvPicPr>
              <a:picLocks noChangeAspect="1"/>
            </p:cNvPicPr>
            <p:nvPr/>
          </p:nvPicPr>
          <p:blipFill rotWithShape="1">
            <a:blip r:embed="rId4" cstate="print"/>
            <a:srcRect l="2451" t="4590" r="13639" b="13321"/>
            <a:stretch/>
          </p:blipFill>
          <p:spPr>
            <a:xfrm>
              <a:off x="3087241" y="2423795"/>
              <a:ext cx="5486400" cy="4297680"/>
            </a:xfrm>
            <a:prstGeom prst="rect">
              <a:avLst/>
            </a:prstGeom>
          </p:spPr>
        </p:pic>
        <p:grpSp>
          <p:nvGrpSpPr>
            <p:cNvPr id="5" name="Group 4">
              <a:extLst>
                <a:ext uri="{FF2B5EF4-FFF2-40B4-BE49-F238E27FC236}">
                  <a16:creationId xmlns="" xmlns:a16="http://schemas.microsoft.com/office/drawing/2014/main" id="{BAC69BE4-9B42-276B-CE84-62336FCAF8C9}"/>
                </a:ext>
              </a:extLst>
            </p:cNvPr>
            <p:cNvGrpSpPr/>
            <p:nvPr/>
          </p:nvGrpSpPr>
          <p:grpSpPr>
            <a:xfrm>
              <a:off x="2123182" y="4063484"/>
              <a:ext cx="1625923" cy="464582"/>
              <a:chOff x="2123182" y="4063484"/>
              <a:chExt cx="1625923" cy="464582"/>
            </a:xfrm>
          </p:grpSpPr>
          <p:sp>
            <p:nvSpPr>
              <p:cNvPr id="15" name="TextBox 14">
                <a:extLst>
                  <a:ext uri="{FF2B5EF4-FFF2-40B4-BE49-F238E27FC236}">
                    <a16:creationId xmlns="" xmlns:a16="http://schemas.microsoft.com/office/drawing/2014/main" id="{16BC5A0B-0467-C130-A664-89FF47B0BB30}"/>
                  </a:ext>
                </a:extLst>
              </p:cNvPr>
              <p:cNvSpPr txBox="1"/>
              <p:nvPr/>
            </p:nvSpPr>
            <p:spPr>
              <a:xfrm>
                <a:off x="2123182" y="4101432"/>
                <a:ext cx="1526380" cy="338554"/>
              </a:xfrm>
              <a:prstGeom prst="rect">
                <a:avLst/>
              </a:prstGeom>
              <a:noFill/>
            </p:spPr>
            <p:txBody>
              <a:bodyPr wrap="none" rtlCol="0">
                <a:spAutoFit/>
              </a:bodyPr>
              <a:lstStyle/>
              <a:p>
                <a:r>
                  <a:rPr lang="en-US" sz="1600" b="1" dirty="0">
                    <a:latin typeface="Poppins" panose="00000500000000000000" pitchFamily="2" charset="0"/>
                    <a:cs typeface="Poppins" panose="00000500000000000000" pitchFamily="2" charset="0"/>
                  </a:rPr>
                  <a:t>High activity</a:t>
                </a:r>
              </a:p>
            </p:txBody>
          </p:sp>
          <p:sp>
            <p:nvSpPr>
              <p:cNvPr id="16" name="Left Brace 15">
                <a:extLst>
                  <a:ext uri="{FF2B5EF4-FFF2-40B4-BE49-F238E27FC236}">
                    <a16:creationId xmlns="" xmlns:a16="http://schemas.microsoft.com/office/drawing/2014/main" id="{AE5B55BF-B09F-7F0F-A519-0D84A4FAC1A6}"/>
                  </a:ext>
                </a:extLst>
              </p:cNvPr>
              <p:cNvSpPr/>
              <p:nvPr/>
            </p:nvSpPr>
            <p:spPr>
              <a:xfrm>
                <a:off x="3587180" y="4063484"/>
                <a:ext cx="161925" cy="464582"/>
              </a:xfrm>
              <a:prstGeom prst="lef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a:solidFill>
                      <a:schemeClr val="tx1"/>
                    </a:solidFill>
                  </a:ln>
                </a:endParaRPr>
              </a:p>
            </p:txBody>
          </p:sp>
        </p:grpSp>
        <p:grpSp>
          <p:nvGrpSpPr>
            <p:cNvPr id="10" name="Group 9">
              <a:extLst>
                <a:ext uri="{FF2B5EF4-FFF2-40B4-BE49-F238E27FC236}">
                  <a16:creationId xmlns="" xmlns:a16="http://schemas.microsoft.com/office/drawing/2014/main" id="{7BA5E388-B992-7459-0C23-5A0CA1FD1F75}"/>
                </a:ext>
              </a:extLst>
            </p:cNvPr>
            <p:cNvGrpSpPr/>
            <p:nvPr/>
          </p:nvGrpSpPr>
          <p:grpSpPr>
            <a:xfrm>
              <a:off x="2161282" y="5514490"/>
              <a:ext cx="1587823" cy="464582"/>
              <a:chOff x="2161282" y="4063484"/>
              <a:chExt cx="1587823" cy="464582"/>
            </a:xfrm>
          </p:grpSpPr>
          <p:sp>
            <p:nvSpPr>
              <p:cNvPr id="11" name="TextBox 10">
                <a:extLst>
                  <a:ext uri="{FF2B5EF4-FFF2-40B4-BE49-F238E27FC236}">
                    <a16:creationId xmlns="" xmlns:a16="http://schemas.microsoft.com/office/drawing/2014/main" id="{50CF4B87-CC4C-DC17-283D-C6CEE3C25B88}"/>
                  </a:ext>
                </a:extLst>
              </p:cNvPr>
              <p:cNvSpPr txBox="1"/>
              <p:nvPr/>
            </p:nvSpPr>
            <p:spPr>
              <a:xfrm>
                <a:off x="2161282" y="4101432"/>
                <a:ext cx="1444626" cy="338554"/>
              </a:xfrm>
              <a:prstGeom prst="rect">
                <a:avLst/>
              </a:prstGeom>
              <a:noFill/>
            </p:spPr>
            <p:txBody>
              <a:bodyPr wrap="none" rtlCol="0">
                <a:spAutoFit/>
              </a:bodyPr>
              <a:lstStyle/>
              <a:p>
                <a:r>
                  <a:rPr lang="en-US" sz="1600" b="1" dirty="0">
                    <a:latin typeface="Poppins" panose="00000500000000000000" pitchFamily="2" charset="0"/>
                    <a:cs typeface="Poppins" panose="00000500000000000000" pitchFamily="2" charset="0"/>
                  </a:rPr>
                  <a:t>Low activity</a:t>
                </a:r>
              </a:p>
            </p:txBody>
          </p:sp>
          <p:sp>
            <p:nvSpPr>
              <p:cNvPr id="13" name="Left Brace 12">
                <a:extLst>
                  <a:ext uri="{FF2B5EF4-FFF2-40B4-BE49-F238E27FC236}">
                    <a16:creationId xmlns="" xmlns:a16="http://schemas.microsoft.com/office/drawing/2014/main" id="{050C265A-EAF8-659D-40FC-E17723E0F2C0}"/>
                  </a:ext>
                </a:extLst>
              </p:cNvPr>
              <p:cNvSpPr/>
              <p:nvPr/>
            </p:nvSpPr>
            <p:spPr>
              <a:xfrm>
                <a:off x="3587180" y="4063484"/>
                <a:ext cx="161925" cy="464582"/>
              </a:xfrm>
              <a:prstGeom prst="lef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a:solidFill>
                      <a:schemeClr val="tx1"/>
                    </a:solidFill>
                  </a:ln>
                </a:endParaRPr>
              </a:p>
            </p:txBody>
          </p:sp>
        </p:grpSp>
      </p:grpSp>
      <p:pic>
        <p:nvPicPr>
          <p:cNvPr id="23" name="Picture 2" descr="D:\桌面\新logo-黑.png"/>
          <p:cNvPicPr>
            <a:picLocks noChangeAspect="1" noChangeArrowheads="1"/>
          </p:cNvPicPr>
          <p:nvPr/>
        </p:nvPicPr>
        <p:blipFill>
          <a:blip r:embed="rId5" cstate="print"/>
          <a:stretch>
            <a:fillRect/>
          </a:stretch>
        </p:blipFill>
        <p:spPr bwMode="auto">
          <a:xfrm>
            <a:off x="81097" y="44624"/>
            <a:ext cx="1991701" cy="480000"/>
          </a:xfrm>
          <a:prstGeom prst="rect">
            <a:avLst/>
          </a:prstGeom>
          <a:noFill/>
          <a:ln>
            <a:noFill/>
          </a:ln>
        </p:spPr>
      </p:pic>
      <p:pic>
        <p:nvPicPr>
          <p:cNvPr id="24" name="Picture 2" descr="\\192.168.3.235\Design\Logo &amp; Icons\SCB logo\新版\SCB-标准版.png"/>
          <p:cNvPicPr>
            <a:picLocks noChangeAspect="1" noChangeArrowheads="1"/>
          </p:cNvPicPr>
          <p:nvPr/>
        </p:nvPicPr>
        <p:blipFill>
          <a:blip r:embed="rId6" cstate="print"/>
          <a:srcRect/>
          <a:stretch>
            <a:fillRect/>
          </a:stretch>
        </p:blipFill>
        <p:spPr bwMode="auto">
          <a:xfrm>
            <a:off x="2460526" y="53071"/>
            <a:ext cx="1619250" cy="463106"/>
          </a:xfrm>
          <a:prstGeom prst="rect">
            <a:avLst/>
          </a:prstGeom>
          <a:noFill/>
        </p:spPr>
      </p:pic>
      <p:cxnSp>
        <p:nvCxnSpPr>
          <p:cNvPr id="25" name="直接连接符 24"/>
          <p:cNvCxnSpPr/>
          <p:nvPr/>
        </p:nvCxnSpPr>
        <p:spPr>
          <a:xfrm>
            <a:off x="2266662" y="158624"/>
            <a:ext cx="0" cy="2520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27" name="Picture 26">
            <a:extLst>
              <a:ext uri="{FF2B5EF4-FFF2-40B4-BE49-F238E27FC236}">
                <a16:creationId xmlns="" xmlns:a16="http://schemas.microsoft.com/office/drawing/2014/main" id="{C8A2184F-1A4A-F9CF-065F-B102242A8329}"/>
              </a:ext>
            </a:extLst>
          </p:cNvPr>
          <p:cNvPicPr>
            <a:picLocks noChangeAspect="1"/>
          </p:cNvPicPr>
          <p:nvPr/>
        </p:nvPicPr>
        <p:blipFill>
          <a:blip r:embed="rId7" cstate="print"/>
          <a:stretch>
            <a:fillRect/>
          </a:stretch>
        </p:blipFill>
        <p:spPr>
          <a:xfrm>
            <a:off x="7196478" y="2854316"/>
            <a:ext cx="4279763" cy="2877561"/>
          </a:xfrm>
          <a:prstGeom prst="rect">
            <a:avLst/>
          </a:prstGeom>
        </p:spPr>
      </p:pic>
      <p:pic>
        <p:nvPicPr>
          <p:cNvPr id="3074" name="Picture 2" descr="C:\Users\Digital marketing\Downloads\logo水印.png"/>
          <p:cNvPicPr>
            <a:picLocks noChangeAspect="1" noChangeArrowheads="1"/>
          </p:cNvPicPr>
          <p:nvPr/>
        </p:nvPicPr>
        <p:blipFill>
          <a:blip r:embed="rId8" cstate="print"/>
          <a:srcRect/>
          <a:stretch>
            <a:fillRect/>
          </a:stretch>
        </p:blipFill>
        <p:spPr bwMode="auto">
          <a:xfrm>
            <a:off x="-816768" y="-315416"/>
            <a:ext cx="8324850" cy="4572000"/>
          </a:xfrm>
          <a:prstGeom prst="rect">
            <a:avLst/>
          </a:prstGeom>
          <a:noFill/>
        </p:spPr>
      </p:pic>
      <p:pic>
        <p:nvPicPr>
          <p:cNvPr id="3075" name="Picture 3" descr="C:\Users\Digital marketing\Downloads\logo水印.png"/>
          <p:cNvPicPr>
            <a:picLocks noChangeAspect="1" noChangeArrowheads="1"/>
          </p:cNvPicPr>
          <p:nvPr/>
        </p:nvPicPr>
        <p:blipFill>
          <a:blip r:embed="rId8" cstate="print"/>
          <a:srcRect/>
          <a:stretch>
            <a:fillRect/>
          </a:stretch>
        </p:blipFill>
        <p:spPr bwMode="auto">
          <a:xfrm>
            <a:off x="551384" y="2564904"/>
            <a:ext cx="8324850" cy="4572000"/>
          </a:xfrm>
          <a:prstGeom prst="rect">
            <a:avLst/>
          </a:prstGeom>
          <a:noFill/>
        </p:spPr>
      </p:pic>
    </p:spTree>
    <p:extLst>
      <p:ext uri="{BB962C8B-B14F-4D97-AF65-F5344CB8AC3E}">
        <p14:creationId xmlns="" xmlns:p14="http://schemas.microsoft.com/office/powerpoint/2010/main" val="42127503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4" name="椭圆 13"/>
          <p:cNvSpPr/>
          <p:nvPr/>
        </p:nvSpPr>
        <p:spPr>
          <a:xfrm>
            <a:off x="4190987" y="-1905037"/>
            <a:ext cx="10243900" cy="10243900"/>
          </a:xfrm>
          <a:prstGeom prst="ellipse">
            <a:avLst/>
          </a:prstGeom>
          <a:blipFill>
            <a:blip r:embed="rId2"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5" name="矩形 14"/>
          <p:cNvSpPr/>
          <p:nvPr/>
        </p:nvSpPr>
        <p:spPr>
          <a:xfrm>
            <a:off x="285711" y="285728"/>
            <a:ext cx="11620581" cy="6286544"/>
          </a:xfrm>
          <a:prstGeom prst="rect">
            <a:avLst/>
          </a:prstGeom>
          <a:solidFill>
            <a:srgbClr val="FFFFFF">
              <a:alpha val="94902"/>
            </a:srgb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6" name="矩形 15"/>
          <p:cNvSpPr/>
          <p:nvPr/>
        </p:nvSpPr>
        <p:spPr>
          <a:xfrm>
            <a:off x="285710" y="285728"/>
            <a:ext cx="60959" cy="6286544"/>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79" name="副标题 2"/>
          <p:cNvSpPr txBox="1">
            <a:spLocks/>
          </p:cNvSpPr>
          <p:nvPr/>
        </p:nvSpPr>
        <p:spPr>
          <a:xfrm>
            <a:off x="815414" y="3226339"/>
            <a:ext cx="10561173" cy="1536171"/>
          </a:xfrm>
          <a:prstGeom prst="rect">
            <a:avLst/>
          </a:prstGeom>
        </p:spPr>
        <p:txBody>
          <a:bodyPr>
            <a:normAutofit/>
          </a:bodyPr>
          <a:lstStyle/>
          <a:p>
            <a:pPr algn="ctr">
              <a:lnSpc>
                <a:spcPct val="90000"/>
              </a:lnSpc>
              <a:buFont typeface="Arial" panose="020B0604020202020204" pitchFamily="34" charset="0"/>
              <a:buNone/>
            </a:pPr>
            <a:r>
              <a:rPr lang="en-US" altLang="zh-CN" sz="3733" dirty="0">
                <a:latin typeface="Poppins" pitchFamily="2" charset="0"/>
                <a:ea typeface="思源黑体 CN Regular" pitchFamily="34" charset="-122"/>
                <a:cs typeface="Poppins" pitchFamily="2" charset="0"/>
              </a:rPr>
              <a:t>Kinase assay technologies</a:t>
            </a:r>
          </a:p>
        </p:txBody>
      </p:sp>
      <p:sp>
        <p:nvSpPr>
          <p:cNvPr id="80" name="副标题 2"/>
          <p:cNvSpPr txBox="1">
            <a:spLocks/>
          </p:cNvSpPr>
          <p:nvPr/>
        </p:nvSpPr>
        <p:spPr>
          <a:xfrm>
            <a:off x="4415814" y="1786179"/>
            <a:ext cx="3360373" cy="2496277"/>
          </a:xfrm>
          <a:prstGeom prst="rect">
            <a:avLst/>
          </a:prstGeom>
        </p:spPr>
        <p:txBody>
          <a:bodyPr>
            <a:noAutofit/>
          </a:bodyPr>
          <a:lstStyle/>
          <a:p>
            <a:pPr algn="ctr">
              <a:lnSpc>
                <a:spcPct val="90000"/>
              </a:lnSpc>
              <a:buFont typeface="Arial" panose="020B0604020202020204" pitchFamily="34" charset="0"/>
              <a:buNone/>
            </a:pPr>
            <a:r>
              <a:rPr lang="en-US" altLang="zh-CN" sz="9600" b="1" dirty="0">
                <a:solidFill>
                  <a:srgbClr val="007E66"/>
                </a:solidFill>
                <a:latin typeface="Poppins" pitchFamily="2" charset="0"/>
                <a:ea typeface="思源黑体 CN Regular" pitchFamily="34" charset="-122"/>
                <a:cs typeface="Poppins" pitchFamily="2" charset="0"/>
              </a:rPr>
              <a:t>03</a:t>
            </a:r>
          </a:p>
        </p:txBody>
      </p:sp>
      <p:sp>
        <p:nvSpPr>
          <p:cNvPr id="19" name="TextBox 18">
            <a:extLst>
              <a:ext uri="{FF2B5EF4-FFF2-40B4-BE49-F238E27FC236}">
                <a16:creationId xmlns="" xmlns:a16="http://schemas.microsoft.com/office/drawing/2014/main" id="{6D1B4135-1F07-2D4B-870E-BDE0E8A04B36}"/>
              </a:ext>
            </a:extLst>
          </p:cNvPr>
          <p:cNvSpPr txBox="1"/>
          <p:nvPr/>
        </p:nvSpPr>
        <p:spPr>
          <a:xfrm>
            <a:off x="357698" y="6286522"/>
            <a:ext cx="3071284" cy="256545"/>
          </a:xfrm>
          <a:prstGeom prst="rect">
            <a:avLst/>
          </a:prstGeom>
          <a:noFill/>
        </p:spPr>
        <p:txBody>
          <a:bodyPr>
            <a:spAutoFit/>
          </a:bodyPr>
          <a:lstStyle/>
          <a:p>
            <a:pPr>
              <a:defRPr/>
            </a:pPr>
            <a:r>
              <a:rPr lang="en-US" altLang="zh-CN" sz="1067" dirty="0">
                <a:solidFill>
                  <a:schemeClr val="tx1">
                    <a:lumMod val="50000"/>
                    <a:lumOff val="50000"/>
                  </a:schemeClr>
                </a:solidFill>
                <a:latin typeface="Poppins" pitchFamily="2" charset="0"/>
                <a:ea typeface="微软雅黑" pitchFamily="34" charset="-122"/>
                <a:cs typeface="Poppins" pitchFamily="2" charset="0"/>
              </a:rPr>
              <a:t>Sino Biological, Inc.</a:t>
            </a:r>
          </a:p>
        </p:txBody>
      </p:sp>
      <p:grpSp>
        <p:nvGrpSpPr>
          <p:cNvPr id="20" name="组合 41"/>
          <p:cNvGrpSpPr/>
          <p:nvPr/>
        </p:nvGrpSpPr>
        <p:grpSpPr>
          <a:xfrm>
            <a:off x="11334787" y="498094"/>
            <a:ext cx="418916" cy="255279"/>
            <a:chOff x="4572000" y="785800"/>
            <a:chExt cx="548649" cy="334335"/>
          </a:xfrm>
        </p:grpSpPr>
        <p:sp>
          <p:nvSpPr>
            <p:cNvPr id="21" name="椭圆 20"/>
            <p:cNvSpPr/>
            <p:nvPr/>
          </p:nvSpPr>
          <p:spPr>
            <a:xfrm>
              <a:off x="4572000" y="785800"/>
              <a:ext cx="334335" cy="334335"/>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2" name="椭圆 21"/>
            <p:cNvSpPr/>
            <p:nvPr/>
          </p:nvSpPr>
          <p:spPr>
            <a:xfrm>
              <a:off x="4786314" y="785800"/>
              <a:ext cx="334335" cy="33433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pic>
        <p:nvPicPr>
          <p:cNvPr id="23" name="Picture 2" descr="D:\桌面\新logo-黑.png"/>
          <p:cNvPicPr>
            <a:picLocks noChangeAspect="1" noChangeArrowheads="1"/>
          </p:cNvPicPr>
          <p:nvPr/>
        </p:nvPicPr>
        <p:blipFill>
          <a:blip r:embed="rId3" cstate="print"/>
          <a:stretch>
            <a:fillRect/>
          </a:stretch>
        </p:blipFill>
        <p:spPr bwMode="auto">
          <a:xfrm>
            <a:off x="476211" y="390376"/>
            <a:ext cx="1991701" cy="480000"/>
          </a:xfrm>
          <a:prstGeom prst="rect">
            <a:avLst/>
          </a:prstGeom>
          <a:noFill/>
          <a:ln>
            <a:noFill/>
          </a:ln>
        </p:spPr>
      </p:pic>
      <p:pic>
        <p:nvPicPr>
          <p:cNvPr id="24" name="Picture 2" descr="\\192.168.3.235\Design\Logo &amp; Icons\SCB logo\新版\SCB-标准版.png"/>
          <p:cNvPicPr>
            <a:picLocks noChangeAspect="1" noChangeArrowheads="1"/>
          </p:cNvPicPr>
          <p:nvPr/>
        </p:nvPicPr>
        <p:blipFill>
          <a:blip r:embed="rId4" cstate="print"/>
          <a:srcRect/>
          <a:stretch>
            <a:fillRect/>
          </a:stretch>
        </p:blipFill>
        <p:spPr bwMode="auto">
          <a:xfrm>
            <a:off x="2855640" y="398823"/>
            <a:ext cx="1619250" cy="463106"/>
          </a:xfrm>
          <a:prstGeom prst="rect">
            <a:avLst/>
          </a:prstGeom>
          <a:noFill/>
        </p:spPr>
      </p:pic>
      <p:cxnSp>
        <p:nvCxnSpPr>
          <p:cNvPr id="25" name="直接连接符 24"/>
          <p:cNvCxnSpPr/>
          <p:nvPr/>
        </p:nvCxnSpPr>
        <p:spPr>
          <a:xfrm>
            <a:off x="2661776" y="504376"/>
            <a:ext cx="0" cy="2520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22101926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 xmlns:a16="http://schemas.microsoft.com/office/drawing/2014/main" id="{6D1B4135-1F07-2D4B-870E-BDE0E8A04B36}"/>
              </a:ext>
            </a:extLst>
          </p:cNvPr>
          <p:cNvSpPr txBox="1"/>
          <p:nvPr/>
        </p:nvSpPr>
        <p:spPr>
          <a:xfrm>
            <a:off x="71946" y="6572274"/>
            <a:ext cx="3071284" cy="256545"/>
          </a:xfrm>
          <a:prstGeom prst="rect">
            <a:avLst/>
          </a:prstGeom>
          <a:noFill/>
        </p:spPr>
        <p:txBody>
          <a:bodyPr>
            <a:spAutoFit/>
          </a:bodyPr>
          <a:lstStyle/>
          <a:p>
            <a:pPr>
              <a:defRPr/>
            </a:pPr>
            <a:r>
              <a:rPr lang="en-US" altLang="zh-CN" sz="1067" dirty="0">
                <a:solidFill>
                  <a:schemeClr val="tx1">
                    <a:lumMod val="50000"/>
                    <a:lumOff val="50000"/>
                  </a:schemeClr>
                </a:solidFill>
                <a:latin typeface="Poppins" pitchFamily="2" charset="0"/>
                <a:ea typeface="微软雅黑" pitchFamily="34" charset="-122"/>
                <a:cs typeface="Poppins" pitchFamily="2" charset="0"/>
              </a:rPr>
              <a:t>Sino Biological, Inc.</a:t>
            </a:r>
          </a:p>
        </p:txBody>
      </p:sp>
      <p:sp>
        <p:nvSpPr>
          <p:cNvPr id="29" name="Slide Number Placeholder 2">
            <a:extLst>
              <a:ext uri="{FF2B5EF4-FFF2-40B4-BE49-F238E27FC236}">
                <a16:creationId xmlns="" xmlns:a16="http://schemas.microsoft.com/office/drawing/2014/main" id="{7EAF9033-2AA8-BDA5-A2B3-707971D4120E}"/>
              </a:ext>
            </a:extLst>
          </p:cNvPr>
          <p:cNvSpPr txBox="1">
            <a:spLocks/>
          </p:cNvSpPr>
          <p:nvPr/>
        </p:nvSpPr>
        <p:spPr>
          <a:xfrm>
            <a:off x="9448800" y="6356350"/>
            <a:ext cx="2743200" cy="365125"/>
          </a:xfrm>
          <a:prstGeom prst="rect">
            <a:avLst/>
          </a:prstGeom>
        </p:spPr>
        <p:txBody>
          <a:bodyPr vert="horz" lIns="91440" tIns="45720" rIns="91440" bIns="45720" rtlCol="0" anchor="ctr"/>
          <a:lstStyle>
            <a:defPPr>
              <a:defRPr lang="zh-CN"/>
            </a:defPPr>
            <a:lvl1pPr marL="0" algn="r" defTabSz="1219170" rtl="0" eaLnBrk="1" latinLnBrk="0" hangingPunct="1">
              <a:defRPr sz="1600" kern="1200">
                <a:solidFill>
                  <a:schemeClr val="tx1">
                    <a:tint val="75000"/>
                  </a:schemeClr>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fld id="{4DB72C5D-F8DD-F442-983E-53CD8A77EED6}" type="slidenum">
              <a:rPr lang="en-US" smtClean="0"/>
              <a:pPr/>
              <a:t>11</a:t>
            </a:fld>
            <a:endParaRPr lang="en-US" dirty="0"/>
          </a:p>
        </p:txBody>
      </p:sp>
      <p:sp>
        <p:nvSpPr>
          <p:cNvPr id="28" name="Title 1">
            <a:extLst>
              <a:ext uri="{FF2B5EF4-FFF2-40B4-BE49-F238E27FC236}">
                <a16:creationId xmlns="" xmlns:a16="http://schemas.microsoft.com/office/drawing/2014/main" id="{96AF6D97-D9A8-2A53-57DB-28ABCEBAF37E}"/>
              </a:ext>
            </a:extLst>
          </p:cNvPr>
          <p:cNvSpPr txBox="1">
            <a:spLocks/>
          </p:cNvSpPr>
          <p:nvPr/>
        </p:nvSpPr>
        <p:spPr>
          <a:xfrm>
            <a:off x="609600" y="269776"/>
            <a:ext cx="10972800" cy="1143000"/>
          </a:xfrm>
          <a:prstGeom prst="rect">
            <a:avLst/>
          </a:prstGeom>
        </p:spPr>
        <p:txBody>
          <a:bodyPr vert="horz" lIns="91440" tIns="45720" rIns="91440" bIns="45720" rtlCol="0" anchor="ctr">
            <a:normAutofit/>
          </a:bodyPr>
          <a:lstStyle>
            <a:lvl1pPr algn="ctr" defTabSz="1219170" rtl="0" eaLnBrk="1" latinLnBrk="0" hangingPunct="1">
              <a:spcBef>
                <a:spcPct val="0"/>
              </a:spcBef>
              <a:buNone/>
              <a:defRPr sz="5867" kern="1200">
                <a:solidFill>
                  <a:schemeClr val="tx1"/>
                </a:solidFill>
                <a:latin typeface="+mj-lt"/>
                <a:ea typeface="+mj-ea"/>
                <a:cs typeface="+mj-cs"/>
              </a:defRPr>
            </a:lvl1pPr>
          </a:lstStyle>
          <a:p>
            <a:r>
              <a:rPr lang="en-CA" altLang="zh-CN" sz="3600" b="1" dirty="0" err="1">
                <a:latin typeface="Poppins" panose="00000500000000000000" pitchFamily="2" charset="0"/>
                <a:cs typeface="Poppins" panose="00000500000000000000" pitchFamily="2" charset="0"/>
              </a:rPr>
              <a:t>Kinase</a:t>
            </a:r>
            <a:r>
              <a:rPr lang="en-CA" altLang="zh-CN" sz="3600" b="1" dirty="0">
                <a:latin typeface="Poppins" panose="00000500000000000000" pitchFamily="2" charset="0"/>
                <a:cs typeface="Poppins" panose="00000500000000000000" pitchFamily="2" charset="0"/>
              </a:rPr>
              <a:t> assay readouts</a:t>
            </a:r>
            <a:endParaRPr lang="en-CA" sz="3600" b="1" dirty="0">
              <a:latin typeface="Poppins" panose="00000500000000000000" pitchFamily="2" charset="0"/>
              <a:cs typeface="Poppins" panose="00000500000000000000" pitchFamily="2" charset="0"/>
            </a:endParaRPr>
          </a:p>
        </p:txBody>
      </p:sp>
      <p:pic>
        <p:nvPicPr>
          <p:cNvPr id="2" name="Picture 2" descr="How Does a Biochemical Kinase Assay Work? - BellBrook Labs">
            <a:extLst>
              <a:ext uri="{FF2B5EF4-FFF2-40B4-BE49-F238E27FC236}">
                <a16:creationId xmlns="" xmlns:a16="http://schemas.microsoft.com/office/drawing/2014/main" id="{CC4E2D69-E4A4-03D2-A3AB-4D6F4B950759}"/>
              </a:ext>
            </a:extLst>
          </p:cNvPr>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291593" y="1268061"/>
            <a:ext cx="7620000" cy="2000250"/>
          </a:xfrm>
          <a:prstGeom prst="rect">
            <a:avLst/>
          </a:prstGeom>
          <a:noFill/>
          <a:extLst>
            <a:ext uri="{909E8E84-426E-40DD-AFC4-6F175D3DCCD1}">
              <a14:hiddenFill xmlns="" xmlns:a14="http://schemas.microsoft.com/office/drawing/2010/main">
                <a:solidFill>
                  <a:srgbClr val="FFFFFF"/>
                </a:solidFill>
              </a14:hiddenFill>
            </a:ext>
          </a:extLst>
        </p:spPr>
      </p:pic>
      <p:pic>
        <p:nvPicPr>
          <p:cNvPr id="3" name="Picture 2">
            <a:extLst>
              <a:ext uri="{FF2B5EF4-FFF2-40B4-BE49-F238E27FC236}">
                <a16:creationId xmlns="" xmlns:a16="http://schemas.microsoft.com/office/drawing/2014/main" id="{E7271E91-28E9-6D22-AB61-27251C217D17}"/>
              </a:ext>
            </a:extLst>
          </p:cNvPr>
          <p:cNvPicPr>
            <a:picLocks noChangeAspect="1"/>
          </p:cNvPicPr>
          <p:nvPr/>
        </p:nvPicPr>
        <p:blipFill>
          <a:blip r:embed="rId4" cstate="print"/>
          <a:stretch>
            <a:fillRect/>
          </a:stretch>
        </p:blipFill>
        <p:spPr>
          <a:xfrm>
            <a:off x="3738562" y="3665856"/>
            <a:ext cx="4714875" cy="3124200"/>
          </a:xfrm>
          <a:prstGeom prst="rect">
            <a:avLst/>
          </a:prstGeom>
        </p:spPr>
      </p:pic>
      <p:pic>
        <p:nvPicPr>
          <p:cNvPr id="18" name="Picture 2" descr="D:\桌面\新logo-黑.png"/>
          <p:cNvPicPr>
            <a:picLocks noChangeAspect="1" noChangeArrowheads="1"/>
          </p:cNvPicPr>
          <p:nvPr/>
        </p:nvPicPr>
        <p:blipFill>
          <a:blip r:embed="rId5" cstate="print"/>
          <a:stretch>
            <a:fillRect/>
          </a:stretch>
        </p:blipFill>
        <p:spPr bwMode="auto">
          <a:xfrm>
            <a:off x="81097" y="44624"/>
            <a:ext cx="1991701" cy="480000"/>
          </a:xfrm>
          <a:prstGeom prst="rect">
            <a:avLst/>
          </a:prstGeom>
          <a:noFill/>
          <a:ln>
            <a:noFill/>
          </a:ln>
        </p:spPr>
      </p:pic>
      <p:pic>
        <p:nvPicPr>
          <p:cNvPr id="19" name="Picture 2" descr="\\192.168.3.235\Design\Logo &amp; Icons\SCB logo\新版\SCB-标准版.png"/>
          <p:cNvPicPr>
            <a:picLocks noChangeAspect="1" noChangeArrowheads="1"/>
          </p:cNvPicPr>
          <p:nvPr/>
        </p:nvPicPr>
        <p:blipFill>
          <a:blip r:embed="rId6" cstate="print"/>
          <a:srcRect/>
          <a:stretch>
            <a:fillRect/>
          </a:stretch>
        </p:blipFill>
        <p:spPr bwMode="auto">
          <a:xfrm>
            <a:off x="2460526" y="53071"/>
            <a:ext cx="1619250" cy="463106"/>
          </a:xfrm>
          <a:prstGeom prst="rect">
            <a:avLst/>
          </a:prstGeom>
          <a:noFill/>
        </p:spPr>
      </p:pic>
      <p:cxnSp>
        <p:nvCxnSpPr>
          <p:cNvPr id="20" name="直接连接符 19"/>
          <p:cNvCxnSpPr/>
          <p:nvPr/>
        </p:nvCxnSpPr>
        <p:spPr>
          <a:xfrm>
            <a:off x="2266662" y="158624"/>
            <a:ext cx="0" cy="2520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4098" name="Picture 2" descr="C:\Users\Digital marketing\Downloads\logo水印.png"/>
          <p:cNvPicPr>
            <a:picLocks noChangeAspect="1" noChangeArrowheads="1"/>
          </p:cNvPicPr>
          <p:nvPr/>
        </p:nvPicPr>
        <p:blipFill>
          <a:blip r:embed="rId7" cstate="print"/>
          <a:srcRect/>
          <a:stretch>
            <a:fillRect/>
          </a:stretch>
        </p:blipFill>
        <p:spPr bwMode="auto">
          <a:xfrm>
            <a:off x="0" y="0"/>
            <a:ext cx="8324850" cy="4572000"/>
          </a:xfrm>
          <a:prstGeom prst="rect">
            <a:avLst/>
          </a:prstGeom>
          <a:noFill/>
        </p:spPr>
      </p:pic>
      <p:pic>
        <p:nvPicPr>
          <p:cNvPr id="4099" name="Picture 3" descr="C:\Users\Digital marketing\Downloads\logo水印.png"/>
          <p:cNvPicPr>
            <a:picLocks noChangeAspect="1" noChangeArrowheads="1"/>
          </p:cNvPicPr>
          <p:nvPr/>
        </p:nvPicPr>
        <p:blipFill>
          <a:blip r:embed="rId7" cstate="print"/>
          <a:srcRect/>
          <a:stretch>
            <a:fillRect/>
          </a:stretch>
        </p:blipFill>
        <p:spPr bwMode="auto">
          <a:xfrm>
            <a:off x="2783632" y="1484784"/>
            <a:ext cx="8324850" cy="4572000"/>
          </a:xfrm>
          <a:prstGeom prst="rect">
            <a:avLst/>
          </a:prstGeom>
          <a:noFill/>
        </p:spPr>
      </p:pic>
    </p:spTree>
    <p:extLst>
      <p:ext uri="{BB962C8B-B14F-4D97-AF65-F5344CB8AC3E}">
        <p14:creationId xmlns="" xmlns:p14="http://schemas.microsoft.com/office/powerpoint/2010/main" val="26322653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 xmlns:a16="http://schemas.microsoft.com/office/drawing/2014/main" id="{6D1B4135-1F07-2D4B-870E-BDE0E8A04B36}"/>
              </a:ext>
            </a:extLst>
          </p:cNvPr>
          <p:cNvSpPr txBox="1"/>
          <p:nvPr/>
        </p:nvSpPr>
        <p:spPr>
          <a:xfrm>
            <a:off x="71946" y="6572274"/>
            <a:ext cx="3071284" cy="256545"/>
          </a:xfrm>
          <a:prstGeom prst="rect">
            <a:avLst/>
          </a:prstGeom>
          <a:noFill/>
        </p:spPr>
        <p:txBody>
          <a:bodyPr>
            <a:spAutoFit/>
          </a:bodyPr>
          <a:lstStyle/>
          <a:p>
            <a:pPr>
              <a:defRPr/>
            </a:pPr>
            <a:r>
              <a:rPr lang="en-US" altLang="zh-CN" sz="1067" dirty="0">
                <a:solidFill>
                  <a:schemeClr val="tx1">
                    <a:lumMod val="50000"/>
                    <a:lumOff val="50000"/>
                  </a:schemeClr>
                </a:solidFill>
                <a:latin typeface="Poppins" pitchFamily="2" charset="0"/>
                <a:ea typeface="微软雅黑" pitchFamily="34" charset="-122"/>
                <a:cs typeface="Poppins" pitchFamily="2" charset="0"/>
              </a:rPr>
              <a:t>Sino Biological, Inc.</a:t>
            </a:r>
          </a:p>
        </p:txBody>
      </p:sp>
      <p:sp>
        <p:nvSpPr>
          <p:cNvPr id="29" name="Slide Number Placeholder 2">
            <a:extLst>
              <a:ext uri="{FF2B5EF4-FFF2-40B4-BE49-F238E27FC236}">
                <a16:creationId xmlns="" xmlns:a16="http://schemas.microsoft.com/office/drawing/2014/main" id="{7EAF9033-2AA8-BDA5-A2B3-707971D4120E}"/>
              </a:ext>
            </a:extLst>
          </p:cNvPr>
          <p:cNvSpPr txBox="1">
            <a:spLocks/>
          </p:cNvSpPr>
          <p:nvPr/>
        </p:nvSpPr>
        <p:spPr>
          <a:xfrm>
            <a:off x="9448800" y="6356350"/>
            <a:ext cx="2743200" cy="365125"/>
          </a:xfrm>
          <a:prstGeom prst="rect">
            <a:avLst/>
          </a:prstGeom>
        </p:spPr>
        <p:txBody>
          <a:bodyPr vert="horz" lIns="91440" tIns="45720" rIns="91440" bIns="45720" rtlCol="0" anchor="ctr"/>
          <a:lstStyle>
            <a:defPPr>
              <a:defRPr lang="zh-CN"/>
            </a:defPPr>
            <a:lvl1pPr marL="0" algn="r" defTabSz="1219170" rtl="0" eaLnBrk="1" latinLnBrk="0" hangingPunct="1">
              <a:defRPr sz="1600" kern="1200">
                <a:solidFill>
                  <a:schemeClr val="tx1">
                    <a:tint val="75000"/>
                  </a:schemeClr>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fld id="{4DB72C5D-F8DD-F442-983E-53CD8A77EED6}" type="slidenum">
              <a:rPr lang="en-US" smtClean="0"/>
              <a:pPr/>
              <a:t>12</a:t>
            </a:fld>
            <a:endParaRPr lang="en-US"/>
          </a:p>
        </p:txBody>
      </p:sp>
      <p:sp>
        <p:nvSpPr>
          <p:cNvPr id="28" name="Title 1">
            <a:extLst>
              <a:ext uri="{FF2B5EF4-FFF2-40B4-BE49-F238E27FC236}">
                <a16:creationId xmlns="" xmlns:a16="http://schemas.microsoft.com/office/drawing/2014/main" id="{96AF6D97-D9A8-2A53-57DB-28ABCEBAF37E}"/>
              </a:ext>
            </a:extLst>
          </p:cNvPr>
          <p:cNvSpPr txBox="1">
            <a:spLocks/>
          </p:cNvSpPr>
          <p:nvPr/>
        </p:nvSpPr>
        <p:spPr>
          <a:xfrm>
            <a:off x="609600" y="485800"/>
            <a:ext cx="10972800" cy="1143000"/>
          </a:xfrm>
          <a:prstGeom prst="rect">
            <a:avLst/>
          </a:prstGeom>
        </p:spPr>
        <p:txBody>
          <a:bodyPr vert="horz" lIns="91440" tIns="45720" rIns="91440" bIns="45720" rtlCol="0" anchor="ctr">
            <a:normAutofit/>
          </a:bodyPr>
          <a:lstStyle>
            <a:lvl1pPr algn="ctr" defTabSz="1219170" rtl="0" eaLnBrk="1" latinLnBrk="0" hangingPunct="1">
              <a:spcBef>
                <a:spcPct val="0"/>
              </a:spcBef>
              <a:buNone/>
              <a:defRPr sz="5867" kern="1200">
                <a:solidFill>
                  <a:schemeClr val="tx1"/>
                </a:solidFill>
                <a:latin typeface="+mj-lt"/>
                <a:ea typeface="+mj-ea"/>
                <a:cs typeface="+mj-cs"/>
              </a:defRPr>
            </a:lvl1pPr>
          </a:lstStyle>
          <a:p>
            <a:r>
              <a:rPr lang="en-CA" altLang="zh-CN" sz="3600" b="1" dirty="0">
                <a:latin typeface="Poppins" panose="00000500000000000000" pitchFamily="2" charset="0"/>
                <a:cs typeface="Poppins" panose="00000500000000000000" pitchFamily="2" charset="0"/>
              </a:rPr>
              <a:t>Biochemical </a:t>
            </a:r>
            <a:r>
              <a:rPr lang="en-CA" altLang="zh-CN" sz="3600" b="1" dirty="0" err="1">
                <a:latin typeface="Poppins" panose="00000500000000000000" pitchFamily="2" charset="0"/>
                <a:cs typeface="Poppins" panose="00000500000000000000" pitchFamily="2" charset="0"/>
              </a:rPr>
              <a:t>kinase</a:t>
            </a:r>
            <a:r>
              <a:rPr lang="en-CA" altLang="zh-CN" sz="3600" b="1" dirty="0">
                <a:latin typeface="Poppins" panose="00000500000000000000" pitchFamily="2" charset="0"/>
                <a:cs typeface="Poppins" panose="00000500000000000000" pitchFamily="2" charset="0"/>
              </a:rPr>
              <a:t> assay platforms</a:t>
            </a:r>
            <a:endParaRPr lang="en-CA" sz="3600" b="1" dirty="0">
              <a:latin typeface="Poppins" panose="00000500000000000000" pitchFamily="2" charset="0"/>
              <a:cs typeface="Poppins" panose="00000500000000000000" pitchFamily="2" charset="0"/>
            </a:endParaRPr>
          </a:p>
        </p:txBody>
      </p:sp>
      <p:graphicFrame>
        <p:nvGraphicFramePr>
          <p:cNvPr id="4" name="Content Placeholder 9">
            <a:extLst>
              <a:ext uri="{FF2B5EF4-FFF2-40B4-BE49-F238E27FC236}">
                <a16:creationId xmlns="" xmlns:a16="http://schemas.microsoft.com/office/drawing/2014/main" id="{59DB4F1F-72D8-E13C-66F0-504E8BC0E7AD}"/>
              </a:ext>
            </a:extLst>
          </p:cNvPr>
          <p:cNvGraphicFramePr>
            <a:graphicFrameLocks/>
          </p:cNvGraphicFramePr>
          <p:nvPr>
            <p:extLst>
              <p:ext uri="{D42A27DB-BD31-4B8C-83A1-F6EECF244321}">
                <p14:modId xmlns="" xmlns:p14="http://schemas.microsoft.com/office/powerpoint/2010/main" val="1090783341"/>
              </p:ext>
            </p:extLst>
          </p:nvPr>
        </p:nvGraphicFramePr>
        <p:xfrm>
          <a:off x="1172097" y="1124744"/>
          <a:ext cx="9847806" cy="53340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3" name="Picture 2" descr="D:\桌面\新logo-黑.png"/>
          <p:cNvPicPr>
            <a:picLocks noChangeAspect="1" noChangeArrowheads="1"/>
          </p:cNvPicPr>
          <p:nvPr/>
        </p:nvPicPr>
        <p:blipFill>
          <a:blip r:embed="rId8" cstate="print"/>
          <a:stretch>
            <a:fillRect/>
          </a:stretch>
        </p:blipFill>
        <p:spPr bwMode="auto">
          <a:xfrm>
            <a:off x="81097" y="44624"/>
            <a:ext cx="1991701" cy="480000"/>
          </a:xfrm>
          <a:prstGeom prst="rect">
            <a:avLst/>
          </a:prstGeom>
          <a:noFill/>
          <a:ln>
            <a:noFill/>
          </a:ln>
        </p:spPr>
      </p:pic>
      <p:pic>
        <p:nvPicPr>
          <p:cNvPr id="15" name="Picture 2" descr="\\192.168.3.235\Design\Logo &amp; Icons\SCB logo\新版\SCB-标准版.png"/>
          <p:cNvPicPr>
            <a:picLocks noChangeAspect="1" noChangeArrowheads="1"/>
          </p:cNvPicPr>
          <p:nvPr/>
        </p:nvPicPr>
        <p:blipFill>
          <a:blip r:embed="rId9" cstate="print"/>
          <a:srcRect/>
          <a:stretch>
            <a:fillRect/>
          </a:stretch>
        </p:blipFill>
        <p:spPr bwMode="auto">
          <a:xfrm>
            <a:off x="2460526" y="53071"/>
            <a:ext cx="1619250" cy="463106"/>
          </a:xfrm>
          <a:prstGeom prst="rect">
            <a:avLst/>
          </a:prstGeom>
          <a:noFill/>
        </p:spPr>
      </p:pic>
      <p:cxnSp>
        <p:nvCxnSpPr>
          <p:cNvPr id="16" name="直接连接符 15"/>
          <p:cNvCxnSpPr/>
          <p:nvPr/>
        </p:nvCxnSpPr>
        <p:spPr>
          <a:xfrm>
            <a:off x="2266662" y="158624"/>
            <a:ext cx="0" cy="2520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6523750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 xmlns:a16="http://schemas.microsoft.com/office/drawing/2014/main" id="{6D1B4135-1F07-2D4B-870E-BDE0E8A04B36}"/>
              </a:ext>
            </a:extLst>
          </p:cNvPr>
          <p:cNvSpPr txBox="1"/>
          <p:nvPr/>
        </p:nvSpPr>
        <p:spPr>
          <a:xfrm>
            <a:off x="71946" y="6572274"/>
            <a:ext cx="3071284" cy="256545"/>
          </a:xfrm>
          <a:prstGeom prst="rect">
            <a:avLst/>
          </a:prstGeom>
          <a:noFill/>
        </p:spPr>
        <p:txBody>
          <a:bodyPr>
            <a:spAutoFit/>
          </a:bodyPr>
          <a:lstStyle/>
          <a:p>
            <a:pPr>
              <a:defRPr/>
            </a:pPr>
            <a:r>
              <a:rPr lang="en-US" altLang="zh-CN" sz="1067" dirty="0">
                <a:solidFill>
                  <a:schemeClr val="tx1">
                    <a:lumMod val="50000"/>
                    <a:lumOff val="50000"/>
                  </a:schemeClr>
                </a:solidFill>
                <a:latin typeface="Poppins" pitchFamily="2" charset="0"/>
                <a:ea typeface="微软雅黑" pitchFamily="34" charset="-122"/>
                <a:cs typeface="Poppins" pitchFamily="2" charset="0"/>
              </a:rPr>
              <a:t>Sino Biological, Inc.</a:t>
            </a:r>
          </a:p>
        </p:txBody>
      </p:sp>
      <p:sp>
        <p:nvSpPr>
          <p:cNvPr id="29" name="Slide Number Placeholder 2">
            <a:extLst>
              <a:ext uri="{FF2B5EF4-FFF2-40B4-BE49-F238E27FC236}">
                <a16:creationId xmlns="" xmlns:a16="http://schemas.microsoft.com/office/drawing/2014/main" id="{7EAF9033-2AA8-BDA5-A2B3-707971D4120E}"/>
              </a:ext>
            </a:extLst>
          </p:cNvPr>
          <p:cNvSpPr txBox="1">
            <a:spLocks/>
          </p:cNvSpPr>
          <p:nvPr/>
        </p:nvSpPr>
        <p:spPr>
          <a:xfrm>
            <a:off x="9448800" y="6356350"/>
            <a:ext cx="2743200" cy="365125"/>
          </a:xfrm>
          <a:prstGeom prst="rect">
            <a:avLst/>
          </a:prstGeom>
        </p:spPr>
        <p:txBody>
          <a:bodyPr vert="horz" lIns="91440" tIns="45720" rIns="91440" bIns="45720" rtlCol="0" anchor="ctr"/>
          <a:lstStyle>
            <a:defPPr>
              <a:defRPr lang="zh-CN"/>
            </a:defPPr>
            <a:lvl1pPr marL="0" algn="r" defTabSz="1219170" rtl="0" eaLnBrk="1" latinLnBrk="0" hangingPunct="1">
              <a:defRPr sz="1600" kern="1200">
                <a:solidFill>
                  <a:schemeClr val="tx1">
                    <a:tint val="75000"/>
                  </a:schemeClr>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fld id="{4DB72C5D-F8DD-F442-983E-53CD8A77EED6}" type="slidenum">
              <a:rPr lang="en-US" smtClean="0"/>
              <a:pPr/>
              <a:t>13</a:t>
            </a:fld>
            <a:endParaRPr lang="en-US"/>
          </a:p>
        </p:txBody>
      </p:sp>
      <p:pic>
        <p:nvPicPr>
          <p:cNvPr id="11" name="Picture 2" descr="D:\桌面\新logo-黑.png"/>
          <p:cNvPicPr>
            <a:picLocks noChangeAspect="1" noChangeArrowheads="1"/>
          </p:cNvPicPr>
          <p:nvPr/>
        </p:nvPicPr>
        <p:blipFill>
          <a:blip r:embed="rId3" cstate="print"/>
          <a:stretch>
            <a:fillRect/>
          </a:stretch>
        </p:blipFill>
        <p:spPr bwMode="auto">
          <a:xfrm>
            <a:off x="81097" y="44624"/>
            <a:ext cx="1991701" cy="480000"/>
          </a:xfrm>
          <a:prstGeom prst="rect">
            <a:avLst/>
          </a:prstGeom>
          <a:noFill/>
          <a:ln>
            <a:noFill/>
          </a:ln>
        </p:spPr>
      </p:pic>
      <p:pic>
        <p:nvPicPr>
          <p:cNvPr id="13" name="Picture 2" descr="\\192.168.3.235\Design\Logo &amp; Icons\SCB logo\新版\SCB-标准版.png"/>
          <p:cNvPicPr>
            <a:picLocks noChangeAspect="1" noChangeArrowheads="1"/>
          </p:cNvPicPr>
          <p:nvPr/>
        </p:nvPicPr>
        <p:blipFill>
          <a:blip r:embed="rId4" cstate="print"/>
          <a:srcRect/>
          <a:stretch>
            <a:fillRect/>
          </a:stretch>
        </p:blipFill>
        <p:spPr bwMode="auto">
          <a:xfrm>
            <a:off x="2460526" y="53071"/>
            <a:ext cx="1619250" cy="463106"/>
          </a:xfrm>
          <a:prstGeom prst="rect">
            <a:avLst/>
          </a:prstGeom>
          <a:noFill/>
        </p:spPr>
      </p:pic>
      <p:cxnSp>
        <p:nvCxnSpPr>
          <p:cNvPr id="15" name="直接连接符 14"/>
          <p:cNvCxnSpPr/>
          <p:nvPr/>
        </p:nvCxnSpPr>
        <p:spPr>
          <a:xfrm>
            <a:off x="2266662" y="158624"/>
            <a:ext cx="0" cy="2520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1" name="椭圆 20"/>
          <p:cNvSpPr>
            <a:spLocks noChangeAspect="1"/>
          </p:cNvSpPr>
          <p:nvPr/>
        </p:nvSpPr>
        <p:spPr>
          <a:xfrm>
            <a:off x="1991544" y="2852936"/>
            <a:ext cx="1125149" cy="1125149"/>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22" name="椭圆 21"/>
          <p:cNvSpPr>
            <a:spLocks noChangeAspect="1"/>
          </p:cNvSpPr>
          <p:nvPr/>
        </p:nvSpPr>
        <p:spPr>
          <a:xfrm>
            <a:off x="1991544" y="2852936"/>
            <a:ext cx="360000" cy="360000"/>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23" name="Title 1">
            <a:extLst>
              <a:ext uri="{FF2B5EF4-FFF2-40B4-BE49-F238E27FC236}">
                <a16:creationId xmlns="" xmlns:a16="http://schemas.microsoft.com/office/drawing/2014/main" id="{6CDA02EC-07B8-8856-6321-2E751742099C}"/>
              </a:ext>
            </a:extLst>
          </p:cNvPr>
          <p:cNvSpPr txBox="1">
            <a:spLocks/>
          </p:cNvSpPr>
          <p:nvPr/>
        </p:nvSpPr>
        <p:spPr>
          <a:xfrm>
            <a:off x="838200" y="3030523"/>
            <a:ext cx="10515600" cy="796954"/>
          </a:xfrm>
          <a:prstGeom prst="rect">
            <a:avLst/>
          </a:prstGeom>
        </p:spPr>
        <p:txBody>
          <a:bodyPr vert="horz" lIns="91440" tIns="45720" rIns="91440" bIns="45720" rtlCol="0" anchor="ctr">
            <a:normAutofit/>
          </a:bodyPr>
          <a:lstStyle>
            <a:lvl1pPr algn="ctr" defTabSz="1219170" rtl="0" eaLnBrk="1" latinLnBrk="0" hangingPunct="1">
              <a:spcBef>
                <a:spcPct val="0"/>
              </a:spcBef>
              <a:buNone/>
              <a:defRPr sz="5867" kern="1200">
                <a:solidFill>
                  <a:schemeClr val="tx1"/>
                </a:solidFill>
                <a:latin typeface="+mj-lt"/>
                <a:ea typeface="+mj-ea"/>
                <a:cs typeface="+mj-cs"/>
              </a:defRPr>
            </a:lvl1pPr>
          </a:lstStyle>
          <a:p>
            <a:r>
              <a:rPr lang="en-CA" altLang="zh-CN" sz="3600" b="1" dirty="0">
                <a:latin typeface="Poppins" panose="00000500000000000000" pitchFamily="2" charset="0"/>
                <a:cs typeface="Poppins" panose="00000500000000000000" pitchFamily="2" charset="0"/>
              </a:rPr>
              <a:t>Detection of </a:t>
            </a:r>
            <a:r>
              <a:rPr lang="en-CA" altLang="zh-CN" sz="3600" b="1" dirty="0" err="1">
                <a:latin typeface="Poppins" panose="00000500000000000000" pitchFamily="2" charset="0"/>
                <a:cs typeface="Poppins" panose="00000500000000000000" pitchFamily="2" charset="0"/>
              </a:rPr>
              <a:t>phospho</a:t>
            </a:r>
            <a:r>
              <a:rPr lang="en-CA" altLang="zh-CN" sz="3600" b="1" dirty="0">
                <a:latin typeface="Poppins" panose="00000500000000000000" pitchFamily="2" charset="0"/>
                <a:cs typeface="Poppins" panose="00000500000000000000" pitchFamily="2" charset="0"/>
              </a:rPr>
              <a:t>-peptide</a:t>
            </a:r>
          </a:p>
        </p:txBody>
      </p:sp>
    </p:spTree>
    <p:extLst>
      <p:ext uri="{BB962C8B-B14F-4D97-AF65-F5344CB8AC3E}">
        <p14:creationId xmlns="" xmlns:p14="http://schemas.microsoft.com/office/powerpoint/2010/main" val="28501649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 xmlns:a16="http://schemas.microsoft.com/office/drawing/2014/main" id="{6D1B4135-1F07-2D4B-870E-BDE0E8A04B36}"/>
              </a:ext>
            </a:extLst>
          </p:cNvPr>
          <p:cNvSpPr txBox="1"/>
          <p:nvPr/>
        </p:nvSpPr>
        <p:spPr>
          <a:xfrm>
            <a:off x="71946" y="6572274"/>
            <a:ext cx="3071284" cy="256545"/>
          </a:xfrm>
          <a:prstGeom prst="rect">
            <a:avLst/>
          </a:prstGeom>
          <a:noFill/>
        </p:spPr>
        <p:txBody>
          <a:bodyPr>
            <a:spAutoFit/>
          </a:bodyPr>
          <a:lstStyle/>
          <a:p>
            <a:pPr>
              <a:defRPr/>
            </a:pPr>
            <a:r>
              <a:rPr lang="en-US" altLang="zh-CN" sz="1067" dirty="0">
                <a:solidFill>
                  <a:schemeClr val="tx1">
                    <a:lumMod val="50000"/>
                    <a:lumOff val="50000"/>
                  </a:schemeClr>
                </a:solidFill>
                <a:latin typeface="Poppins" pitchFamily="2" charset="0"/>
                <a:ea typeface="微软雅黑" pitchFamily="34" charset="-122"/>
                <a:cs typeface="Poppins" pitchFamily="2" charset="0"/>
              </a:rPr>
              <a:t>Sino Biological, Inc.</a:t>
            </a:r>
          </a:p>
        </p:txBody>
      </p:sp>
      <p:sp>
        <p:nvSpPr>
          <p:cNvPr id="29" name="Slide Number Placeholder 2">
            <a:extLst>
              <a:ext uri="{FF2B5EF4-FFF2-40B4-BE49-F238E27FC236}">
                <a16:creationId xmlns="" xmlns:a16="http://schemas.microsoft.com/office/drawing/2014/main" id="{7EAF9033-2AA8-BDA5-A2B3-707971D4120E}"/>
              </a:ext>
            </a:extLst>
          </p:cNvPr>
          <p:cNvSpPr txBox="1">
            <a:spLocks/>
          </p:cNvSpPr>
          <p:nvPr/>
        </p:nvSpPr>
        <p:spPr>
          <a:xfrm>
            <a:off x="9448800" y="6356350"/>
            <a:ext cx="2743200" cy="365125"/>
          </a:xfrm>
          <a:prstGeom prst="rect">
            <a:avLst/>
          </a:prstGeom>
        </p:spPr>
        <p:txBody>
          <a:bodyPr vert="horz" lIns="91440" tIns="45720" rIns="91440" bIns="45720" rtlCol="0" anchor="ctr"/>
          <a:lstStyle>
            <a:defPPr>
              <a:defRPr lang="zh-CN"/>
            </a:defPPr>
            <a:lvl1pPr marL="0" algn="r" defTabSz="1219170" rtl="0" eaLnBrk="1" latinLnBrk="0" hangingPunct="1">
              <a:defRPr sz="1600" kern="1200">
                <a:solidFill>
                  <a:schemeClr val="tx1">
                    <a:tint val="75000"/>
                  </a:schemeClr>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fld id="{4DB72C5D-F8DD-F442-983E-53CD8A77EED6}" type="slidenum">
              <a:rPr lang="en-US" smtClean="0"/>
              <a:pPr/>
              <a:t>14</a:t>
            </a:fld>
            <a:endParaRPr lang="en-US"/>
          </a:p>
        </p:txBody>
      </p:sp>
      <p:sp>
        <p:nvSpPr>
          <p:cNvPr id="28" name="Title 1">
            <a:extLst>
              <a:ext uri="{FF2B5EF4-FFF2-40B4-BE49-F238E27FC236}">
                <a16:creationId xmlns="" xmlns:a16="http://schemas.microsoft.com/office/drawing/2014/main" id="{96AF6D97-D9A8-2A53-57DB-28ABCEBAF37E}"/>
              </a:ext>
            </a:extLst>
          </p:cNvPr>
          <p:cNvSpPr txBox="1">
            <a:spLocks/>
          </p:cNvSpPr>
          <p:nvPr/>
        </p:nvSpPr>
        <p:spPr>
          <a:xfrm>
            <a:off x="609600" y="333105"/>
            <a:ext cx="10972800" cy="1143000"/>
          </a:xfrm>
          <a:prstGeom prst="rect">
            <a:avLst/>
          </a:prstGeom>
        </p:spPr>
        <p:txBody>
          <a:bodyPr vert="horz" lIns="91440" tIns="45720" rIns="91440" bIns="45720" rtlCol="0" anchor="ctr">
            <a:normAutofit/>
          </a:bodyPr>
          <a:lstStyle>
            <a:lvl1pPr algn="ctr" defTabSz="1219170" rtl="0" eaLnBrk="1" latinLnBrk="0" hangingPunct="1">
              <a:spcBef>
                <a:spcPct val="0"/>
              </a:spcBef>
              <a:buNone/>
              <a:defRPr sz="5867" kern="1200">
                <a:solidFill>
                  <a:schemeClr val="tx1"/>
                </a:solidFill>
                <a:latin typeface="+mj-lt"/>
                <a:ea typeface="+mj-ea"/>
                <a:cs typeface="+mj-cs"/>
              </a:defRPr>
            </a:lvl1pPr>
          </a:lstStyle>
          <a:p>
            <a:r>
              <a:rPr lang="en-CA" altLang="zh-CN" sz="3600" b="1" dirty="0">
                <a:latin typeface="Poppins" panose="00000500000000000000" pitchFamily="2" charset="0"/>
                <a:cs typeface="Poppins" panose="00000500000000000000" pitchFamily="2" charset="0"/>
              </a:rPr>
              <a:t>Filter binding assay</a:t>
            </a:r>
            <a:endParaRPr lang="en-CA" sz="3600" b="1" dirty="0">
              <a:latin typeface="Poppins" panose="00000500000000000000" pitchFamily="2" charset="0"/>
              <a:cs typeface="Poppins" panose="00000500000000000000" pitchFamily="2" charset="0"/>
            </a:endParaRPr>
          </a:p>
        </p:txBody>
      </p:sp>
      <p:pic>
        <p:nvPicPr>
          <p:cNvPr id="2" name="Content Placeholder 5">
            <a:extLst>
              <a:ext uri="{FF2B5EF4-FFF2-40B4-BE49-F238E27FC236}">
                <a16:creationId xmlns="" xmlns:a16="http://schemas.microsoft.com/office/drawing/2014/main" id="{B9B367AF-827B-F4CD-17C5-FC40C7D3BDB8}"/>
              </a:ext>
            </a:extLst>
          </p:cNvPr>
          <p:cNvPicPr>
            <a:picLocks noChangeAspect="1"/>
          </p:cNvPicPr>
          <p:nvPr/>
        </p:nvPicPr>
        <p:blipFill>
          <a:blip r:embed="rId3" cstate="print"/>
          <a:stretch>
            <a:fillRect/>
          </a:stretch>
        </p:blipFill>
        <p:spPr>
          <a:xfrm>
            <a:off x="2720209" y="1543781"/>
            <a:ext cx="6751582" cy="3060717"/>
          </a:xfrm>
          <a:prstGeom prst="rect">
            <a:avLst/>
          </a:prstGeom>
        </p:spPr>
      </p:pic>
      <p:graphicFrame>
        <p:nvGraphicFramePr>
          <p:cNvPr id="3" name="Table 13">
            <a:extLst>
              <a:ext uri="{FF2B5EF4-FFF2-40B4-BE49-F238E27FC236}">
                <a16:creationId xmlns="" xmlns:a16="http://schemas.microsoft.com/office/drawing/2014/main" id="{6864E83A-6A0E-843A-B6F5-4448CF9DE110}"/>
              </a:ext>
            </a:extLst>
          </p:cNvPr>
          <p:cNvGraphicFramePr>
            <a:graphicFrameLocks noGrp="1"/>
          </p:cNvGraphicFramePr>
          <p:nvPr>
            <p:extLst>
              <p:ext uri="{D42A27DB-BD31-4B8C-83A1-F6EECF244321}">
                <p14:modId xmlns="" xmlns:p14="http://schemas.microsoft.com/office/powerpoint/2010/main" val="3983223735"/>
              </p:ext>
            </p:extLst>
          </p:nvPr>
        </p:nvGraphicFramePr>
        <p:xfrm>
          <a:off x="1594022" y="4866352"/>
          <a:ext cx="9003956" cy="1010920"/>
        </p:xfrm>
        <a:graphic>
          <a:graphicData uri="http://schemas.openxmlformats.org/drawingml/2006/table">
            <a:tbl>
              <a:tblPr firstRow="1" bandRow="1">
                <a:tableStyleId>{5940675A-B579-460E-94D1-54222C63F5DA}</a:tableStyleId>
              </a:tblPr>
              <a:tblGrid>
                <a:gridCol w="1075932">
                  <a:extLst>
                    <a:ext uri="{9D8B030D-6E8A-4147-A177-3AD203B41FA5}">
                      <a16:colId xmlns="" xmlns:a16="http://schemas.microsoft.com/office/drawing/2014/main" val="1449452293"/>
                    </a:ext>
                  </a:extLst>
                </a:gridCol>
                <a:gridCol w="7928024">
                  <a:extLst>
                    <a:ext uri="{9D8B030D-6E8A-4147-A177-3AD203B41FA5}">
                      <a16:colId xmlns="" xmlns:a16="http://schemas.microsoft.com/office/drawing/2014/main" val="221737495"/>
                    </a:ext>
                  </a:extLst>
                </a:gridCol>
              </a:tblGrid>
              <a:tr h="370840">
                <a:tc>
                  <a:txBody>
                    <a:bodyPr/>
                    <a:lstStyle/>
                    <a:p>
                      <a:r>
                        <a:rPr lang="en-CA" sz="1800" b="1" dirty="0">
                          <a:latin typeface="Poppins" panose="00000500000000000000" pitchFamily="2" charset="0"/>
                          <a:cs typeface="Poppins" panose="00000500000000000000" pitchFamily="2" charset="0"/>
                        </a:rPr>
                        <a:t>Pros</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CA" sz="1800" b="1" dirty="0">
                          <a:latin typeface="Poppins" panose="00000500000000000000" pitchFamily="2" charset="0"/>
                          <a:cs typeface="Poppins" panose="00000500000000000000" pitchFamily="2" charset="0"/>
                        </a:rPr>
                        <a:t>direct detection of substrate, extensively validated, sensitive</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2747182432"/>
                  </a:ext>
                </a:extLst>
              </a:tr>
              <a:tr h="370840">
                <a:tc>
                  <a:txBody>
                    <a:bodyPr/>
                    <a:lstStyle/>
                    <a:p>
                      <a:r>
                        <a:rPr lang="en-CA" sz="1800" b="1" dirty="0">
                          <a:latin typeface="Poppins" panose="00000500000000000000" pitchFamily="2" charset="0"/>
                          <a:cs typeface="Poppins" panose="00000500000000000000" pitchFamily="2" charset="0"/>
                        </a:rPr>
                        <a:t>Cons</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CA" sz="1800" b="1" dirty="0">
                          <a:latin typeface="Poppins" panose="00000500000000000000" pitchFamily="2" charset="0"/>
                          <a:cs typeface="Poppins" panose="00000500000000000000" pitchFamily="2" charset="0"/>
                        </a:rPr>
                        <a:t>requires washing, low-throughput, radioactive waste, requires positively-charged substrate</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3351974300"/>
                  </a:ext>
                </a:extLst>
              </a:tr>
            </a:tbl>
          </a:graphicData>
        </a:graphic>
      </p:graphicFrame>
      <p:pic>
        <p:nvPicPr>
          <p:cNvPr id="13" name="Picture 2" descr="D:\桌面\新logo-黑.png"/>
          <p:cNvPicPr>
            <a:picLocks noChangeAspect="1" noChangeArrowheads="1"/>
          </p:cNvPicPr>
          <p:nvPr/>
        </p:nvPicPr>
        <p:blipFill>
          <a:blip r:embed="rId4" cstate="print"/>
          <a:stretch>
            <a:fillRect/>
          </a:stretch>
        </p:blipFill>
        <p:spPr bwMode="auto">
          <a:xfrm>
            <a:off x="81097" y="44624"/>
            <a:ext cx="1991701" cy="480000"/>
          </a:xfrm>
          <a:prstGeom prst="rect">
            <a:avLst/>
          </a:prstGeom>
          <a:noFill/>
          <a:ln>
            <a:noFill/>
          </a:ln>
        </p:spPr>
      </p:pic>
      <p:pic>
        <p:nvPicPr>
          <p:cNvPr id="15" name="Picture 2" descr="\\192.168.3.235\Design\Logo &amp; Icons\SCB logo\新版\SCB-标准版.png"/>
          <p:cNvPicPr>
            <a:picLocks noChangeAspect="1" noChangeArrowheads="1"/>
          </p:cNvPicPr>
          <p:nvPr/>
        </p:nvPicPr>
        <p:blipFill>
          <a:blip r:embed="rId5" cstate="print"/>
          <a:srcRect/>
          <a:stretch>
            <a:fillRect/>
          </a:stretch>
        </p:blipFill>
        <p:spPr bwMode="auto">
          <a:xfrm>
            <a:off x="2460526" y="53071"/>
            <a:ext cx="1619250" cy="463106"/>
          </a:xfrm>
          <a:prstGeom prst="rect">
            <a:avLst/>
          </a:prstGeom>
          <a:noFill/>
        </p:spPr>
      </p:pic>
      <p:cxnSp>
        <p:nvCxnSpPr>
          <p:cNvPr id="16" name="直接连接符 15"/>
          <p:cNvCxnSpPr/>
          <p:nvPr/>
        </p:nvCxnSpPr>
        <p:spPr>
          <a:xfrm>
            <a:off x="2266662" y="158624"/>
            <a:ext cx="0" cy="2520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 xmlns:a16="http://schemas.microsoft.com/office/drawing/2014/main" id="{50C64C3F-1121-0DE5-72ED-E603F832573B}"/>
              </a:ext>
            </a:extLst>
          </p:cNvPr>
          <p:cNvSpPr txBox="1"/>
          <p:nvPr/>
        </p:nvSpPr>
        <p:spPr>
          <a:xfrm>
            <a:off x="4379789" y="6508925"/>
            <a:ext cx="3432423" cy="307777"/>
          </a:xfrm>
          <a:prstGeom prst="rect">
            <a:avLst/>
          </a:prstGeom>
          <a:noFill/>
        </p:spPr>
        <p:txBody>
          <a:bodyPr wrap="square">
            <a:spAutoFit/>
          </a:bodyPr>
          <a:lstStyle/>
          <a:p>
            <a:pPr algn="ctr"/>
            <a:r>
              <a:rPr lang="en-CA" sz="1400" i="1" dirty="0">
                <a:solidFill>
                  <a:schemeClr val="tx1">
                    <a:lumMod val="50000"/>
                    <a:lumOff val="50000"/>
                  </a:schemeClr>
                </a:solidFill>
                <a:latin typeface="Poppins" panose="00000500000000000000" pitchFamily="2" charset="0"/>
                <a:cs typeface="Poppins" panose="00000500000000000000" pitchFamily="2" charset="0"/>
              </a:rPr>
              <a:t>Image: Upstate Group, Inc. 2004</a:t>
            </a:r>
          </a:p>
        </p:txBody>
      </p:sp>
    </p:spTree>
    <p:extLst>
      <p:ext uri="{BB962C8B-B14F-4D97-AF65-F5344CB8AC3E}">
        <p14:creationId xmlns="" xmlns:p14="http://schemas.microsoft.com/office/powerpoint/2010/main" val="40383900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 xmlns:a16="http://schemas.microsoft.com/office/drawing/2014/main" id="{6D1B4135-1F07-2D4B-870E-BDE0E8A04B36}"/>
              </a:ext>
            </a:extLst>
          </p:cNvPr>
          <p:cNvSpPr txBox="1"/>
          <p:nvPr/>
        </p:nvSpPr>
        <p:spPr>
          <a:xfrm>
            <a:off x="71946" y="6572274"/>
            <a:ext cx="3071284" cy="256545"/>
          </a:xfrm>
          <a:prstGeom prst="rect">
            <a:avLst/>
          </a:prstGeom>
          <a:noFill/>
        </p:spPr>
        <p:txBody>
          <a:bodyPr>
            <a:spAutoFit/>
          </a:bodyPr>
          <a:lstStyle/>
          <a:p>
            <a:pPr>
              <a:defRPr/>
            </a:pPr>
            <a:r>
              <a:rPr lang="en-US" altLang="zh-CN" sz="1067" dirty="0">
                <a:solidFill>
                  <a:schemeClr val="tx1">
                    <a:lumMod val="50000"/>
                    <a:lumOff val="50000"/>
                  </a:schemeClr>
                </a:solidFill>
                <a:latin typeface="Poppins" pitchFamily="2" charset="0"/>
                <a:ea typeface="微软雅黑" pitchFamily="34" charset="-122"/>
                <a:cs typeface="Poppins" pitchFamily="2" charset="0"/>
              </a:rPr>
              <a:t>Sino Biological, Inc.</a:t>
            </a:r>
          </a:p>
        </p:txBody>
      </p:sp>
      <p:sp>
        <p:nvSpPr>
          <p:cNvPr id="29" name="Slide Number Placeholder 2">
            <a:extLst>
              <a:ext uri="{FF2B5EF4-FFF2-40B4-BE49-F238E27FC236}">
                <a16:creationId xmlns="" xmlns:a16="http://schemas.microsoft.com/office/drawing/2014/main" id="{7EAF9033-2AA8-BDA5-A2B3-707971D4120E}"/>
              </a:ext>
            </a:extLst>
          </p:cNvPr>
          <p:cNvSpPr txBox="1">
            <a:spLocks/>
          </p:cNvSpPr>
          <p:nvPr/>
        </p:nvSpPr>
        <p:spPr>
          <a:xfrm>
            <a:off x="9448800" y="6356350"/>
            <a:ext cx="2743200" cy="365125"/>
          </a:xfrm>
          <a:prstGeom prst="rect">
            <a:avLst/>
          </a:prstGeom>
        </p:spPr>
        <p:txBody>
          <a:bodyPr vert="horz" lIns="91440" tIns="45720" rIns="91440" bIns="45720" rtlCol="0" anchor="ctr"/>
          <a:lstStyle>
            <a:defPPr>
              <a:defRPr lang="zh-CN"/>
            </a:defPPr>
            <a:lvl1pPr marL="0" algn="r" defTabSz="1219170" rtl="0" eaLnBrk="1" latinLnBrk="0" hangingPunct="1">
              <a:defRPr sz="1600" kern="1200">
                <a:solidFill>
                  <a:schemeClr val="tx1">
                    <a:tint val="75000"/>
                  </a:schemeClr>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fld id="{4DB72C5D-F8DD-F442-983E-53CD8A77EED6}" type="slidenum">
              <a:rPr lang="en-US" smtClean="0"/>
              <a:pPr/>
              <a:t>15</a:t>
            </a:fld>
            <a:endParaRPr lang="en-US"/>
          </a:p>
        </p:txBody>
      </p:sp>
      <p:sp>
        <p:nvSpPr>
          <p:cNvPr id="28" name="Title 1">
            <a:extLst>
              <a:ext uri="{FF2B5EF4-FFF2-40B4-BE49-F238E27FC236}">
                <a16:creationId xmlns="" xmlns:a16="http://schemas.microsoft.com/office/drawing/2014/main" id="{96AF6D97-D9A8-2A53-57DB-28ABCEBAF37E}"/>
              </a:ext>
            </a:extLst>
          </p:cNvPr>
          <p:cNvSpPr txBox="1">
            <a:spLocks/>
          </p:cNvSpPr>
          <p:nvPr/>
        </p:nvSpPr>
        <p:spPr>
          <a:xfrm>
            <a:off x="609600" y="355976"/>
            <a:ext cx="10972800" cy="1143000"/>
          </a:xfrm>
          <a:prstGeom prst="rect">
            <a:avLst/>
          </a:prstGeom>
        </p:spPr>
        <p:txBody>
          <a:bodyPr vert="horz" lIns="91440" tIns="45720" rIns="91440" bIns="45720" rtlCol="0" anchor="ctr">
            <a:normAutofit/>
          </a:bodyPr>
          <a:lstStyle>
            <a:lvl1pPr algn="ctr" defTabSz="1219170" rtl="0" eaLnBrk="1" latinLnBrk="0" hangingPunct="1">
              <a:spcBef>
                <a:spcPct val="0"/>
              </a:spcBef>
              <a:buNone/>
              <a:defRPr sz="5867" kern="1200">
                <a:solidFill>
                  <a:schemeClr val="tx1"/>
                </a:solidFill>
                <a:latin typeface="+mj-lt"/>
                <a:ea typeface="+mj-ea"/>
                <a:cs typeface="+mj-cs"/>
              </a:defRPr>
            </a:lvl1pPr>
          </a:lstStyle>
          <a:p>
            <a:r>
              <a:rPr lang="en-CA" altLang="zh-CN" sz="3600" b="1" dirty="0">
                <a:latin typeface="Poppins" panose="00000500000000000000" pitchFamily="2" charset="0"/>
                <a:cs typeface="Poppins" panose="00000500000000000000" pitchFamily="2" charset="0"/>
              </a:rPr>
              <a:t>LanthaScreen assay</a:t>
            </a:r>
            <a:endParaRPr lang="en-CA" sz="3600" b="1" dirty="0">
              <a:latin typeface="Poppins" panose="00000500000000000000" pitchFamily="2" charset="0"/>
              <a:cs typeface="Poppins" panose="00000500000000000000" pitchFamily="2" charset="0"/>
            </a:endParaRPr>
          </a:p>
        </p:txBody>
      </p:sp>
      <p:graphicFrame>
        <p:nvGraphicFramePr>
          <p:cNvPr id="2" name="Table 13">
            <a:extLst>
              <a:ext uri="{FF2B5EF4-FFF2-40B4-BE49-F238E27FC236}">
                <a16:creationId xmlns="" xmlns:a16="http://schemas.microsoft.com/office/drawing/2014/main" id="{434E1CB6-D2F4-72B4-0EC8-71F5D1729A4D}"/>
              </a:ext>
            </a:extLst>
          </p:cNvPr>
          <p:cNvGraphicFramePr>
            <a:graphicFrameLocks noGrp="1"/>
          </p:cNvGraphicFramePr>
          <p:nvPr>
            <p:extLst>
              <p:ext uri="{D42A27DB-BD31-4B8C-83A1-F6EECF244321}">
                <p14:modId xmlns="" xmlns:p14="http://schemas.microsoft.com/office/powerpoint/2010/main" val="2867353005"/>
              </p:ext>
            </p:extLst>
          </p:nvPr>
        </p:nvGraphicFramePr>
        <p:xfrm>
          <a:off x="2426187" y="5639648"/>
          <a:ext cx="7339626" cy="741680"/>
        </p:xfrm>
        <a:graphic>
          <a:graphicData uri="http://schemas.openxmlformats.org/drawingml/2006/table">
            <a:tbl>
              <a:tblPr firstRow="1" bandRow="1">
                <a:tableStyleId>{5940675A-B579-460E-94D1-54222C63F5DA}</a:tableStyleId>
              </a:tblPr>
              <a:tblGrid>
                <a:gridCol w="877052">
                  <a:extLst>
                    <a:ext uri="{9D8B030D-6E8A-4147-A177-3AD203B41FA5}">
                      <a16:colId xmlns="" xmlns:a16="http://schemas.microsoft.com/office/drawing/2014/main" val="1449452293"/>
                    </a:ext>
                  </a:extLst>
                </a:gridCol>
                <a:gridCol w="6462574">
                  <a:extLst>
                    <a:ext uri="{9D8B030D-6E8A-4147-A177-3AD203B41FA5}">
                      <a16:colId xmlns="" xmlns:a16="http://schemas.microsoft.com/office/drawing/2014/main" val="221737495"/>
                    </a:ext>
                  </a:extLst>
                </a:gridCol>
              </a:tblGrid>
              <a:tr h="370840">
                <a:tc>
                  <a:txBody>
                    <a:bodyPr/>
                    <a:lstStyle/>
                    <a:p>
                      <a:r>
                        <a:rPr lang="en-CA" sz="1800" b="1" dirty="0">
                          <a:latin typeface="Poppins" panose="00000500000000000000" pitchFamily="2" charset="0"/>
                          <a:cs typeface="Poppins" panose="00000500000000000000" pitchFamily="2" charset="0"/>
                        </a:rPr>
                        <a:t>Pros</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CA" sz="1800" b="1" dirty="0">
                          <a:latin typeface="Poppins" panose="00000500000000000000" pitchFamily="2" charset="0"/>
                          <a:cs typeface="Poppins" panose="00000500000000000000" pitchFamily="2" charset="0"/>
                        </a:rPr>
                        <a:t>“mix-and-read”, HTS-compatible, highly sensitive</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2747182432"/>
                  </a:ext>
                </a:extLst>
              </a:tr>
              <a:tr h="370840">
                <a:tc>
                  <a:txBody>
                    <a:bodyPr/>
                    <a:lstStyle/>
                    <a:p>
                      <a:r>
                        <a:rPr lang="en-CA" sz="1800" b="1" dirty="0">
                          <a:latin typeface="Poppins" panose="00000500000000000000" pitchFamily="2" charset="0"/>
                          <a:cs typeface="Poppins" panose="00000500000000000000" pitchFamily="2" charset="0"/>
                        </a:rPr>
                        <a:t>Cons</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CA" sz="1800" b="1" dirty="0">
                          <a:latin typeface="Poppins" panose="00000500000000000000" pitchFamily="2" charset="0"/>
                          <a:cs typeface="Poppins" panose="00000500000000000000" pitchFamily="2" charset="0"/>
                        </a:rPr>
                        <a:t>requires specific antibody, high cost of reagents</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3351974300"/>
                  </a:ext>
                </a:extLst>
              </a:tr>
            </a:tbl>
          </a:graphicData>
        </a:graphic>
      </p:graphicFrame>
      <p:pic>
        <p:nvPicPr>
          <p:cNvPr id="3" name="Content Placeholder 11">
            <a:extLst>
              <a:ext uri="{FF2B5EF4-FFF2-40B4-BE49-F238E27FC236}">
                <a16:creationId xmlns="" xmlns:a16="http://schemas.microsoft.com/office/drawing/2014/main" id="{ACB5F458-9572-1DCE-DC10-9CA38ED693F9}"/>
              </a:ext>
            </a:extLst>
          </p:cNvPr>
          <p:cNvPicPr>
            <a:picLocks noGrp="1" noChangeAspect="1"/>
          </p:cNvPicPr>
          <p:nvPr/>
        </p:nvPicPr>
        <p:blipFill>
          <a:blip r:embed="rId3" cstate="print"/>
          <a:stretch>
            <a:fillRect/>
          </a:stretch>
        </p:blipFill>
        <p:spPr>
          <a:xfrm>
            <a:off x="165802" y="2024455"/>
            <a:ext cx="6546862" cy="2964196"/>
          </a:xfrm>
          <a:prstGeom prst="rect">
            <a:avLst/>
          </a:prstGeom>
        </p:spPr>
      </p:pic>
      <p:pic>
        <p:nvPicPr>
          <p:cNvPr id="4" name="Picture 3">
            <a:extLst>
              <a:ext uri="{FF2B5EF4-FFF2-40B4-BE49-F238E27FC236}">
                <a16:creationId xmlns="" xmlns:a16="http://schemas.microsoft.com/office/drawing/2014/main" id="{A2777718-1E79-B774-42B9-260BD8623423}"/>
              </a:ext>
            </a:extLst>
          </p:cNvPr>
          <p:cNvPicPr>
            <a:picLocks noChangeAspect="1"/>
          </p:cNvPicPr>
          <p:nvPr/>
        </p:nvPicPr>
        <p:blipFill>
          <a:blip r:embed="rId4" cstate="print"/>
          <a:stretch>
            <a:fillRect/>
          </a:stretch>
        </p:blipFill>
        <p:spPr>
          <a:xfrm>
            <a:off x="6824273" y="1484147"/>
            <a:ext cx="5249054" cy="4155501"/>
          </a:xfrm>
          <a:prstGeom prst="rect">
            <a:avLst/>
          </a:prstGeom>
        </p:spPr>
      </p:pic>
      <p:pic>
        <p:nvPicPr>
          <p:cNvPr id="15" name="Picture 2" descr="D:\桌面\新logo-黑.png"/>
          <p:cNvPicPr>
            <a:picLocks noChangeAspect="1" noChangeArrowheads="1"/>
          </p:cNvPicPr>
          <p:nvPr/>
        </p:nvPicPr>
        <p:blipFill>
          <a:blip r:embed="rId5" cstate="print"/>
          <a:stretch>
            <a:fillRect/>
          </a:stretch>
        </p:blipFill>
        <p:spPr bwMode="auto">
          <a:xfrm>
            <a:off x="81097" y="44624"/>
            <a:ext cx="1991701" cy="480000"/>
          </a:xfrm>
          <a:prstGeom prst="rect">
            <a:avLst/>
          </a:prstGeom>
          <a:noFill/>
          <a:ln>
            <a:noFill/>
          </a:ln>
        </p:spPr>
      </p:pic>
      <p:pic>
        <p:nvPicPr>
          <p:cNvPr id="16" name="Picture 2" descr="\\192.168.3.235\Design\Logo &amp; Icons\SCB logo\新版\SCB-标准版.png"/>
          <p:cNvPicPr>
            <a:picLocks noChangeAspect="1" noChangeArrowheads="1"/>
          </p:cNvPicPr>
          <p:nvPr/>
        </p:nvPicPr>
        <p:blipFill>
          <a:blip r:embed="rId6" cstate="print"/>
          <a:srcRect/>
          <a:stretch>
            <a:fillRect/>
          </a:stretch>
        </p:blipFill>
        <p:spPr bwMode="auto">
          <a:xfrm>
            <a:off x="2460526" y="53071"/>
            <a:ext cx="1619250" cy="463106"/>
          </a:xfrm>
          <a:prstGeom prst="rect">
            <a:avLst/>
          </a:prstGeom>
          <a:noFill/>
        </p:spPr>
      </p:pic>
      <p:cxnSp>
        <p:nvCxnSpPr>
          <p:cNvPr id="18" name="直接连接符 17"/>
          <p:cNvCxnSpPr/>
          <p:nvPr/>
        </p:nvCxnSpPr>
        <p:spPr>
          <a:xfrm>
            <a:off x="2266662" y="158624"/>
            <a:ext cx="0" cy="2520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 xmlns:a16="http://schemas.microsoft.com/office/drawing/2014/main" id="{55D926D3-232C-4F72-6CBC-6A6DB45345F6}"/>
              </a:ext>
            </a:extLst>
          </p:cNvPr>
          <p:cNvSpPr txBox="1"/>
          <p:nvPr/>
        </p:nvSpPr>
        <p:spPr>
          <a:xfrm>
            <a:off x="3740733" y="6508925"/>
            <a:ext cx="4710534" cy="307777"/>
          </a:xfrm>
          <a:prstGeom prst="rect">
            <a:avLst/>
          </a:prstGeom>
          <a:noFill/>
        </p:spPr>
        <p:txBody>
          <a:bodyPr wrap="square">
            <a:spAutoFit/>
          </a:bodyPr>
          <a:lstStyle/>
          <a:p>
            <a:pPr algn="ctr"/>
            <a:r>
              <a:rPr lang="en-CA" sz="1400" i="1" dirty="0">
                <a:solidFill>
                  <a:schemeClr val="tx1">
                    <a:lumMod val="50000"/>
                    <a:lumOff val="50000"/>
                  </a:schemeClr>
                </a:solidFill>
                <a:latin typeface="Poppins" panose="00000500000000000000" pitchFamily="2" charset="0"/>
                <a:cs typeface="Poppins" panose="00000500000000000000" pitchFamily="2" charset="0"/>
              </a:rPr>
              <a:t>Image: https://www.bmglabtech.com</a:t>
            </a:r>
          </a:p>
        </p:txBody>
      </p:sp>
    </p:spTree>
    <p:extLst>
      <p:ext uri="{BB962C8B-B14F-4D97-AF65-F5344CB8AC3E}">
        <p14:creationId xmlns="" xmlns:p14="http://schemas.microsoft.com/office/powerpoint/2010/main" val="121714700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 xmlns:a16="http://schemas.microsoft.com/office/drawing/2014/main" id="{6D1B4135-1F07-2D4B-870E-BDE0E8A04B36}"/>
              </a:ext>
            </a:extLst>
          </p:cNvPr>
          <p:cNvSpPr txBox="1"/>
          <p:nvPr/>
        </p:nvSpPr>
        <p:spPr>
          <a:xfrm>
            <a:off x="71946" y="6572274"/>
            <a:ext cx="3071284" cy="256545"/>
          </a:xfrm>
          <a:prstGeom prst="rect">
            <a:avLst/>
          </a:prstGeom>
          <a:noFill/>
        </p:spPr>
        <p:txBody>
          <a:bodyPr>
            <a:spAutoFit/>
          </a:bodyPr>
          <a:lstStyle/>
          <a:p>
            <a:pPr>
              <a:defRPr/>
            </a:pPr>
            <a:r>
              <a:rPr lang="en-US" altLang="zh-CN" sz="1067" dirty="0">
                <a:solidFill>
                  <a:schemeClr val="tx1">
                    <a:lumMod val="50000"/>
                    <a:lumOff val="50000"/>
                  </a:schemeClr>
                </a:solidFill>
                <a:latin typeface="Poppins" pitchFamily="2" charset="0"/>
                <a:ea typeface="微软雅黑" pitchFamily="34" charset="-122"/>
                <a:cs typeface="Poppins" pitchFamily="2" charset="0"/>
              </a:rPr>
              <a:t>Sino Biological, Inc.</a:t>
            </a:r>
          </a:p>
        </p:txBody>
      </p:sp>
      <p:sp>
        <p:nvSpPr>
          <p:cNvPr id="29" name="Slide Number Placeholder 2">
            <a:extLst>
              <a:ext uri="{FF2B5EF4-FFF2-40B4-BE49-F238E27FC236}">
                <a16:creationId xmlns="" xmlns:a16="http://schemas.microsoft.com/office/drawing/2014/main" id="{7EAF9033-2AA8-BDA5-A2B3-707971D4120E}"/>
              </a:ext>
            </a:extLst>
          </p:cNvPr>
          <p:cNvSpPr txBox="1">
            <a:spLocks/>
          </p:cNvSpPr>
          <p:nvPr/>
        </p:nvSpPr>
        <p:spPr>
          <a:xfrm>
            <a:off x="9448800" y="6356350"/>
            <a:ext cx="2743200" cy="365125"/>
          </a:xfrm>
          <a:prstGeom prst="rect">
            <a:avLst/>
          </a:prstGeom>
        </p:spPr>
        <p:txBody>
          <a:bodyPr vert="horz" lIns="91440" tIns="45720" rIns="91440" bIns="45720" rtlCol="0" anchor="ctr"/>
          <a:lstStyle>
            <a:defPPr>
              <a:defRPr lang="zh-CN"/>
            </a:defPPr>
            <a:lvl1pPr marL="0" algn="r" defTabSz="1219170" rtl="0" eaLnBrk="1" latinLnBrk="0" hangingPunct="1">
              <a:defRPr sz="1600" kern="1200">
                <a:solidFill>
                  <a:schemeClr val="tx1">
                    <a:tint val="75000"/>
                  </a:schemeClr>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fld id="{4DB72C5D-F8DD-F442-983E-53CD8A77EED6}" type="slidenum">
              <a:rPr lang="en-US" smtClean="0"/>
              <a:pPr/>
              <a:t>16</a:t>
            </a:fld>
            <a:endParaRPr lang="en-US"/>
          </a:p>
        </p:txBody>
      </p:sp>
      <p:sp>
        <p:nvSpPr>
          <p:cNvPr id="28" name="Title 1">
            <a:extLst>
              <a:ext uri="{FF2B5EF4-FFF2-40B4-BE49-F238E27FC236}">
                <a16:creationId xmlns="" xmlns:a16="http://schemas.microsoft.com/office/drawing/2014/main" id="{96AF6D97-D9A8-2A53-57DB-28ABCEBAF37E}"/>
              </a:ext>
            </a:extLst>
          </p:cNvPr>
          <p:cNvSpPr txBox="1">
            <a:spLocks/>
          </p:cNvSpPr>
          <p:nvPr/>
        </p:nvSpPr>
        <p:spPr>
          <a:xfrm>
            <a:off x="609600" y="312672"/>
            <a:ext cx="10972800" cy="1143000"/>
          </a:xfrm>
          <a:prstGeom prst="rect">
            <a:avLst/>
          </a:prstGeom>
        </p:spPr>
        <p:txBody>
          <a:bodyPr vert="horz" lIns="91440" tIns="45720" rIns="91440" bIns="45720" rtlCol="0" anchor="ctr">
            <a:normAutofit/>
          </a:bodyPr>
          <a:lstStyle>
            <a:lvl1pPr algn="ctr" defTabSz="1219170" rtl="0" eaLnBrk="1" latinLnBrk="0" hangingPunct="1">
              <a:spcBef>
                <a:spcPct val="0"/>
              </a:spcBef>
              <a:buNone/>
              <a:defRPr sz="5867" kern="1200">
                <a:solidFill>
                  <a:schemeClr val="tx1"/>
                </a:solidFill>
                <a:latin typeface="+mj-lt"/>
                <a:ea typeface="+mj-ea"/>
                <a:cs typeface="+mj-cs"/>
              </a:defRPr>
            </a:lvl1pPr>
          </a:lstStyle>
          <a:p>
            <a:r>
              <a:rPr lang="en-CA" altLang="zh-CN" sz="3600" b="1" dirty="0">
                <a:latin typeface="Poppins" panose="00000500000000000000" pitchFamily="2" charset="0"/>
                <a:cs typeface="Poppins" panose="00000500000000000000" pitchFamily="2" charset="0"/>
              </a:rPr>
              <a:t>IMAP-FP assay</a:t>
            </a:r>
            <a:endParaRPr lang="en-CA" sz="3600" b="1" dirty="0">
              <a:latin typeface="Poppins" panose="00000500000000000000" pitchFamily="2" charset="0"/>
              <a:cs typeface="Poppins" panose="00000500000000000000" pitchFamily="2" charset="0"/>
            </a:endParaRPr>
          </a:p>
        </p:txBody>
      </p:sp>
      <p:pic>
        <p:nvPicPr>
          <p:cNvPr id="2" name="Content Placeholder 7">
            <a:extLst>
              <a:ext uri="{FF2B5EF4-FFF2-40B4-BE49-F238E27FC236}">
                <a16:creationId xmlns="" xmlns:a16="http://schemas.microsoft.com/office/drawing/2014/main" id="{ECA51C53-8C1B-E0F8-FFB7-5DD226F03CF5}"/>
              </a:ext>
            </a:extLst>
          </p:cNvPr>
          <p:cNvPicPr>
            <a:picLocks noChangeAspect="1"/>
          </p:cNvPicPr>
          <p:nvPr/>
        </p:nvPicPr>
        <p:blipFill>
          <a:blip r:embed="rId3" cstate="print"/>
          <a:stretch>
            <a:fillRect/>
          </a:stretch>
        </p:blipFill>
        <p:spPr>
          <a:xfrm>
            <a:off x="3382686" y="1362835"/>
            <a:ext cx="5426628" cy="3558445"/>
          </a:xfrm>
          <a:prstGeom prst="rect">
            <a:avLst/>
          </a:prstGeom>
        </p:spPr>
      </p:pic>
      <p:graphicFrame>
        <p:nvGraphicFramePr>
          <p:cNvPr id="13" name="Table 13">
            <a:extLst>
              <a:ext uri="{FF2B5EF4-FFF2-40B4-BE49-F238E27FC236}">
                <a16:creationId xmlns="" xmlns:a16="http://schemas.microsoft.com/office/drawing/2014/main" id="{EF6E3ABC-37B6-6702-8A75-EDA8A224BBCC}"/>
              </a:ext>
            </a:extLst>
          </p:cNvPr>
          <p:cNvGraphicFramePr>
            <a:graphicFrameLocks noGrp="1"/>
          </p:cNvGraphicFramePr>
          <p:nvPr>
            <p:extLst>
              <p:ext uri="{D42A27DB-BD31-4B8C-83A1-F6EECF244321}">
                <p14:modId xmlns="" xmlns:p14="http://schemas.microsoft.com/office/powerpoint/2010/main" val="2468224970"/>
              </p:ext>
            </p:extLst>
          </p:nvPr>
        </p:nvGraphicFramePr>
        <p:xfrm>
          <a:off x="1169188" y="5423624"/>
          <a:ext cx="9853625" cy="1010920"/>
        </p:xfrm>
        <a:graphic>
          <a:graphicData uri="http://schemas.openxmlformats.org/drawingml/2006/table">
            <a:tbl>
              <a:tblPr firstRow="1" bandRow="1">
                <a:tableStyleId>{5940675A-B579-460E-94D1-54222C63F5DA}</a:tableStyleId>
              </a:tblPr>
              <a:tblGrid>
                <a:gridCol w="1177462">
                  <a:extLst>
                    <a:ext uri="{9D8B030D-6E8A-4147-A177-3AD203B41FA5}">
                      <a16:colId xmlns="" xmlns:a16="http://schemas.microsoft.com/office/drawing/2014/main" val="1449452293"/>
                    </a:ext>
                  </a:extLst>
                </a:gridCol>
                <a:gridCol w="8676163">
                  <a:extLst>
                    <a:ext uri="{9D8B030D-6E8A-4147-A177-3AD203B41FA5}">
                      <a16:colId xmlns="" xmlns:a16="http://schemas.microsoft.com/office/drawing/2014/main" val="221737495"/>
                    </a:ext>
                  </a:extLst>
                </a:gridCol>
              </a:tblGrid>
              <a:tr h="370840">
                <a:tc>
                  <a:txBody>
                    <a:bodyPr/>
                    <a:lstStyle/>
                    <a:p>
                      <a:r>
                        <a:rPr lang="en-CA" sz="1800" b="1" dirty="0">
                          <a:latin typeface="Poppins" panose="00000500000000000000" pitchFamily="2" charset="0"/>
                          <a:cs typeface="Poppins" panose="00000500000000000000" pitchFamily="2" charset="0"/>
                        </a:rPr>
                        <a:t>Pros</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CA" sz="1800" b="1" dirty="0">
                          <a:latin typeface="Poppins" panose="00000500000000000000" pitchFamily="2" charset="0"/>
                          <a:cs typeface="Poppins" panose="00000500000000000000" pitchFamily="2" charset="0"/>
                        </a:rPr>
                        <a:t>“mix-and-read”, simple workflow, multiplexable, HTS-compatible</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2747182432"/>
                  </a:ext>
                </a:extLst>
              </a:tr>
              <a:tr h="370840">
                <a:tc>
                  <a:txBody>
                    <a:bodyPr/>
                    <a:lstStyle/>
                    <a:p>
                      <a:r>
                        <a:rPr lang="en-CA" sz="1800" b="1" dirty="0">
                          <a:latin typeface="Poppins" panose="00000500000000000000" pitchFamily="2" charset="0"/>
                          <a:cs typeface="Poppins" panose="00000500000000000000" pitchFamily="2" charset="0"/>
                        </a:rPr>
                        <a:t>Cons</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CA" sz="1800" b="1" dirty="0">
                          <a:latin typeface="Poppins" panose="00000500000000000000" pitchFamily="2" charset="0"/>
                          <a:cs typeface="Poppins" panose="00000500000000000000" pitchFamily="2" charset="0"/>
                        </a:rPr>
                        <a:t>susceptible to compound interference, substrate must be small peptide</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3351974300"/>
                  </a:ext>
                </a:extLst>
              </a:tr>
            </a:tbl>
          </a:graphicData>
        </a:graphic>
      </p:graphicFrame>
      <p:pic>
        <p:nvPicPr>
          <p:cNvPr id="15" name="Picture 2" descr="D:\桌面\新logo-黑.png"/>
          <p:cNvPicPr>
            <a:picLocks noChangeAspect="1" noChangeArrowheads="1"/>
          </p:cNvPicPr>
          <p:nvPr/>
        </p:nvPicPr>
        <p:blipFill>
          <a:blip r:embed="rId4" cstate="print"/>
          <a:stretch>
            <a:fillRect/>
          </a:stretch>
        </p:blipFill>
        <p:spPr bwMode="auto">
          <a:xfrm>
            <a:off x="81097" y="44624"/>
            <a:ext cx="1991701" cy="480000"/>
          </a:xfrm>
          <a:prstGeom prst="rect">
            <a:avLst/>
          </a:prstGeom>
          <a:noFill/>
          <a:ln>
            <a:noFill/>
          </a:ln>
        </p:spPr>
      </p:pic>
      <p:pic>
        <p:nvPicPr>
          <p:cNvPr id="16" name="Picture 2" descr="\\192.168.3.235\Design\Logo &amp; Icons\SCB logo\新版\SCB-标准版.png"/>
          <p:cNvPicPr>
            <a:picLocks noChangeAspect="1" noChangeArrowheads="1"/>
          </p:cNvPicPr>
          <p:nvPr/>
        </p:nvPicPr>
        <p:blipFill>
          <a:blip r:embed="rId5" cstate="print"/>
          <a:srcRect/>
          <a:stretch>
            <a:fillRect/>
          </a:stretch>
        </p:blipFill>
        <p:spPr bwMode="auto">
          <a:xfrm>
            <a:off x="2460526" y="53071"/>
            <a:ext cx="1619250" cy="463106"/>
          </a:xfrm>
          <a:prstGeom prst="rect">
            <a:avLst/>
          </a:prstGeom>
          <a:noFill/>
        </p:spPr>
      </p:pic>
      <p:cxnSp>
        <p:nvCxnSpPr>
          <p:cNvPr id="18" name="直接连接符 17"/>
          <p:cNvCxnSpPr/>
          <p:nvPr/>
        </p:nvCxnSpPr>
        <p:spPr>
          <a:xfrm>
            <a:off x="2266662" y="158624"/>
            <a:ext cx="0" cy="2520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 xmlns:a16="http://schemas.microsoft.com/office/drawing/2014/main" id="{A4764161-110A-124B-CB65-E1AA83EF0371}"/>
              </a:ext>
            </a:extLst>
          </p:cNvPr>
          <p:cNvSpPr txBox="1"/>
          <p:nvPr/>
        </p:nvSpPr>
        <p:spPr>
          <a:xfrm>
            <a:off x="3653719" y="6508925"/>
            <a:ext cx="4884563" cy="307777"/>
          </a:xfrm>
          <a:prstGeom prst="rect">
            <a:avLst/>
          </a:prstGeom>
          <a:noFill/>
        </p:spPr>
        <p:txBody>
          <a:bodyPr wrap="square">
            <a:spAutoFit/>
          </a:bodyPr>
          <a:lstStyle/>
          <a:p>
            <a:pPr algn="ctr"/>
            <a:r>
              <a:rPr lang="en-CA" sz="1400" i="1" dirty="0">
                <a:solidFill>
                  <a:schemeClr val="tx1">
                    <a:lumMod val="50000"/>
                    <a:lumOff val="50000"/>
                  </a:schemeClr>
                </a:solidFill>
                <a:latin typeface="Poppins" panose="00000500000000000000" pitchFamily="2" charset="0"/>
                <a:cs typeface="Poppins" panose="00000500000000000000" pitchFamily="2" charset="0"/>
              </a:rPr>
              <a:t>Image: https://www.moleculardevices.com</a:t>
            </a:r>
          </a:p>
        </p:txBody>
      </p:sp>
    </p:spTree>
    <p:extLst>
      <p:ext uri="{BB962C8B-B14F-4D97-AF65-F5344CB8AC3E}">
        <p14:creationId xmlns="" xmlns:p14="http://schemas.microsoft.com/office/powerpoint/2010/main" val="67655296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 xmlns:a16="http://schemas.microsoft.com/office/drawing/2014/main" id="{6D1B4135-1F07-2D4B-870E-BDE0E8A04B36}"/>
              </a:ext>
            </a:extLst>
          </p:cNvPr>
          <p:cNvSpPr txBox="1"/>
          <p:nvPr/>
        </p:nvSpPr>
        <p:spPr>
          <a:xfrm>
            <a:off x="71946" y="6572274"/>
            <a:ext cx="3071284" cy="256545"/>
          </a:xfrm>
          <a:prstGeom prst="rect">
            <a:avLst/>
          </a:prstGeom>
          <a:noFill/>
        </p:spPr>
        <p:txBody>
          <a:bodyPr>
            <a:spAutoFit/>
          </a:bodyPr>
          <a:lstStyle/>
          <a:p>
            <a:pPr>
              <a:defRPr/>
            </a:pPr>
            <a:r>
              <a:rPr lang="en-US" altLang="zh-CN" sz="1067" dirty="0">
                <a:solidFill>
                  <a:schemeClr val="tx1">
                    <a:lumMod val="50000"/>
                    <a:lumOff val="50000"/>
                  </a:schemeClr>
                </a:solidFill>
                <a:latin typeface="Poppins" pitchFamily="2" charset="0"/>
                <a:ea typeface="微软雅黑" pitchFamily="34" charset="-122"/>
                <a:cs typeface="Poppins" pitchFamily="2" charset="0"/>
              </a:rPr>
              <a:t>Sino Biological, Inc.</a:t>
            </a:r>
          </a:p>
        </p:txBody>
      </p:sp>
      <p:sp>
        <p:nvSpPr>
          <p:cNvPr id="29" name="Slide Number Placeholder 2">
            <a:extLst>
              <a:ext uri="{FF2B5EF4-FFF2-40B4-BE49-F238E27FC236}">
                <a16:creationId xmlns="" xmlns:a16="http://schemas.microsoft.com/office/drawing/2014/main" id="{7EAF9033-2AA8-BDA5-A2B3-707971D4120E}"/>
              </a:ext>
            </a:extLst>
          </p:cNvPr>
          <p:cNvSpPr txBox="1">
            <a:spLocks/>
          </p:cNvSpPr>
          <p:nvPr/>
        </p:nvSpPr>
        <p:spPr>
          <a:xfrm>
            <a:off x="9448800" y="6356350"/>
            <a:ext cx="2743200" cy="365125"/>
          </a:xfrm>
          <a:prstGeom prst="rect">
            <a:avLst/>
          </a:prstGeom>
        </p:spPr>
        <p:txBody>
          <a:bodyPr vert="horz" lIns="91440" tIns="45720" rIns="91440" bIns="45720" rtlCol="0" anchor="ctr"/>
          <a:lstStyle>
            <a:defPPr>
              <a:defRPr lang="zh-CN"/>
            </a:defPPr>
            <a:lvl1pPr marL="0" algn="r" defTabSz="1219170" rtl="0" eaLnBrk="1" latinLnBrk="0" hangingPunct="1">
              <a:defRPr sz="1600" kern="1200">
                <a:solidFill>
                  <a:schemeClr val="tx1">
                    <a:tint val="75000"/>
                  </a:schemeClr>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fld id="{4DB72C5D-F8DD-F442-983E-53CD8A77EED6}" type="slidenum">
              <a:rPr lang="en-US" smtClean="0"/>
              <a:pPr/>
              <a:t>17</a:t>
            </a:fld>
            <a:endParaRPr lang="en-US"/>
          </a:p>
        </p:txBody>
      </p:sp>
      <p:sp>
        <p:nvSpPr>
          <p:cNvPr id="28" name="Title 1">
            <a:extLst>
              <a:ext uri="{FF2B5EF4-FFF2-40B4-BE49-F238E27FC236}">
                <a16:creationId xmlns="" xmlns:a16="http://schemas.microsoft.com/office/drawing/2014/main" id="{96AF6D97-D9A8-2A53-57DB-28ABCEBAF37E}"/>
              </a:ext>
            </a:extLst>
          </p:cNvPr>
          <p:cNvSpPr txBox="1">
            <a:spLocks/>
          </p:cNvSpPr>
          <p:nvPr/>
        </p:nvSpPr>
        <p:spPr>
          <a:xfrm>
            <a:off x="609600" y="314313"/>
            <a:ext cx="10972800" cy="1143000"/>
          </a:xfrm>
          <a:prstGeom prst="rect">
            <a:avLst/>
          </a:prstGeom>
        </p:spPr>
        <p:txBody>
          <a:bodyPr vert="horz" lIns="91440" tIns="45720" rIns="91440" bIns="45720" rtlCol="0" anchor="ctr">
            <a:normAutofit/>
          </a:bodyPr>
          <a:lstStyle>
            <a:lvl1pPr algn="ctr" defTabSz="1219170" rtl="0" eaLnBrk="1" latinLnBrk="0" hangingPunct="1">
              <a:spcBef>
                <a:spcPct val="0"/>
              </a:spcBef>
              <a:buNone/>
              <a:defRPr sz="5867" kern="1200">
                <a:solidFill>
                  <a:schemeClr val="tx1"/>
                </a:solidFill>
                <a:latin typeface="+mj-lt"/>
                <a:ea typeface="+mj-ea"/>
                <a:cs typeface="+mj-cs"/>
              </a:defRPr>
            </a:lvl1pPr>
          </a:lstStyle>
          <a:p>
            <a:r>
              <a:rPr lang="en-CA" altLang="zh-CN" sz="3600" b="1" dirty="0" err="1">
                <a:latin typeface="Poppins" panose="00000500000000000000" pitchFamily="2" charset="0"/>
                <a:cs typeface="Poppins" panose="00000500000000000000" pitchFamily="2" charset="0"/>
              </a:rPr>
              <a:t>PhosphoSens</a:t>
            </a:r>
            <a:r>
              <a:rPr lang="en-CA" altLang="zh-CN" sz="3600" b="1" dirty="0">
                <a:latin typeface="Poppins" panose="00000500000000000000" pitchFamily="2" charset="0"/>
                <a:cs typeface="Poppins" panose="00000500000000000000" pitchFamily="2" charset="0"/>
              </a:rPr>
              <a:t> assay</a:t>
            </a:r>
            <a:endParaRPr lang="en-CA" sz="3600" b="1" dirty="0">
              <a:latin typeface="Poppins" panose="00000500000000000000" pitchFamily="2" charset="0"/>
              <a:cs typeface="Poppins" panose="00000500000000000000" pitchFamily="2" charset="0"/>
            </a:endParaRPr>
          </a:p>
        </p:txBody>
      </p:sp>
      <p:graphicFrame>
        <p:nvGraphicFramePr>
          <p:cNvPr id="2" name="Table 13">
            <a:extLst>
              <a:ext uri="{FF2B5EF4-FFF2-40B4-BE49-F238E27FC236}">
                <a16:creationId xmlns="" xmlns:a16="http://schemas.microsoft.com/office/drawing/2014/main" id="{08A33F11-A017-1E5E-EDA8-404EEFAF75B7}"/>
              </a:ext>
            </a:extLst>
          </p:cNvPr>
          <p:cNvGraphicFramePr>
            <a:graphicFrameLocks noGrp="1"/>
          </p:cNvGraphicFramePr>
          <p:nvPr>
            <p:extLst>
              <p:ext uri="{D42A27DB-BD31-4B8C-83A1-F6EECF244321}">
                <p14:modId xmlns="" xmlns:p14="http://schemas.microsoft.com/office/powerpoint/2010/main" val="1498114608"/>
              </p:ext>
            </p:extLst>
          </p:nvPr>
        </p:nvGraphicFramePr>
        <p:xfrm>
          <a:off x="1164996" y="4847560"/>
          <a:ext cx="9862008" cy="1010920"/>
        </p:xfrm>
        <a:graphic>
          <a:graphicData uri="http://schemas.openxmlformats.org/drawingml/2006/table">
            <a:tbl>
              <a:tblPr firstRow="1" bandRow="1">
                <a:tableStyleId>{5940675A-B579-460E-94D1-54222C63F5DA}</a:tableStyleId>
              </a:tblPr>
              <a:tblGrid>
                <a:gridCol w="1178465">
                  <a:extLst>
                    <a:ext uri="{9D8B030D-6E8A-4147-A177-3AD203B41FA5}">
                      <a16:colId xmlns="" xmlns:a16="http://schemas.microsoft.com/office/drawing/2014/main" val="1449452293"/>
                    </a:ext>
                  </a:extLst>
                </a:gridCol>
                <a:gridCol w="8683543">
                  <a:extLst>
                    <a:ext uri="{9D8B030D-6E8A-4147-A177-3AD203B41FA5}">
                      <a16:colId xmlns="" xmlns:a16="http://schemas.microsoft.com/office/drawing/2014/main" val="221737495"/>
                    </a:ext>
                  </a:extLst>
                </a:gridCol>
              </a:tblGrid>
              <a:tr h="370840">
                <a:tc>
                  <a:txBody>
                    <a:bodyPr/>
                    <a:lstStyle/>
                    <a:p>
                      <a:r>
                        <a:rPr lang="en-CA" sz="1800" b="1" dirty="0">
                          <a:latin typeface="Poppins" panose="00000500000000000000" pitchFamily="2" charset="0"/>
                          <a:cs typeface="Poppins" panose="00000500000000000000" pitchFamily="2" charset="0"/>
                        </a:rPr>
                        <a:t>Pros</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b="1" dirty="0">
                          <a:latin typeface="Poppins" panose="00000500000000000000" pitchFamily="2" charset="0"/>
                          <a:cs typeface="Poppins" panose="00000500000000000000" pitchFamily="2" charset="0"/>
                        </a:rPr>
                        <a:t>“mix-and-read”, continuous measurement, HTS-compatible</a:t>
                      </a:r>
                      <a:endParaRPr lang="en-CA" sz="1800" b="1" dirty="0">
                        <a:latin typeface="Poppins" panose="00000500000000000000" pitchFamily="2" charset="0"/>
                        <a:cs typeface="Poppins" panose="00000500000000000000" pitchFamily="2"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2747182432"/>
                  </a:ext>
                </a:extLst>
              </a:tr>
              <a:tr h="370840">
                <a:tc>
                  <a:txBody>
                    <a:bodyPr/>
                    <a:lstStyle/>
                    <a:p>
                      <a:r>
                        <a:rPr lang="en-CA" sz="1800" b="1" dirty="0">
                          <a:latin typeface="Poppins" panose="00000500000000000000" pitchFamily="2" charset="0"/>
                          <a:cs typeface="Poppins" panose="00000500000000000000" pitchFamily="2" charset="0"/>
                        </a:rPr>
                        <a:t>Cons</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CA" sz="1800" b="1" dirty="0">
                          <a:latin typeface="Poppins" panose="00000500000000000000" pitchFamily="2" charset="0"/>
                          <a:cs typeface="Poppins" panose="00000500000000000000" pitchFamily="2" charset="0"/>
                        </a:rPr>
                        <a:t>susceptible to compound interference, substrate must be small peptide</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3351974300"/>
                  </a:ext>
                </a:extLst>
              </a:tr>
            </a:tbl>
          </a:graphicData>
        </a:graphic>
      </p:graphicFrame>
      <p:pic>
        <p:nvPicPr>
          <p:cNvPr id="3" name="Picture 2">
            <a:extLst>
              <a:ext uri="{FF2B5EF4-FFF2-40B4-BE49-F238E27FC236}">
                <a16:creationId xmlns="" xmlns:a16="http://schemas.microsoft.com/office/drawing/2014/main" id="{88CEDFA7-679D-D5D0-6D25-56A2DAC5FB5B}"/>
              </a:ext>
            </a:extLst>
          </p:cNvPr>
          <p:cNvPicPr>
            <a:picLocks noChangeAspect="1"/>
          </p:cNvPicPr>
          <p:nvPr/>
        </p:nvPicPr>
        <p:blipFill>
          <a:blip r:embed="rId3" cstate="print"/>
          <a:stretch>
            <a:fillRect/>
          </a:stretch>
        </p:blipFill>
        <p:spPr>
          <a:xfrm>
            <a:off x="0" y="1749639"/>
            <a:ext cx="12192000" cy="2386641"/>
          </a:xfrm>
          <a:prstGeom prst="rect">
            <a:avLst/>
          </a:prstGeom>
        </p:spPr>
      </p:pic>
      <p:sp>
        <p:nvSpPr>
          <p:cNvPr id="4" name="TextBox 3">
            <a:extLst>
              <a:ext uri="{FF2B5EF4-FFF2-40B4-BE49-F238E27FC236}">
                <a16:creationId xmlns="" xmlns:a16="http://schemas.microsoft.com/office/drawing/2014/main" id="{24B903EC-0863-8B59-4C63-BC62230BE76A}"/>
              </a:ext>
            </a:extLst>
          </p:cNvPr>
          <p:cNvSpPr txBox="1"/>
          <p:nvPr/>
        </p:nvSpPr>
        <p:spPr>
          <a:xfrm>
            <a:off x="4829467" y="6538912"/>
            <a:ext cx="2727029" cy="307777"/>
          </a:xfrm>
          <a:prstGeom prst="rect">
            <a:avLst/>
          </a:prstGeom>
          <a:noFill/>
        </p:spPr>
        <p:txBody>
          <a:bodyPr wrap="none" rtlCol="0">
            <a:spAutoFit/>
          </a:bodyPr>
          <a:lstStyle/>
          <a:p>
            <a:r>
              <a:rPr lang="en-CA" sz="1400" i="1" dirty="0">
                <a:solidFill>
                  <a:schemeClr val="tx1">
                    <a:lumMod val="50000"/>
                    <a:lumOff val="50000"/>
                  </a:schemeClr>
                </a:solidFill>
                <a:latin typeface="Poppins" panose="00000500000000000000" pitchFamily="2" charset="0"/>
                <a:cs typeface="Poppins" panose="00000500000000000000" pitchFamily="2" charset="0"/>
              </a:rPr>
              <a:t>Cornell-Kennon S et al. 2024</a:t>
            </a:r>
          </a:p>
        </p:txBody>
      </p:sp>
      <p:pic>
        <p:nvPicPr>
          <p:cNvPr id="15" name="Picture 2" descr="D:\桌面\新logo-黑.png"/>
          <p:cNvPicPr>
            <a:picLocks noChangeAspect="1" noChangeArrowheads="1"/>
          </p:cNvPicPr>
          <p:nvPr/>
        </p:nvPicPr>
        <p:blipFill>
          <a:blip r:embed="rId4" cstate="print"/>
          <a:stretch>
            <a:fillRect/>
          </a:stretch>
        </p:blipFill>
        <p:spPr bwMode="auto">
          <a:xfrm>
            <a:off x="81097" y="44624"/>
            <a:ext cx="1991701" cy="480000"/>
          </a:xfrm>
          <a:prstGeom prst="rect">
            <a:avLst/>
          </a:prstGeom>
          <a:noFill/>
          <a:ln>
            <a:noFill/>
          </a:ln>
        </p:spPr>
      </p:pic>
      <p:pic>
        <p:nvPicPr>
          <p:cNvPr id="16" name="Picture 2" descr="\\192.168.3.235\Design\Logo &amp; Icons\SCB logo\新版\SCB-标准版.png"/>
          <p:cNvPicPr>
            <a:picLocks noChangeAspect="1" noChangeArrowheads="1"/>
          </p:cNvPicPr>
          <p:nvPr/>
        </p:nvPicPr>
        <p:blipFill>
          <a:blip r:embed="rId5" cstate="print"/>
          <a:srcRect/>
          <a:stretch>
            <a:fillRect/>
          </a:stretch>
        </p:blipFill>
        <p:spPr bwMode="auto">
          <a:xfrm>
            <a:off x="2460526" y="53071"/>
            <a:ext cx="1619250" cy="463106"/>
          </a:xfrm>
          <a:prstGeom prst="rect">
            <a:avLst/>
          </a:prstGeom>
          <a:noFill/>
        </p:spPr>
      </p:pic>
      <p:cxnSp>
        <p:nvCxnSpPr>
          <p:cNvPr id="18" name="直接连接符 17"/>
          <p:cNvCxnSpPr/>
          <p:nvPr/>
        </p:nvCxnSpPr>
        <p:spPr>
          <a:xfrm>
            <a:off x="2266662" y="158624"/>
            <a:ext cx="0" cy="2520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68208135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 xmlns:a16="http://schemas.microsoft.com/office/drawing/2014/main" id="{6D1B4135-1F07-2D4B-870E-BDE0E8A04B36}"/>
              </a:ext>
            </a:extLst>
          </p:cNvPr>
          <p:cNvSpPr txBox="1"/>
          <p:nvPr/>
        </p:nvSpPr>
        <p:spPr>
          <a:xfrm>
            <a:off x="71946" y="6572274"/>
            <a:ext cx="3071284" cy="256545"/>
          </a:xfrm>
          <a:prstGeom prst="rect">
            <a:avLst/>
          </a:prstGeom>
          <a:noFill/>
        </p:spPr>
        <p:txBody>
          <a:bodyPr>
            <a:spAutoFit/>
          </a:bodyPr>
          <a:lstStyle/>
          <a:p>
            <a:pPr>
              <a:defRPr/>
            </a:pPr>
            <a:r>
              <a:rPr lang="en-US" altLang="zh-CN" sz="1067" dirty="0">
                <a:solidFill>
                  <a:schemeClr val="tx1">
                    <a:lumMod val="50000"/>
                    <a:lumOff val="50000"/>
                  </a:schemeClr>
                </a:solidFill>
                <a:latin typeface="Poppins" pitchFamily="2" charset="0"/>
                <a:ea typeface="微软雅黑" pitchFamily="34" charset="-122"/>
                <a:cs typeface="Poppins" pitchFamily="2" charset="0"/>
              </a:rPr>
              <a:t>Sino Biological, Inc.</a:t>
            </a:r>
          </a:p>
        </p:txBody>
      </p:sp>
      <p:sp>
        <p:nvSpPr>
          <p:cNvPr id="29" name="Slide Number Placeholder 2">
            <a:extLst>
              <a:ext uri="{FF2B5EF4-FFF2-40B4-BE49-F238E27FC236}">
                <a16:creationId xmlns="" xmlns:a16="http://schemas.microsoft.com/office/drawing/2014/main" id="{7EAF9033-2AA8-BDA5-A2B3-707971D4120E}"/>
              </a:ext>
            </a:extLst>
          </p:cNvPr>
          <p:cNvSpPr txBox="1">
            <a:spLocks/>
          </p:cNvSpPr>
          <p:nvPr/>
        </p:nvSpPr>
        <p:spPr>
          <a:xfrm>
            <a:off x="9448800" y="6356350"/>
            <a:ext cx="2743200" cy="365125"/>
          </a:xfrm>
          <a:prstGeom prst="rect">
            <a:avLst/>
          </a:prstGeom>
        </p:spPr>
        <p:txBody>
          <a:bodyPr vert="horz" lIns="91440" tIns="45720" rIns="91440" bIns="45720" rtlCol="0" anchor="ctr"/>
          <a:lstStyle>
            <a:defPPr>
              <a:defRPr lang="zh-CN"/>
            </a:defPPr>
            <a:lvl1pPr marL="0" algn="r" defTabSz="1219170" rtl="0" eaLnBrk="1" latinLnBrk="0" hangingPunct="1">
              <a:defRPr sz="1600" kern="1200">
                <a:solidFill>
                  <a:schemeClr val="tx1">
                    <a:tint val="75000"/>
                  </a:schemeClr>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fld id="{4DB72C5D-F8DD-F442-983E-53CD8A77EED6}" type="slidenum">
              <a:rPr lang="en-US" smtClean="0"/>
              <a:pPr/>
              <a:t>18</a:t>
            </a:fld>
            <a:endParaRPr lang="en-US"/>
          </a:p>
        </p:txBody>
      </p:sp>
      <p:sp>
        <p:nvSpPr>
          <p:cNvPr id="28" name="Title 1">
            <a:extLst>
              <a:ext uri="{FF2B5EF4-FFF2-40B4-BE49-F238E27FC236}">
                <a16:creationId xmlns="" xmlns:a16="http://schemas.microsoft.com/office/drawing/2014/main" id="{96AF6D97-D9A8-2A53-57DB-28ABCEBAF37E}"/>
              </a:ext>
            </a:extLst>
          </p:cNvPr>
          <p:cNvSpPr txBox="1">
            <a:spLocks/>
          </p:cNvSpPr>
          <p:nvPr/>
        </p:nvSpPr>
        <p:spPr>
          <a:xfrm>
            <a:off x="609600" y="332656"/>
            <a:ext cx="10972800" cy="1143000"/>
          </a:xfrm>
          <a:prstGeom prst="rect">
            <a:avLst/>
          </a:prstGeom>
        </p:spPr>
        <p:txBody>
          <a:bodyPr vert="horz" lIns="91440" tIns="45720" rIns="91440" bIns="45720" rtlCol="0" anchor="ctr">
            <a:normAutofit/>
          </a:bodyPr>
          <a:lstStyle>
            <a:lvl1pPr algn="ctr" defTabSz="1219170" rtl="0" eaLnBrk="1" latinLnBrk="0" hangingPunct="1">
              <a:spcBef>
                <a:spcPct val="0"/>
              </a:spcBef>
              <a:buNone/>
              <a:defRPr sz="5867" kern="1200">
                <a:solidFill>
                  <a:schemeClr val="tx1"/>
                </a:solidFill>
                <a:latin typeface="+mj-lt"/>
                <a:ea typeface="+mj-ea"/>
                <a:cs typeface="+mj-cs"/>
              </a:defRPr>
            </a:lvl1pPr>
          </a:lstStyle>
          <a:p>
            <a:r>
              <a:rPr lang="en-CA" altLang="zh-CN" sz="3600" b="1" dirty="0">
                <a:latin typeface="Poppins" panose="00000500000000000000" pitchFamily="2" charset="0"/>
                <a:cs typeface="Poppins" panose="00000500000000000000" pitchFamily="2" charset="0"/>
              </a:rPr>
              <a:t>Mobility shift assay</a:t>
            </a:r>
            <a:endParaRPr lang="en-CA" sz="3600" b="1" dirty="0">
              <a:latin typeface="Poppins" panose="00000500000000000000" pitchFamily="2" charset="0"/>
              <a:cs typeface="Poppins" panose="00000500000000000000" pitchFamily="2" charset="0"/>
            </a:endParaRPr>
          </a:p>
        </p:txBody>
      </p:sp>
      <p:graphicFrame>
        <p:nvGraphicFramePr>
          <p:cNvPr id="2" name="Table 13">
            <a:extLst>
              <a:ext uri="{FF2B5EF4-FFF2-40B4-BE49-F238E27FC236}">
                <a16:creationId xmlns="" xmlns:a16="http://schemas.microsoft.com/office/drawing/2014/main" id="{66029CAC-5057-225E-4283-A038B5EFA748}"/>
              </a:ext>
            </a:extLst>
          </p:cNvPr>
          <p:cNvGraphicFramePr>
            <a:graphicFrameLocks noGrp="1"/>
          </p:cNvGraphicFramePr>
          <p:nvPr>
            <p:extLst>
              <p:ext uri="{D42A27DB-BD31-4B8C-83A1-F6EECF244321}">
                <p14:modId xmlns="" xmlns:p14="http://schemas.microsoft.com/office/powerpoint/2010/main" val="2678428238"/>
              </p:ext>
            </p:extLst>
          </p:nvPr>
        </p:nvGraphicFramePr>
        <p:xfrm>
          <a:off x="1174576" y="4756714"/>
          <a:ext cx="9842849" cy="1010920"/>
        </p:xfrm>
        <a:graphic>
          <a:graphicData uri="http://schemas.openxmlformats.org/drawingml/2006/table">
            <a:tbl>
              <a:tblPr firstRow="1" bandRow="1">
                <a:tableStyleId>{5940675A-B579-460E-94D1-54222C63F5DA}</a:tableStyleId>
              </a:tblPr>
              <a:tblGrid>
                <a:gridCol w="1176174">
                  <a:extLst>
                    <a:ext uri="{9D8B030D-6E8A-4147-A177-3AD203B41FA5}">
                      <a16:colId xmlns="" xmlns:a16="http://schemas.microsoft.com/office/drawing/2014/main" val="1449452293"/>
                    </a:ext>
                  </a:extLst>
                </a:gridCol>
                <a:gridCol w="8666675">
                  <a:extLst>
                    <a:ext uri="{9D8B030D-6E8A-4147-A177-3AD203B41FA5}">
                      <a16:colId xmlns="" xmlns:a16="http://schemas.microsoft.com/office/drawing/2014/main" val="221737495"/>
                    </a:ext>
                  </a:extLst>
                </a:gridCol>
              </a:tblGrid>
              <a:tr h="370840">
                <a:tc>
                  <a:txBody>
                    <a:bodyPr/>
                    <a:lstStyle/>
                    <a:p>
                      <a:r>
                        <a:rPr lang="en-CA" sz="1800" b="1" dirty="0">
                          <a:latin typeface="Poppins" panose="00000500000000000000" pitchFamily="2" charset="0"/>
                          <a:cs typeface="Poppins" panose="00000500000000000000" pitchFamily="2" charset="0"/>
                        </a:rPr>
                        <a:t>Pros</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b="1" dirty="0">
                          <a:latin typeface="Poppins" panose="00000500000000000000" pitchFamily="2" charset="0"/>
                          <a:cs typeface="Poppins" panose="00000500000000000000" pitchFamily="2" charset="0"/>
                        </a:rPr>
                        <a:t>low sample consumption, ease of automation, </a:t>
                      </a:r>
                      <a:r>
                        <a:rPr lang="en-CA" sz="1800" b="1" dirty="0">
                          <a:latin typeface="Poppins" panose="00000500000000000000" pitchFamily="2" charset="0"/>
                          <a:cs typeface="Poppins" panose="00000500000000000000" pitchFamily="2" charset="0"/>
                        </a:rPr>
                        <a:t>HTS-compatible</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2747182432"/>
                  </a:ext>
                </a:extLst>
              </a:tr>
              <a:tr h="370840">
                <a:tc>
                  <a:txBody>
                    <a:bodyPr/>
                    <a:lstStyle/>
                    <a:p>
                      <a:r>
                        <a:rPr lang="en-CA" sz="1800" b="1" dirty="0">
                          <a:latin typeface="Poppins" panose="00000500000000000000" pitchFamily="2" charset="0"/>
                          <a:cs typeface="Poppins" panose="00000500000000000000" pitchFamily="2" charset="0"/>
                        </a:rPr>
                        <a:t>Cons</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CA" sz="1800" b="1" dirty="0">
                          <a:latin typeface="Poppins" panose="00000500000000000000" pitchFamily="2" charset="0"/>
                          <a:cs typeface="Poppins" panose="00000500000000000000" pitchFamily="2" charset="0"/>
                        </a:rPr>
                        <a:t>susceptible to compound interference, substrate must be short peptide with single phosphorylation site</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3351974300"/>
                  </a:ext>
                </a:extLst>
              </a:tr>
            </a:tbl>
          </a:graphicData>
        </a:graphic>
      </p:graphicFrame>
      <p:grpSp>
        <p:nvGrpSpPr>
          <p:cNvPr id="3" name="Group 2">
            <a:extLst>
              <a:ext uri="{FF2B5EF4-FFF2-40B4-BE49-F238E27FC236}">
                <a16:creationId xmlns="" xmlns:a16="http://schemas.microsoft.com/office/drawing/2014/main" id="{40AC55F2-267A-9675-7133-CC53B8A6DEF6}"/>
              </a:ext>
            </a:extLst>
          </p:cNvPr>
          <p:cNvGrpSpPr/>
          <p:nvPr/>
        </p:nvGrpSpPr>
        <p:grpSpPr>
          <a:xfrm>
            <a:off x="746289" y="1554006"/>
            <a:ext cx="10699422" cy="2641736"/>
            <a:chOff x="746289" y="1903169"/>
            <a:chExt cx="10699422" cy="2641736"/>
          </a:xfrm>
        </p:grpSpPr>
        <p:pic>
          <p:nvPicPr>
            <p:cNvPr id="4" name="Picture 2">
              <a:extLst>
                <a:ext uri="{FF2B5EF4-FFF2-40B4-BE49-F238E27FC236}">
                  <a16:creationId xmlns="" xmlns:a16="http://schemas.microsoft.com/office/drawing/2014/main" id="{78B1F275-768A-750B-2402-D620BD2FE9A3}"/>
                </a:ext>
              </a:extLst>
            </p:cNvPr>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l="2344" t="4460" r="2344" b="5376"/>
            <a:stretch/>
          </p:blipFill>
          <p:spPr bwMode="auto">
            <a:xfrm>
              <a:off x="746289" y="1903169"/>
              <a:ext cx="6197886" cy="2593746"/>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6">
              <a:extLst>
                <a:ext uri="{FF2B5EF4-FFF2-40B4-BE49-F238E27FC236}">
                  <a16:creationId xmlns="" xmlns:a16="http://schemas.microsoft.com/office/drawing/2014/main" id="{D4AA65BF-B391-0C4B-A394-14F7C64A48FB}"/>
                </a:ext>
              </a:extLst>
            </p:cNvPr>
            <p:cNvPicPr>
              <a:picLocks noChangeAspect="1" noChangeArrowheads="1"/>
            </p:cNvPicPr>
            <p:nvPr/>
          </p:nvPicPr>
          <p:blipFill rotWithShape="1">
            <a:blip r:embed="rId4" cstate="print">
              <a:extLst>
                <a:ext uri="{28A0092B-C50C-407E-A947-70E740481C1C}">
                  <a14:useLocalDpi xmlns="" xmlns:a14="http://schemas.microsoft.com/office/drawing/2010/main" val="0"/>
                </a:ext>
              </a:extLst>
            </a:blip>
            <a:srcRect l="48513"/>
            <a:stretch/>
          </p:blipFill>
          <p:spPr bwMode="auto">
            <a:xfrm>
              <a:off x="8097625" y="1903169"/>
              <a:ext cx="3348086" cy="2641736"/>
            </a:xfrm>
            <a:prstGeom prst="rect">
              <a:avLst/>
            </a:prstGeom>
            <a:noFill/>
            <a:extLst>
              <a:ext uri="{909E8E84-426E-40DD-AFC4-6F175D3DCCD1}">
                <a14:hiddenFill xmlns="" xmlns:a14="http://schemas.microsoft.com/office/drawing/2010/main">
                  <a:solidFill>
                    <a:srgbClr val="FFFFFF"/>
                  </a:solidFill>
                </a14:hiddenFill>
              </a:ext>
            </a:extLst>
          </p:spPr>
        </p:pic>
      </p:grpSp>
      <p:sp>
        <p:nvSpPr>
          <p:cNvPr id="10" name="TextBox 9">
            <a:extLst>
              <a:ext uri="{FF2B5EF4-FFF2-40B4-BE49-F238E27FC236}">
                <a16:creationId xmlns="" xmlns:a16="http://schemas.microsoft.com/office/drawing/2014/main" id="{2EB45676-2F78-6AA2-1098-637EA262D88B}"/>
              </a:ext>
            </a:extLst>
          </p:cNvPr>
          <p:cNvSpPr txBox="1"/>
          <p:nvPr/>
        </p:nvSpPr>
        <p:spPr>
          <a:xfrm>
            <a:off x="4380715" y="6538912"/>
            <a:ext cx="3430571" cy="307777"/>
          </a:xfrm>
          <a:prstGeom prst="rect">
            <a:avLst/>
          </a:prstGeom>
          <a:noFill/>
        </p:spPr>
        <p:txBody>
          <a:bodyPr wrap="square">
            <a:spAutoFit/>
          </a:bodyPr>
          <a:lstStyle/>
          <a:p>
            <a:pPr algn="ctr"/>
            <a:r>
              <a:rPr lang="en-US" sz="1400" i="1" dirty="0">
                <a:solidFill>
                  <a:schemeClr val="tx1">
                    <a:lumMod val="50000"/>
                    <a:lumOff val="50000"/>
                  </a:schemeClr>
                </a:solidFill>
                <a:latin typeface="Poppins" panose="00000500000000000000" pitchFamily="2" charset="0"/>
                <a:cs typeface="Poppins" panose="00000500000000000000" pitchFamily="2" charset="0"/>
              </a:rPr>
              <a:t>Image: https://www.nanosyn.com/</a:t>
            </a:r>
          </a:p>
        </p:txBody>
      </p:sp>
      <p:pic>
        <p:nvPicPr>
          <p:cNvPr id="16" name="Picture 2" descr="D:\桌面\新logo-黑.png"/>
          <p:cNvPicPr>
            <a:picLocks noChangeAspect="1" noChangeArrowheads="1"/>
          </p:cNvPicPr>
          <p:nvPr/>
        </p:nvPicPr>
        <p:blipFill>
          <a:blip r:embed="rId5" cstate="print"/>
          <a:stretch>
            <a:fillRect/>
          </a:stretch>
        </p:blipFill>
        <p:spPr bwMode="auto">
          <a:xfrm>
            <a:off x="81097" y="44624"/>
            <a:ext cx="1991701" cy="480000"/>
          </a:xfrm>
          <a:prstGeom prst="rect">
            <a:avLst/>
          </a:prstGeom>
          <a:noFill/>
          <a:ln>
            <a:noFill/>
          </a:ln>
        </p:spPr>
      </p:pic>
      <p:pic>
        <p:nvPicPr>
          <p:cNvPr id="18" name="Picture 2" descr="\\192.168.3.235\Design\Logo &amp; Icons\SCB logo\新版\SCB-标准版.png"/>
          <p:cNvPicPr>
            <a:picLocks noChangeAspect="1" noChangeArrowheads="1"/>
          </p:cNvPicPr>
          <p:nvPr/>
        </p:nvPicPr>
        <p:blipFill>
          <a:blip r:embed="rId6" cstate="print"/>
          <a:srcRect/>
          <a:stretch>
            <a:fillRect/>
          </a:stretch>
        </p:blipFill>
        <p:spPr bwMode="auto">
          <a:xfrm>
            <a:off x="2460526" y="53071"/>
            <a:ext cx="1619250" cy="463106"/>
          </a:xfrm>
          <a:prstGeom prst="rect">
            <a:avLst/>
          </a:prstGeom>
          <a:noFill/>
        </p:spPr>
      </p:pic>
      <p:cxnSp>
        <p:nvCxnSpPr>
          <p:cNvPr id="19" name="直接连接符 18"/>
          <p:cNvCxnSpPr/>
          <p:nvPr/>
        </p:nvCxnSpPr>
        <p:spPr>
          <a:xfrm>
            <a:off x="2266662" y="351328"/>
            <a:ext cx="0" cy="2520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99948820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椭圆 17"/>
          <p:cNvSpPr>
            <a:spLocks noChangeAspect="1"/>
          </p:cNvSpPr>
          <p:nvPr/>
        </p:nvSpPr>
        <p:spPr>
          <a:xfrm>
            <a:off x="3575720" y="2924944"/>
            <a:ext cx="1125149" cy="1125149"/>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19" name="椭圆 18"/>
          <p:cNvSpPr>
            <a:spLocks noChangeAspect="1"/>
          </p:cNvSpPr>
          <p:nvPr/>
        </p:nvSpPr>
        <p:spPr>
          <a:xfrm>
            <a:off x="3575720" y="2924944"/>
            <a:ext cx="360000" cy="360000"/>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17" name="TextBox 16">
            <a:extLst>
              <a:ext uri="{FF2B5EF4-FFF2-40B4-BE49-F238E27FC236}">
                <a16:creationId xmlns="" xmlns:a16="http://schemas.microsoft.com/office/drawing/2014/main" id="{6D1B4135-1F07-2D4B-870E-BDE0E8A04B36}"/>
              </a:ext>
            </a:extLst>
          </p:cNvPr>
          <p:cNvSpPr txBox="1"/>
          <p:nvPr/>
        </p:nvSpPr>
        <p:spPr>
          <a:xfrm>
            <a:off x="71946" y="6572274"/>
            <a:ext cx="3071284" cy="256545"/>
          </a:xfrm>
          <a:prstGeom prst="rect">
            <a:avLst/>
          </a:prstGeom>
          <a:noFill/>
        </p:spPr>
        <p:txBody>
          <a:bodyPr>
            <a:spAutoFit/>
          </a:bodyPr>
          <a:lstStyle/>
          <a:p>
            <a:pPr>
              <a:defRPr/>
            </a:pPr>
            <a:r>
              <a:rPr lang="en-US" altLang="zh-CN" sz="1067" dirty="0">
                <a:solidFill>
                  <a:schemeClr val="tx1">
                    <a:lumMod val="50000"/>
                    <a:lumOff val="50000"/>
                  </a:schemeClr>
                </a:solidFill>
                <a:latin typeface="Poppins" pitchFamily="2" charset="0"/>
                <a:ea typeface="微软雅黑" pitchFamily="34" charset="-122"/>
                <a:cs typeface="Poppins" pitchFamily="2" charset="0"/>
              </a:rPr>
              <a:t>Sino Biological, Inc.</a:t>
            </a:r>
          </a:p>
        </p:txBody>
      </p:sp>
      <p:sp>
        <p:nvSpPr>
          <p:cNvPr id="29" name="Slide Number Placeholder 2">
            <a:extLst>
              <a:ext uri="{FF2B5EF4-FFF2-40B4-BE49-F238E27FC236}">
                <a16:creationId xmlns="" xmlns:a16="http://schemas.microsoft.com/office/drawing/2014/main" id="{7EAF9033-2AA8-BDA5-A2B3-707971D4120E}"/>
              </a:ext>
            </a:extLst>
          </p:cNvPr>
          <p:cNvSpPr txBox="1">
            <a:spLocks/>
          </p:cNvSpPr>
          <p:nvPr/>
        </p:nvSpPr>
        <p:spPr>
          <a:xfrm>
            <a:off x="9448800" y="6356350"/>
            <a:ext cx="2743200" cy="365125"/>
          </a:xfrm>
          <a:prstGeom prst="rect">
            <a:avLst/>
          </a:prstGeom>
        </p:spPr>
        <p:txBody>
          <a:bodyPr vert="horz" lIns="91440" tIns="45720" rIns="91440" bIns="45720" rtlCol="0" anchor="ctr"/>
          <a:lstStyle>
            <a:defPPr>
              <a:defRPr lang="zh-CN"/>
            </a:defPPr>
            <a:lvl1pPr marL="0" algn="r" defTabSz="1219170" rtl="0" eaLnBrk="1" latinLnBrk="0" hangingPunct="1">
              <a:defRPr sz="1600" kern="1200">
                <a:solidFill>
                  <a:schemeClr val="tx1">
                    <a:tint val="75000"/>
                  </a:schemeClr>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fld id="{4DB72C5D-F8DD-F442-983E-53CD8A77EED6}" type="slidenum">
              <a:rPr lang="en-US" smtClean="0"/>
              <a:pPr/>
              <a:t>19</a:t>
            </a:fld>
            <a:endParaRPr lang="en-US"/>
          </a:p>
        </p:txBody>
      </p:sp>
      <p:sp>
        <p:nvSpPr>
          <p:cNvPr id="2" name="Title 1">
            <a:extLst>
              <a:ext uri="{FF2B5EF4-FFF2-40B4-BE49-F238E27FC236}">
                <a16:creationId xmlns="" xmlns:a16="http://schemas.microsoft.com/office/drawing/2014/main" id="{517F18D7-676A-D850-3FD8-B08D38A4FFCF}"/>
              </a:ext>
            </a:extLst>
          </p:cNvPr>
          <p:cNvSpPr txBox="1">
            <a:spLocks/>
          </p:cNvSpPr>
          <p:nvPr/>
        </p:nvSpPr>
        <p:spPr>
          <a:xfrm>
            <a:off x="838200" y="3030523"/>
            <a:ext cx="10515600" cy="796954"/>
          </a:xfrm>
          <a:prstGeom prst="rect">
            <a:avLst/>
          </a:prstGeom>
        </p:spPr>
        <p:txBody>
          <a:bodyPr vert="horz" lIns="91440" tIns="45720" rIns="91440" bIns="45720" rtlCol="0" anchor="ctr">
            <a:normAutofit/>
          </a:bodyPr>
          <a:lstStyle>
            <a:lvl1pPr algn="ctr" defTabSz="1219170" rtl="0" eaLnBrk="1" latinLnBrk="0" hangingPunct="1">
              <a:spcBef>
                <a:spcPct val="0"/>
              </a:spcBef>
              <a:buNone/>
              <a:defRPr sz="5867" kern="1200">
                <a:solidFill>
                  <a:schemeClr val="tx1"/>
                </a:solidFill>
                <a:latin typeface="+mj-lt"/>
                <a:ea typeface="+mj-ea"/>
                <a:cs typeface="+mj-cs"/>
              </a:defRPr>
            </a:lvl1pPr>
          </a:lstStyle>
          <a:p>
            <a:r>
              <a:rPr lang="en-CA" altLang="zh-CN" sz="3600" b="1">
                <a:latin typeface="Poppins" panose="00000500000000000000" pitchFamily="2" charset="0"/>
                <a:cs typeface="Poppins" panose="00000500000000000000" pitchFamily="2" charset="0"/>
              </a:rPr>
              <a:t>Detection of ADP</a:t>
            </a:r>
            <a:endParaRPr lang="en-CA" altLang="zh-CN" sz="3600" b="1" dirty="0">
              <a:latin typeface="Poppins" panose="00000500000000000000" pitchFamily="2" charset="0"/>
              <a:cs typeface="Poppins" panose="00000500000000000000" pitchFamily="2" charset="0"/>
            </a:endParaRPr>
          </a:p>
        </p:txBody>
      </p:sp>
      <p:pic>
        <p:nvPicPr>
          <p:cNvPr id="11" name="Picture 2" descr="D:\桌面\新logo-黑.png"/>
          <p:cNvPicPr>
            <a:picLocks noChangeAspect="1" noChangeArrowheads="1"/>
          </p:cNvPicPr>
          <p:nvPr/>
        </p:nvPicPr>
        <p:blipFill>
          <a:blip r:embed="rId3" cstate="print"/>
          <a:stretch>
            <a:fillRect/>
          </a:stretch>
        </p:blipFill>
        <p:spPr bwMode="auto">
          <a:xfrm>
            <a:off x="81097" y="44624"/>
            <a:ext cx="1991701" cy="480000"/>
          </a:xfrm>
          <a:prstGeom prst="rect">
            <a:avLst/>
          </a:prstGeom>
          <a:noFill/>
          <a:ln>
            <a:noFill/>
          </a:ln>
        </p:spPr>
      </p:pic>
      <p:pic>
        <p:nvPicPr>
          <p:cNvPr id="13" name="Picture 2" descr="\\192.168.3.235\Design\Logo &amp; Icons\SCB logo\新版\SCB-标准版.png"/>
          <p:cNvPicPr>
            <a:picLocks noChangeAspect="1" noChangeArrowheads="1"/>
          </p:cNvPicPr>
          <p:nvPr/>
        </p:nvPicPr>
        <p:blipFill>
          <a:blip r:embed="rId4" cstate="print"/>
          <a:srcRect/>
          <a:stretch>
            <a:fillRect/>
          </a:stretch>
        </p:blipFill>
        <p:spPr bwMode="auto">
          <a:xfrm>
            <a:off x="2460526" y="53071"/>
            <a:ext cx="1619250" cy="463106"/>
          </a:xfrm>
          <a:prstGeom prst="rect">
            <a:avLst/>
          </a:prstGeom>
          <a:noFill/>
        </p:spPr>
      </p:pic>
      <p:cxnSp>
        <p:nvCxnSpPr>
          <p:cNvPr id="15" name="直接连接符 14"/>
          <p:cNvCxnSpPr/>
          <p:nvPr/>
        </p:nvCxnSpPr>
        <p:spPr>
          <a:xfrm>
            <a:off x="2266662" y="158624"/>
            <a:ext cx="0" cy="2520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22846201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 xmlns:a16="http://schemas.microsoft.com/office/drawing/2014/main" id="{6D1B4135-1F07-2D4B-870E-BDE0E8A04B36}"/>
              </a:ext>
            </a:extLst>
          </p:cNvPr>
          <p:cNvSpPr txBox="1"/>
          <p:nvPr/>
        </p:nvSpPr>
        <p:spPr>
          <a:xfrm>
            <a:off x="71946" y="6572274"/>
            <a:ext cx="3071284" cy="256545"/>
          </a:xfrm>
          <a:prstGeom prst="rect">
            <a:avLst/>
          </a:prstGeom>
          <a:noFill/>
        </p:spPr>
        <p:txBody>
          <a:bodyPr>
            <a:spAutoFit/>
          </a:bodyPr>
          <a:lstStyle/>
          <a:p>
            <a:pPr>
              <a:defRPr/>
            </a:pPr>
            <a:r>
              <a:rPr lang="en-US" altLang="zh-CN" sz="1067" dirty="0">
                <a:solidFill>
                  <a:schemeClr val="tx1">
                    <a:lumMod val="50000"/>
                    <a:lumOff val="50000"/>
                  </a:schemeClr>
                </a:solidFill>
                <a:latin typeface="Poppins" pitchFamily="2" charset="0"/>
                <a:ea typeface="微软雅黑" pitchFamily="34" charset="-122"/>
                <a:cs typeface="Poppins" pitchFamily="2" charset="0"/>
              </a:rPr>
              <a:t>Sino Biological, Inc.</a:t>
            </a:r>
          </a:p>
        </p:txBody>
      </p:sp>
      <p:sp>
        <p:nvSpPr>
          <p:cNvPr id="29" name="Slide Number Placeholder 2">
            <a:extLst>
              <a:ext uri="{FF2B5EF4-FFF2-40B4-BE49-F238E27FC236}">
                <a16:creationId xmlns="" xmlns:a16="http://schemas.microsoft.com/office/drawing/2014/main" id="{7EAF9033-2AA8-BDA5-A2B3-707971D4120E}"/>
              </a:ext>
            </a:extLst>
          </p:cNvPr>
          <p:cNvSpPr txBox="1">
            <a:spLocks/>
          </p:cNvSpPr>
          <p:nvPr/>
        </p:nvSpPr>
        <p:spPr>
          <a:xfrm>
            <a:off x="9448800" y="6356350"/>
            <a:ext cx="2743200" cy="365125"/>
          </a:xfrm>
          <a:prstGeom prst="rect">
            <a:avLst/>
          </a:prstGeom>
        </p:spPr>
        <p:txBody>
          <a:bodyPr vert="horz" lIns="91440" tIns="45720" rIns="91440" bIns="45720" rtlCol="0" anchor="ctr"/>
          <a:lstStyle>
            <a:defPPr>
              <a:defRPr lang="zh-CN"/>
            </a:defPPr>
            <a:lvl1pPr marL="0" algn="r" defTabSz="1219170" rtl="0" eaLnBrk="1" latinLnBrk="0" hangingPunct="1">
              <a:defRPr sz="1600" kern="1200">
                <a:solidFill>
                  <a:schemeClr val="tx1">
                    <a:tint val="75000"/>
                  </a:schemeClr>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fld id="{4DB72C5D-F8DD-F442-983E-53CD8A77EED6}" type="slidenum">
              <a:rPr lang="en-US" smtClean="0"/>
              <a:pPr/>
              <a:t>20</a:t>
            </a:fld>
            <a:endParaRPr lang="en-US"/>
          </a:p>
        </p:txBody>
      </p:sp>
      <p:sp>
        <p:nvSpPr>
          <p:cNvPr id="28" name="Title 1">
            <a:extLst>
              <a:ext uri="{FF2B5EF4-FFF2-40B4-BE49-F238E27FC236}">
                <a16:creationId xmlns="" xmlns:a16="http://schemas.microsoft.com/office/drawing/2014/main" id="{96AF6D97-D9A8-2A53-57DB-28ABCEBAF37E}"/>
              </a:ext>
            </a:extLst>
          </p:cNvPr>
          <p:cNvSpPr txBox="1">
            <a:spLocks/>
          </p:cNvSpPr>
          <p:nvPr/>
        </p:nvSpPr>
        <p:spPr>
          <a:xfrm>
            <a:off x="609600" y="312672"/>
            <a:ext cx="10972800" cy="1143000"/>
          </a:xfrm>
          <a:prstGeom prst="rect">
            <a:avLst/>
          </a:prstGeom>
        </p:spPr>
        <p:txBody>
          <a:bodyPr vert="horz" lIns="91440" tIns="45720" rIns="91440" bIns="45720" rtlCol="0" anchor="ctr">
            <a:normAutofit/>
          </a:bodyPr>
          <a:lstStyle>
            <a:lvl1pPr algn="ctr" defTabSz="1219170" rtl="0" eaLnBrk="1" latinLnBrk="0" hangingPunct="1">
              <a:spcBef>
                <a:spcPct val="0"/>
              </a:spcBef>
              <a:buNone/>
              <a:defRPr sz="5867" kern="1200">
                <a:solidFill>
                  <a:schemeClr val="tx1"/>
                </a:solidFill>
                <a:latin typeface="+mj-lt"/>
                <a:ea typeface="+mj-ea"/>
                <a:cs typeface="+mj-cs"/>
              </a:defRPr>
            </a:lvl1pPr>
          </a:lstStyle>
          <a:p>
            <a:r>
              <a:rPr lang="en-CA" altLang="zh-CN" sz="3600" b="1" dirty="0">
                <a:latin typeface="Poppins" panose="00000500000000000000" pitchFamily="2" charset="0"/>
                <a:cs typeface="Poppins" panose="00000500000000000000" pitchFamily="2" charset="0"/>
              </a:rPr>
              <a:t>ADP-</a:t>
            </a:r>
            <a:r>
              <a:rPr lang="en-CA" altLang="zh-CN" sz="3600" b="1" dirty="0" err="1">
                <a:latin typeface="Poppins" panose="00000500000000000000" pitchFamily="2" charset="0"/>
                <a:cs typeface="Poppins" panose="00000500000000000000" pitchFamily="2" charset="0"/>
              </a:rPr>
              <a:t>Glo</a:t>
            </a:r>
            <a:r>
              <a:rPr lang="en-CA" altLang="zh-CN" sz="3600" b="1" dirty="0">
                <a:latin typeface="Poppins" panose="00000500000000000000" pitchFamily="2" charset="0"/>
                <a:cs typeface="Poppins" panose="00000500000000000000" pitchFamily="2" charset="0"/>
              </a:rPr>
              <a:t> assay</a:t>
            </a:r>
            <a:endParaRPr lang="en-CA" sz="3600" b="1" dirty="0">
              <a:latin typeface="Poppins" panose="00000500000000000000" pitchFamily="2" charset="0"/>
              <a:cs typeface="Poppins" panose="00000500000000000000" pitchFamily="2" charset="0"/>
            </a:endParaRPr>
          </a:p>
        </p:txBody>
      </p:sp>
      <p:pic>
        <p:nvPicPr>
          <p:cNvPr id="2" name="Content Placeholder 11">
            <a:extLst>
              <a:ext uri="{FF2B5EF4-FFF2-40B4-BE49-F238E27FC236}">
                <a16:creationId xmlns="" xmlns:a16="http://schemas.microsoft.com/office/drawing/2014/main" id="{2B5A96B9-89A6-DE5C-6B5F-618259074AFE}"/>
              </a:ext>
            </a:extLst>
          </p:cNvPr>
          <p:cNvPicPr>
            <a:picLocks noChangeAspect="1"/>
          </p:cNvPicPr>
          <p:nvPr/>
        </p:nvPicPr>
        <p:blipFill>
          <a:blip r:embed="rId3" cstate="print"/>
          <a:stretch>
            <a:fillRect/>
          </a:stretch>
        </p:blipFill>
        <p:spPr>
          <a:xfrm>
            <a:off x="838200" y="1319231"/>
            <a:ext cx="10515600" cy="3639431"/>
          </a:xfrm>
          <a:prstGeom prst="rect">
            <a:avLst/>
          </a:prstGeom>
        </p:spPr>
      </p:pic>
      <p:graphicFrame>
        <p:nvGraphicFramePr>
          <p:cNvPr id="3" name="Table 13">
            <a:extLst>
              <a:ext uri="{FF2B5EF4-FFF2-40B4-BE49-F238E27FC236}">
                <a16:creationId xmlns="" xmlns:a16="http://schemas.microsoft.com/office/drawing/2014/main" id="{9476F10F-7121-68F1-D6AB-77F34DE4B2C7}"/>
              </a:ext>
            </a:extLst>
          </p:cNvPr>
          <p:cNvGraphicFramePr>
            <a:graphicFrameLocks noGrp="1"/>
          </p:cNvGraphicFramePr>
          <p:nvPr>
            <p:extLst>
              <p:ext uri="{D42A27DB-BD31-4B8C-83A1-F6EECF244321}">
                <p14:modId xmlns="" xmlns:p14="http://schemas.microsoft.com/office/powerpoint/2010/main" val="2373189730"/>
              </p:ext>
            </p:extLst>
          </p:nvPr>
        </p:nvGraphicFramePr>
        <p:xfrm>
          <a:off x="838201" y="5423624"/>
          <a:ext cx="10515599" cy="1010920"/>
        </p:xfrm>
        <a:graphic>
          <a:graphicData uri="http://schemas.openxmlformats.org/drawingml/2006/table">
            <a:tbl>
              <a:tblPr firstRow="1" bandRow="1">
                <a:tableStyleId>{5940675A-B579-460E-94D1-54222C63F5DA}</a:tableStyleId>
              </a:tblPr>
              <a:tblGrid>
                <a:gridCol w="1256566">
                  <a:extLst>
                    <a:ext uri="{9D8B030D-6E8A-4147-A177-3AD203B41FA5}">
                      <a16:colId xmlns="" xmlns:a16="http://schemas.microsoft.com/office/drawing/2014/main" val="1449452293"/>
                    </a:ext>
                  </a:extLst>
                </a:gridCol>
                <a:gridCol w="9259033">
                  <a:extLst>
                    <a:ext uri="{9D8B030D-6E8A-4147-A177-3AD203B41FA5}">
                      <a16:colId xmlns="" xmlns:a16="http://schemas.microsoft.com/office/drawing/2014/main" val="221737495"/>
                    </a:ext>
                  </a:extLst>
                </a:gridCol>
              </a:tblGrid>
              <a:tr h="370840">
                <a:tc>
                  <a:txBody>
                    <a:bodyPr/>
                    <a:lstStyle/>
                    <a:p>
                      <a:r>
                        <a:rPr lang="en-CA" sz="1800" b="1" dirty="0">
                          <a:latin typeface="Poppins" panose="00000500000000000000" pitchFamily="2" charset="0"/>
                          <a:cs typeface="Poppins" panose="00000500000000000000" pitchFamily="2" charset="0"/>
                        </a:rPr>
                        <a:t>Pros</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CA" sz="1800" b="1" dirty="0">
                          <a:latin typeface="Poppins" panose="00000500000000000000" pitchFamily="2" charset="0"/>
                          <a:cs typeface="Poppins" panose="00000500000000000000" pitchFamily="2" charset="0"/>
                        </a:rPr>
                        <a:t>Highly sensitive, universal, high ATP tolerance, HTS-compatible, label-free</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2747182432"/>
                  </a:ext>
                </a:extLst>
              </a:tr>
              <a:tr h="370840">
                <a:tc>
                  <a:txBody>
                    <a:bodyPr/>
                    <a:lstStyle/>
                    <a:p>
                      <a:r>
                        <a:rPr lang="en-CA" sz="1800" b="1" dirty="0">
                          <a:latin typeface="Poppins" panose="00000500000000000000" pitchFamily="2" charset="0"/>
                          <a:cs typeface="Poppins" panose="00000500000000000000" pitchFamily="2" charset="0"/>
                        </a:rPr>
                        <a:t>Cons</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CA" sz="1800" b="1" dirty="0">
                          <a:latin typeface="Poppins" panose="00000500000000000000" pitchFamily="2" charset="0"/>
                          <a:cs typeface="Poppins" panose="00000500000000000000" pitchFamily="2" charset="0"/>
                        </a:rPr>
                        <a:t>Coupling enzymes may produce false positives, interference from ATPase</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3351974300"/>
                  </a:ext>
                </a:extLst>
              </a:tr>
            </a:tbl>
          </a:graphicData>
        </a:graphic>
      </p:graphicFrame>
      <p:pic>
        <p:nvPicPr>
          <p:cNvPr id="13" name="Picture 2" descr="D:\桌面\新logo-黑.png"/>
          <p:cNvPicPr>
            <a:picLocks noChangeAspect="1" noChangeArrowheads="1"/>
          </p:cNvPicPr>
          <p:nvPr/>
        </p:nvPicPr>
        <p:blipFill>
          <a:blip r:embed="rId4" cstate="print"/>
          <a:stretch>
            <a:fillRect/>
          </a:stretch>
        </p:blipFill>
        <p:spPr bwMode="auto">
          <a:xfrm>
            <a:off x="81097" y="44624"/>
            <a:ext cx="1991701" cy="480000"/>
          </a:xfrm>
          <a:prstGeom prst="rect">
            <a:avLst/>
          </a:prstGeom>
          <a:noFill/>
          <a:ln>
            <a:noFill/>
          </a:ln>
        </p:spPr>
      </p:pic>
      <p:pic>
        <p:nvPicPr>
          <p:cNvPr id="15" name="Picture 2" descr="\\192.168.3.235\Design\Logo &amp; Icons\SCB logo\新版\SCB-标准版.png"/>
          <p:cNvPicPr>
            <a:picLocks noChangeAspect="1" noChangeArrowheads="1"/>
          </p:cNvPicPr>
          <p:nvPr/>
        </p:nvPicPr>
        <p:blipFill>
          <a:blip r:embed="rId5" cstate="print"/>
          <a:srcRect/>
          <a:stretch>
            <a:fillRect/>
          </a:stretch>
        </p:blipFill>
        <p:spPr bwMode="auto">
          <a:xfrm>
            <a:off x="2460526" y="53071"/>
            <a:ext cx="1619250" cy="463106"/>
          </a:xfrm>
          <a:prstGeom prst="rect">
            <a:avLst/>
          </a:prstGeom>
          <a:noFill/>
        </p:spPr>
      </p:pic>
      <p:cxnSp>
        <p:nvCxnSpPr>
          <p:cNvPr id="16" name="直接连接符 15"/>
          <p:cNvCxnSpPr/>
          <p:nvPr/>
        </p:nvCxnSpPr>
        <p:spPr>
          <a:xfrm>
            <a:off x="2266662" y="158624"/>
            <a:ext cx="0" cy="2520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 xmlns:a16="http://schemas.microsoft.com/office/drawing/2014/main" id="{98C9DFF9-3E10-2B31-2229-6A3BAE3DA33D}"/>
              </a:ext>
            </a:extLst>
          </p:cNvPr>
          <p:cNvSpPr txBox="1"/>
          <p:nvPr/>
        </p:nvSpPr>
        <p:spPr>
          <a:xfrm>
            <a:off x="4380715" y="6538912"/>
            <a:ext cx="3430571" cy="307777"/>
          </a:xfrm>
          <a:prstGeom prst="rect">
            <a:avLst/>
          </a:prstGeom>
          <a:noFill/>
        </p:spPr>
        <p:txBody>
          <a:bodyPr wrap="square">
            <a:spAutoFit/>
          </a:bodyPr>
          <a:lstStyle/>
          <a:p>
            <a:pPr algn="ctr"/>
            <a:r>
              <a:rPr lang="en-US" sz="1400" i="1" dirty="0">
                <a:solidFill>
                  <a:schemeClr val="tx1">
                    <a:lumMod val="50000"/>
                    <a:lumOff val="50000"/>
                  </a:schemeClr>
                </a:solidFill>
                <a:latin typeface="Poppins" panose="00000500000000000000" pitchFamily="2" charset="0"/>
                <a:cs typeface="Poppins" panose="00000500000000000000" pitchFamily="2" charset="0"/>
              </a:rPr>
              <a:t>Image: https://www.promega.com/</a:t>
            </a:r>
          </a:p>
        </p:txBody>
      </p:sp>
    </p:spTree>
    <p:extLst>
      <p:ext uri="{BB962C8B-B14F-4D97-AF65-F5344CB8AC3E}">
        <p14:creationId xmlns="" xmlns:p14="http://schemas.microsoft.com/office/powerpoint/2010/main" val="96086579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 xmlns:a16="http://schemas.microsoft.com/office/drawing/2014/main" id="{6D1B4135-1F07-2D4B-870E-BDE0E8A04B36}"/>
              </a:ext>
            </a:extLst>
          </p:cNvPr>
          <p:cNvSpPr txBox="1"/>
          <p:nvPr/>
        </p:nvSpPr>
        <p:spPr>
          <a:xfrm>
            <a:off x="71946" y="6572274"/>
            <a:ext cx="3071284" cy="256545"/>
          </a:xfrm>
          <a:prstGeom prst="rect">
            <a:avLst/>
          </a:prstGeom>
          <a:noFill/>
        </p:spPr>
        <p:txBody>
          <a:bodyPr>
            <a:spAutoFit/>
          </a:bodyPr>
          <a:lstStyle/>
          <a:p>
            <a:pPr>
              <a:defRPr/>
            </a:pPr>
            <a:r>
              <a:rPr lang="en-US" altLang="zh-CN" sz="1067" dirty="0">
                <a:solidFill>
                  <a:schemeClr val="tx1">
                    <a:lumMod val="50000"/>
                    <a:lumOff val="50000"/>
                  </a:schemeClr>
                </a:solidFill>
                <a:latin typeface="Poppins" pitchFamily="2" charset="0"/>
                <a:ea typeface="微软雅黑" pitchFamily="34" charset="-122"/>
                <a:cs typeface="Poppins" pitchFamily="2" charset="0"/>
              </a:rPr>
              <a:t>Sino Biological, Inc.</a:t>
            </a:r>
          </a:p>
        </p:txBody>
      </p:sp>
      <p:sp>
        <p:nvSpPr>
          <p:cNvPr id="29" name="Slide Number Placeholder 2">
            <a:extLst>
              <a:ext uri="{FF2B5EF4-FFF2-40B4-BE49-F238E27FC236}">
                <a16:creationId xmlns="" xmlns:a16="http://schemas.microsoft.com/office/drawing/2014/main" id="{7EAF9033-2AA8-BDA5-A2B3-707971D4120E}"/>
              </a:ext>
            </a:extLst>
          </p:cNvPr>
          <p:cNvSpPr txBox="1">
            <a:spLocks/>
          </p:cNvSpPr>
          <p:nvPr/>
        </p:nvSpPr>
        <p:spPr>
          <a:xfrm>
            <a:off x="9448800" y="6356350"/>
            <a:ext cx="2743200" cy="365125"/>
          </a:xfrm>
          <a:prstGeom prst="rect">
            <a:avLst/>
          </a:prstGeom>
        </p:spPr>
        <p:txBody>
          <a:bodyPr vert="horz" lIns="91440" tIns="45720" rIns="91440" bIns="45720" rtlCol="0" anchor="ctr"/>
          <a:lstStyle>
            <a:defPPr>
              <a:defRPr lang="zh-CN"/>
            </a:defPPr>
            <a:lvl1pPr marL="0" algn="r" defTabSz="1219170" rtl="0" eaLnBrk="1" latinLnBrk="0" hangingPunct="1">
              <a:defRPr sz="1600" kern="1200">
                <a:solidFill>
                  <a:schemeClr val="tx1">
                    <a:tint val="75000"/>
                  </a:schemeClr>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fld id="{4DB72C5D-F8DD-F442-983E-53CD8A77EED6}" type="slidenum">
              <a:rPr lang="en-US" smtClean="0"/>
              <a:pPr/>
              <a:t>21</a:t>
            </a:fld>
            <a:endParaRPr lang="en-US"/>
          </a:p>
        </p:txBody>
      </p:sp>
      <p:sp>
        <p:nvSpPr>
          <p:cNvPr id="28" name="Title 1">
            <a:extLst>
              <a:ext uri="{FF2B5EF4-FFF2-40B4-BE49-F238E27FC236}">
                <a16:creationId xmlns="" xmlns:a16="http://schemas.microsoft.com/office/drawing/2014/main" id="{96AF6D97-D9A8-2A53-57DB-28ABCEBAF37E}"/>
              </a:ext>
            </a:extLst>
          </p:cNvPr>
          <p:cNvSpPr txBox="1">
            <a:spLocks/>
          </p:cNvSpPr>
          <p:nvPr/>
        </p:nvSpPr>
        <p:spPr>
          <a:xfrm>
            <a:off x="609600" y="413792"/>
            <a:ext cx="10972800" cy="1143000"/>
          </a:xfrm>
          <a:prstGeom prst="rect">
            <a:avLst/>
          </a:prstGeom>
        </p:spPr>
        <p:txBody>
          <a:bodyPr vert="horz" lIns="91440" tIns="45720" rIns="91440" bIns="45720" rtlCol="0" anchor="ctr">
            <a:normAutofit/>
          </a:bodyPr>
          <a:lstStyle>
            <a:lvl1pPr algn="ctr" defTabSz="1219170" rtl="0" eaLnBrk="1" latinLnBrk="0" hangingPunct="1">
              <a:spcBef>
                <a:spcPct val="0"/>
              </a:spcBef>
              <a:buNone/>
              <a:defRPr sz="5867" kern="1200">
                <a:solidFill>
                  <a:schemeClr val="tx1"/>
                </a:solidFill>
                <a:latin typeface="+mj-lt"/>
                <a:ea typeface="+mj-ea"/>
                <a:cs typeface="+mj-cs"/>
              </a:defRPr>
            </a:lvl1pPr>
          </a:lstStyle>
          <a:p>
            <a:r>
              <a:rPr lang="en-CA" altLang="zh-CN" sz="3600" b="1" dirty="0">
                <a:latin typeface="Poppins" panose="00000500000000000000" pitchFamily="2" charset="0"/>
                <a:cs typeface="Poppins" panose="00000500000000000000" pitchFamily="2" charset="0"/>
              </a:rPr>
              <a:t>Sensitivity &amp; linearity of ADP-Glo assay</a:t>
            </a:r>
            <a:endParaRPr lang="en-CA" sz="3600" b="1" dirty="0">
              <a:latin typeface="Poppins" panose="00000500000000000000" pitchFamily="2" charset="0"/>
              <a:cs typeface="Poppins" panose="00000500000000000000" pitchFamily="2" charset="0"/>
            </a:endParaRPr>
          </a:p>
        </p:txBody>
      </p:sp>
      <p:pic>
        <p:nvPicPr>
          <p:cNvPr id="2" name="Content Placeholder 11">
            <a:extLst>
              <a:ext uri="{FF2B5EF4-FFF2-40B4-BE49-F238E27FC236}">
                <a16:creationId xmlns="" xmlns:a16="http://schemas.microsoft.com/office/drawing/2014/main" id="{2B5A96B9-89A6-DE5C-6B5F-618259074AFE}"/>
              </a:ext>
            </a:extLst>
          </p:cNvPr>
          <p:cNvPicPr>
            <a:picLocks noChangeAspect="1"/>
          </p:cNvPicPr>
          <p:nvPr/>
        </p:nvPicPr>
        <p:blipFill>
          <a:blip r:embed="rId3" cstate="print">
            <a:extLst>
              <a:ext uri="{28A0092B-C50C-407E-A947-70E740481C1C}">
                <a14:useLocalDpi xmlns="" xmlns:a14="http://schemas.microsoft.com/office/drawing/2010/main" val="0"/>
              </a:ext>
            </a:extLst>
          </a:blip>
          <a:srcRect/>
          <a:stretch/>
        </p:blipFill>
        <p:spPr>
          <a:xfrm>
            <a:off x="2871338" y="1365155"/>
            <a:ext cx="6449325" cy="4944165"/>
          </a:xfrm>
          <a:prstGeom prst="rect">
            <a:avLst/>
          </a:prstGeom>
        </p:spPr>
      </p:pic>
      <p:sp>
        <p:nvSpPr>
          <p:cNvPr id="4" name="TextBox 3">
            <a:extLst>
              <a:ext uri="{FF2B5EF4-FFF2-40B4-BE49-F238E27FC236}">
                <a16:creationId xmlns="" xmlns:a16="http://schemas.microsoft.com/office/drawing/2014/main" id="{AC35BFF0-2257-4DFA-96E0-2860E63121E1}"/>
              </a:ext>
            </a:extLst>
          </p:cNvPr>
          <p:cNvSpPr txBox="1"/>
          <p:nvPr/>
        </p:nvSpPr>
        <p:spPr>
          <a:xfrm>
            <a:off x="4849056" y="6541592"/>
            <a:ext cx="2493888" cy="307777"/>
          </a:xfrm>
          <a:prstGeom prst="rect">
            <a:avLst/>
          </a:prstGeom>
          <a:noFill/>
        </p:spPr>
        <p:txBody>
          <a:bodyPr wrap="square">
            <a:spAutoFit/>
          </a:bodyPr>
          <a:lstStyle/>
          <a:p>
            <a:pPr algn="ctr"/>
            <a:r>
              <a:rPr lang="en-CA" sz="1400" b="0" i="1" u="none" strike="noStrike" baseline="0" dirty="0" err="1">
                <a:solidFill>
                  <a:schemeClr val="tx1">
                    <a:lumMod val="50000"/>
                    <a:lumOff val="50000"/>
                  </a:schemeClr>
                </a:solidFill>
                <a:latin typeface="Poppins" panose="00000500000000000000" pitchFamily="2" charset="0"/>
                <a:cs typeface="Poppins" panose="00000500000000000000" pitchFamily="2" charset="0"/>
              </a:rPr>
              <a:t>Zegzouti</a:t>
            </a:r>
            <a:r>
              <a:rPr lang="en-CA" sz="1400" b="0" i="1" u="none" strike="noStrike" baseline="0" dirty="0">
                <a:solidFill>
                  <a:schemeClr val="tx1">
                    <a:lumMod val="50000"/>
                    <a:lumOff val="50000"/>
                  </a:schemeClr>
                </a:solidFill>
                <a:latin typeface="Poppins" panose="00000500000000000000" pitchFamily="2" charset="0"/>
                <a:cs typeface="Poppins" panose="00000500000000000000" pitchFamily="2" charset="0"/>
              </a:rPr>
              <a:t> H et al. 2009</a:t>
            </a:r>
            <a:endParaRPr lang="en-CA" dirty="0">
              <a:solidFill>
                <a:schemeClr val="tx1">
                  <a:lumMod val="50000"/>
                  <a:lumOff val="50000"/>
                </a:schemeClr>
              </a:solidFill>
              <a:latin typeface="Poppins" panose="00000500000000000000" pitchFamily="2" charset="0"/>
              <a:cs typeface="Poppins" panose="00000500000000000000" pitchFamily="2" charset="0"/>
            </a:endParaRPr>
          </a:p>
        </p:txBody>
      </p:sp>
      <p:pic>
        <p:nvPicPr>
          <p:cNvPr id="10" name="Picture 2" descr="D:\桌面\新logo-黑.png"/>
          <p:cNvPicPr>
            <a:picLocks noChangeAspect="1" noChangeArrowheads="1"/>
          </p:cNvPicPr>
          <p:nvPr/>
        </p:nvPicPr>
        <p:blipFill>
          <a:blip r:embed="rId4" cstate="print"/>
          <a:stretch>
            <a:fillRect/>
          </a:stretch>
        </p:blipFill>
        <p:spPr bwMode="auto">
          <a:xfrm>
            <a:off x="81097" y="44624"/>
            <a:ext cx="1991701" cy="480000"/>
          </a:xfrm>
          <a:prstGeom prst="rect">
            <a:avLst/>
          </a:prstGeom>
          <a:noFill/>
          <a:ln>
            <a:noFill/>
          </a:ln>
        </p:spPr>
      </p:pic>
      <p:pic>
        <p:nvPicPr>
          <p:cNvPr id="11" name="Picture 2" descr="\\192.168.3.235\Design\Logo &amp; Icons\SCB logo\新版\SCB-标准版.png"/>
          <p:cNvPicPr>
            <a:picLocks noChangeAspect="1" noChangeArrowheads="1"/>
          </p:cNvPicPr>
          <p:nvPr/>
        </p:nvPicPr>
        <p:blipFill>
          <a:blip r:embed="rId5" cstate="print"/>
          <a:srcRect/>
          <a:stretch>
            <a:fillRect/>
          </a:stretch>
        </p:blipFill>
        <p:spPr bwMode="auto">
          <a:xfrm>
            <a:off x="2460526" y="53071"/>
            <a:ext cx="1619250" cy="463106"/>
          </a:xfrm>
          <a:prstGeom prst="rect">
            <a:avLst/>
          </a:prstGeom>
          <a:noFill/>
        </p:spPr>
      </p:pic>
      <p:cxnSp>
        <p:nvCxnSpPr>
          <p:cNvPr id="12" name="直接连接符 11"/>
          <p:cNvCxnSpPr/>
          <p:nvPr/>
        </p:nvCxnSpPr>
        <p:spPr>
          <a:xfrm>
            <a:off x="2266662" y="158624"/>
            <a:ext cx="0" cy="2520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86193931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 xmlns:a16="http://schemas.microsoft.com/office/drawing/2014/main" id="{6D1B4135-1F07-2D4B-870E-BDE0E8A04B36}"/>
              </a:ext>
            </a:extLst>
          </p:cNvPr>
          <p:cNvSpPr txBox="1"/>
          <p:nvPr/>
        </p:nvSpPr>
        <p:spPr>
          <a:xfrm>
            <a:off x="71946" y="6572274"/>
            <a:ext cx="3071284" cy="256545"/>
          </a:xfrm>
          <a:prstGeom prst="rect">
            <a:avLst/>
          </a:prstGeom>
          <a:noFill/>
        </p:spPr>
        <p:txBody>
          <a:bodyPr>
            <a:spAutoFit/>
          </a:bodyPr>
          <a:lstStyle/>
          <a:p>
            <a:pPr>
              <a:defRPr/>
            </a:pPr>
            <a:r>
              <a:rPr lang="en-US" altLang="zh-CN" sz="1067" dirty="0">
                <a:solidFill>
                  <a:schemeClr val="tx1">
                    <a:lumMod val="50000"/>
                    <a:lumOff val="50000"/>
                  </a:schemeClr>
                </a:solidFill>
                <a:latin typeface="Poppins" pitchFamily="2" charset="0"/>
                <a:ea typeface="微软雅黑" pitchFamily="34" charset="-122"/>
                <a:cs typeface="Poppins" pitchFamily="2" charset="0"/>
              </a:rPr>
              <a:t>Sino Biological, Inc.</a:t>
            </a:r>
          </a:p>
        </p:txBody>
      </p:sp>
      <p:sp>
        <p:nvSpPr>
          <p:cNvPr id="29" name="Slide Number Placeholder 2">
            <a:extLst>
              <a:ext uri="{FF2B5EF4-FFF2-40B4-BE49-F238E27FC236}">
                <a16:creationId xmlns="" xmlns:a16="http://schemas.microsoft.com/office/drawing/2014/main" id="{7EAF9033-2AA8-BDA5-A2B3-707971D4120E}"/>
              </a:ext>
            </a:extLst>
          </p:cNvPr>
          <p:cNvSpPr txBox="1">
            <a:spLocks/>
          </p:cNvSpPr>
          <p:nvPr/>
        </p:nvSpPr>
        <p:spPr>
          <a:xfrm>
            <a:off x="9448800" y="6356350"/>
            <a:ext cx="2743200" cy="365125"/>
          </a:xfrm>
          <a:prstGeom prst="rect">
            <a:avLst/>
          </a:prstGeom>
        </p:spPr>
        <p:txBody>
          <a:bodyPr vert="horz" lIns="91440" tIns="45720" rIns="91440" bIns="45720" rtlCol="0" anchor="ctr"/>
          <a:lstStyle>
            <a:defPPr>
              <a:defRPr lang="zh-CN"/>
            </a:defPPr>
            <a:lvl1pPr marL="0" algn="r" defTabSz="1219170" rtl="0" eaLnBrk="1" latinLnBrk="0" hangingPunct="1">
              <a:defRPr sz="1600" kern="1200">
                <a:solidFill>
                  <a:schemeClr val="tx1">
                    <a:tint val="75000"/>
                  </a:schemeClr>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fld id="{4DB72C5D-F8DD-F442-983E-53CD8A77EED6}" type="slidenum">
              <a:rPr lang="en-US" smtClean="0"/>
              <a:pPr/>
              <a:t>22</a:t>
            </a:fld>
            <a:endParaRPr lang="en-US"/>
          </a:p>
        </p:txBody>
      </p:sp>
      <p:sp>
        <p:nvSpPr>
          <p:cNvPr id="28" name="Title 1">
            <a:extLst>
              <a:ext uri="{FF2B5EF4-FFF2-40B4-BE49-F238E27FC236}">
                <a16:creationId xmlns="" xmlns:a16="http://schemas.microsoft.com/office/drawing/2014/main" id="{96AF6D97-D9A8-2A53-57DB-28ABCEBAF37E}"/>
              </a:ext>
            </a:extLst>
          </p:cNvPr>
          <p:cNvSpPr txBox="1">
            <a:spLocks/>
          </p:cNvSpPr>
          <p:nvPr/>
        </p:nvSpPr>
        <p:spPr>
          <a:xfrm>
            <a:off x="609600" y="355976"/>
            <a:ext cx="10972800" cy="1143000"/>
          </a:xfrm>
          <a:prstGeom prst="rect">
            <a:avLst/>
          </a:prstGeom>
        </p:spPr>
        <p:txBody>
          <a:bodyPr vert="horz" lIns="91440" tIns="45720" rIns="91440" bIns="45720" rtlCol="0" anchor="ctr">
            <a:normAutofit/>
          </a:bodyPr>
          <a:lstStyle>
            <a:lvl1pPr algn="ctr" defTabSz="1219170" rtl="0" eaLnBrk="1" latinLnBrk="0" hangingPunct="1">
              <a:spcBef>
                <a:spcPct val="0"/>
              </a:spcBef>
              <a:buNone/>
              <a:defRPr sz="5867" kern="1200">
                <a:solidFill>
                  <a:schemeClr val="tx1"/>
                </a:solidFill>
                <a:latin typeface="+mj-lt"/>
                <a:ea typeface="+mj-ea"/>
                <a:cs typeface="+mj-cs"/>
              </a:defRPr>
            </a:lvl1pPr>
          </a:lstStyle>
          <a:p>
            <a:r>
              <a:rPr lang="en-CA" altLang="zh-CN" sz="3600" b="1" dirty="0" err="1">
                <a:latin typeface="Poppins" panose="00000500000000000000" pitchFamily="2" charset="0"/>
                <a:cs typeface="Poppins" panose="00000500000000000000" pitchFamily="2" charset="0"/>
              </a:rPr>
              <a:t>Transcreener</a:t>
            </a:r>
            <a:r>
              <a:rPr lang="en-CA" altLang="zh-CN" sz="3600" b="1" dirty="0">
                <a:latin typeface="Poppins" panose="00000500000000000000" pitchFamily="2" charset="0"/>
                <a:cs typeface="Poppins" panose="00000500000000000000" pitchFamily="2" charset="0"/>
              </a:rPr>
              <a:t>/</a:t>
            </a:r>
            <a:r>
              <a:rPr lang="en-CA" altLang="zh-CN" sz="3600" b="1" dirty="0" err="1">
                <a:latin typeface="Poppins" panose="00000500000000000000" pitchFamily="2" charset="0"/>
                <a:cs typeface="Poppins" panose="00000500000000000000" pitchFamily="2" charset="0"/>
              </a:rPr>
              <a:t>Adapta</a:t>
            </a:r>
            <a:r>
              <a:rPr lang="en-CA" altLang="zh-CN" sz="3600" b="1" dirty="0">
                <a:latin typeface="Poppins" panose="00000500000000000000" pitchFamily="2" charset="0"/>
                <a:cs typeface="Poppins" panose="00000500000000000000" pitchFamily="2" charset="0"/>
              </a:rPr>
              <a:t> </a:t>
            </a:r>
            <a:r>
              <a:rPr lang="en-US" altLang="zh-CN" sz="3600" b="1" dirty="0">
                <a:latin typeface="Poppins" panose="00000500000000000000" pitchFamily="2" charset="0"/>
                <a:cs typeface="Poppins" panose="00000500000000000000" pitchFamily="2" charset="0"/>
              </a:rPr>
              <a:t>a</a:t>
            </a:r>
            <a:r>
              <a:rPr lang="en-CA" altLang="zh-CN" sz="3600" b="1" dirty="0" err="1">
                <a:latin typeface="Poppins" panose="00000500000000000000" pitchFamily="2" charset="0"/>
                <a:cs typeface="Poppins" panose="00000500000000000000" pitchFamily="2" charset="0"/>
              </a:rPr>
              <a:t>ssay</a:t>
            </a:r>
            <a:endParaRPr lang="en-CA" sz="3600" b="1" dirty="0">
              <a:latin typeface="Poppins" panose="00000500000000000000" pitchFamily="2" charset="0"/>
              <a:cs typeface="Poppins" panose="00000500000000000000" pitchFamily="2" charset="0"/>
            </a:endParaRPr>
          </a:p>
        </p:txBody>
      </p:sp>
      <p:graphicFrame>
        <p:nvGraphicFramePr>
          <p:cNvPr id="3" name="Table 13">
            <a:extLst>
              <a:ext uri="{FF2B5EF4-FFF2-40B4-BE49-F238E27FC236}">
                <a16:creationId xmlns="" xmlns:a16="http://schemas.microsoft.com/office/drawing/2014/main" id="{08B36BA0-F818-7468-7885-7A3B89C36F26}"/>
              </a:ext>
            </a:extLst>
          </p:cNvPr>
          <p:cNvGraphicFramePr>
            <a:graphicFrameLocks noGrp="1"/>
          </p:cNvGraphicFramePr>
          <p:nvPr>
            <p:extLst>
              <p:ext uri="{D42A27DB-BD31-4B8C-83A1-F6EECF244321}">
                <p14:modId xmlns="" xmlns:p14="http://schemas.microsoft.com/office/powerpoint/2010/main" val="3888585804"/>
              </p:ext>
            </p:extLst>
          </p:nvPr>
        </p:nvGraphicFramePr>
        <p:xfrm>
          <a:off x="6528048" y="2920506"/>
          <a:ext cx="5497795" cy="1280160"/>
        </p:xfrm>
        <a:graphic>
          <a:graphicData uri="http://schemas.openxmlformats.org/drawingml/2006/table">
            <a:tbl>
              <a:tblPr firstRow="1" bandRow="1">
                <a:tableStyleId>{5940675A-B579-460E-94D1-54222C63F5DA}</a:tableStyleId>
              </a:tblPr>
              <a:tblGrid>
                <a:gridCol w="1008112">
                  <a:extLst>
                    <a:ext uri="{9D8B030D-6E8A-4147-A177-3AD203B41FA5}">
                      <a16:colId xmlns="" xmlns:a16="http://schemas.microsoft.com/office/drawing/2014/main" val="1449452293"/>
                    </a:ext>
                  </a:extLst>
                </a:gridCol>
                <a:gridCol w="4489683">
                  <a:extLst>
                    <a:ext uri="{9D8B030D-6E8A-4147-A177-3AD203B41FA5}">
                      <a16:colId xmlns="" xmlns:a16="http://schemas.microsoft.com/office/drawing/2014/main" val="221737495"/>
                    </a:ext>
                  </a:extLst>
                </a:gridCol>
              </a:tblGrid>
              <a:tr h="588494">
                <a:tc>
                  <a:txBody>
                    <a:bodyPr/>
                    <a:lstStyle/>
                    <a:p>
                      <a:r>
                        <a:rPr lang="en-CA" sz="1800" b="1" dirty="0">
                          <a:latin typeface="Poppins" pitchFamily="2" charset="0"/>
                          <a:cs typeface="Poppins" pitchFamily="2" charset="0"/>
                        </a:rPr>
                        <a:t>Pros</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CA" sz="1800" b="1" dirty="0">
                          <a:latin typeface="Poppins" pitchFamily="2" charset="0"/>
                          <a:cs typeface="Poppins" pitchFamily="2" charset="0"/>
                        </a:rPr>
                        <a:t>Versatile, HTS-compatible, various detection modes</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2747182432"/>
                  </a:ext>
                </a:extLst>
              </a:tr>
              <a:tr h="588494">
                <a:tc>
                  <a:txBody>
                    <a:bodyPr/>
                    <a:lstStyle/>
                    <a:p>
                      <a:r>
                        <a:rPr lang="en-CA" sz="1800" b="1" dirty="0">
                          <a:latin typeface="Poppins" pitchFamily="2" charset="0"/>
                          <a:cs typeface="Poppins" pitchFamily="2" charset="0"/>
                        </a:rPr>
                        <a:t>Cons</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CA" sz="1800" b="1" dirty="0">
                          <a:latin typeface="Poppins" pitchFamily="2" charset="0"/>
                          <a:cs typeface="Poppins" pitchFamily="2" charset="0"/>
                        </a:rPr>
                        <a:t>Antibody-dependent, specificity issues</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3351974300"/>
                  </a:ext>
                </a:extLst>
              </a:tr>
            </a:tbl>
          </a:graphicData>
        </a:graphic>
      </p:graphicFrame>
      <p:grpSp>
        <p:nvGrpSpPr>
          <p:cNvPr id="5" name="Group 4">
            <a:extLst>
              <a:ext uri="{FF2B5EF4-FFF2-40B4-BE49-F238E27FC236}">
                <a16:creationId xmlns="" xmlns:a16="http://schemas.microsoft.com/office/drawing/2014/main" id="{DE6B324B-7AC8-E1C3-7AF3-9F0BD346917D}"/>
              </a:ext>
            </a:extLst>
          </p:cNvPr>
          <p:cNvGrpSpPr/>
          <p:nvPr/>
        </p:nvGrpSpPr>
        <p:grpSpPr>
          <a:xfrm>
            <a:off x="1511149" y="1556429"/>
            <a:ext cx="5927077" cy="4968875"/>
            <a:chOff x="1511149" y="944562"/>
            <a:chExt cx="5927077" cy="4968875"/>
          </a:xfrm>
        </p:grpSpPr>
        <p:pic>
          <p:nvPicPr>
            <p:cNvPr id="2" name="Content Placeholder 7">
              <a:extLst>
                <a:ext uri="{FF2B5EF4-FFF2-40B4-BE49-F238E27FC236}">
                  <a16:creationId xmlns="" xmlns:a16="http://schemas.microsoft.com/office/drawing/2014/main" id="{F1CB848D-F960-4658-0EAC-71D862224AFC}"/>
                </a:ext>
              </a:extLst>
            </p:cNvPr>
            <p:cNvPicPr>
              <a:picLocks noChangeAspect="1"/>
            </p:cNvPicPr>
            <p:nvPr/>
          </p:nvPicPr>
          <p:blipFill>
            <a:blip r:embed="rId3" cstate="print"/>
            <a:stretch>
              <a:fillRect/>
            </a:stretch>
          </p:blipFill>
          <p:spPr>
            <a:xfrm>
              <a:off x="1511149" y="944562"/>
              <a:ext cx="4236973" cy="4968875"/>
            </a:xfrm>
            <a:prstGeom prst="rect">
              <a:avLst/>
            </a:prstGeom>
          </p:spPr>
        </p:pic>
        <p:sp>
          <p:nvSpPr>
            <p:cNvPr id="4" name="TextBox 3">
              <a:extLst>
                <a:ext uri="{FF2B5EF4-FFF2-40B4-BE49-F238E27FC236}">
                  <a16:creationId xmlns="" xmlns:a16="http://schemas.microsoft.com/office/drawing/2014/main" id="{639B179C-CF46-C086-6404-76A8C2136A6C}"/>
                </a:ext>
              </a:extLst>
            </p:cNvPr>
            <p:cNvSpPr txBox="1"/>
            <p:nvPr/>
          </p:nvSpPr>
          <p:spPr>
            <a:xfrm>
              <a:off x="6081846" y="5121389"/>
              <a:ext cx="1356380" cy="369332"/>
            </a:xfrm>
            <a:prstGeom prst="rect">
              <a:avLst/>
            </a:prstGeom>
            <a:solidFill>
              <a:schemeClr val="accent4">
                <a:lumMod val="60000"/>
                <a:lumOff val="40000"/>
              </a:schemeClr>
            </a:solidFill>
          </p:spPr>
          <p:txBody>
            <a:bodyPr wrap="square">
              <a:spAutoFit/>
            </a:bodyPr>
            <a:lstStyle/>
            <a:p>
              <a:r>
                <a:rPr lang="en-CA" altLang="zh-CN" sz="1800" b="1" dirty="0">
                  <a:latin typeface="Poppins" panose="00000500000000000000" pitchFamily="2" charset="0"/>
                  <a:cs typeface="Poppins" panose="00000500000000000000" pitchFamily="2" charset="0"/>
                </a:rPr>
                <a:t>Adapta</a:t>
              </a:r>
              <a:endParaRPr lang="en-CA" sz="1800" dirty="0">
                <a:latin typeface="Poppins" panose="00000500000000000000" pitchFamily="2" charset="0"/>
                <a:cs typeface="Poppins" panose="00000500000000000000" pitchFamily="2" charset="0"/>
              </a:endParaRPr>
            </a:p>
          </p:txBody>
        </p:sp>
      </p:grpSp>
      <p:pic>
        <p:nvPicPr>
          <p:cNvPr id="15" name="Picture 2" descr="D:\桌面\新logo-黑.png"/>
          <p:cNvPicPr>
            <a:picLocks noChangeAspect="1" noChangeArrowheads="1"/>
          </p:cNvPicPr>
          <p:nvPr/>
        </p:nvPicPr>
        <p:blipFill>
          <a:blip r:embed="rId4" cstate="print"/>
          <a:stretch>
            <a:fillRect/>
          </a:stretch>
        </p:blipFill>
        <p:spPr bwMode="auto">
          <a:xfrm>
            <a:off x="81097" y="44624"/>
            <a:ext cx="1991701" cy="480000"/>
          </a:xfrm>
          <a:prstGeom prst="rect">
            <a:avLst/>
          </a:prstGeom>
          <a:noFill/>
          <a:ln>
            <a:noFill/>
          </a:ln>
        </p:spPr>
      </p:pic>
      <p:pic>
        <p:nvPicPr>
          <p:cNvPr id="16" name="Picture 2" descr="\\192.168.3.235\Design\Logo &amp; Icons\SCB logo\新版\SCB-标准版.png"/>
          <p:cNvPicPr>
            <a:picLocks noChangeAspect="1" noChangeArrowheads="1"/>
          </p:cNvPicPr>
          <p:nvPr/>
        </p:nvPicPr>
        <p:blipFill>
          <a:blip r:embed="rId5" cstate="print"/>
          <a:srcRect/>
          <a:stretch>
            <a:fillRect/>
          </a:stretch>
        </p:blipFill>
        <p:spPr bwMode="auto">
          <a:xfrm>
            <a:off x="2460526" y="53071"/>
            <a:ext cx="1619250" cy="463106"/>
          </a:xfrm>
          <a:prstGeom prst="rect">
            <a:avLst/>
          </a:prstGeom>
          <a:noFill/>
        </p:spPr>
      </p:pic>
      <p:cxnSp>
        <p:nvCxnSpPr>
          <p:cNvPr id="18" name="直接连接符 17"/>
          <p:cNvCxnSpPr/>
          <p:nvPr/>
        </p:nvCxnSpPr>
        <p:spPr>
          <a:xfrm>
            <a:off x="2266662" y="158624"/>
            <a:ext cx="0" cy="2520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 xmlns:a16="http://schemas.microsoft.com/office/drawing/2014/main" id="{D23F0BBD-A516-D6D1-E59D-7F5913487857}"/>
              </a:ext>
            </a:extLst>
          </p:cNvPr>
          <p:cNvSpPr txBox="1"/>
          <p:nvPr/>
        </p:nvSpPr>
        <p:spPr>
          <a:xfrm>
            <a:off x="4380715" y="6538912"/>
            <a:ext cx="3430571" cy="307777"/>
          </a:xfrm>
          <a:prstGeom prst="rect">
            <a:avLst/>
          </a:prstGeom>
          <a:noFill/>
        </p:spPr>
        <p:txBody>
          <a:bodyPr wrap="square">
            <a:spAutoFit/>
          </a:bodyPr>
          <a:lstStyle/>
          <a:p>
            <a:pPr algn="ctr"/>
            <a:r>
              <a:rPr lang="en-US" sz="1400" i="1" dirty="0">
                <a:solidFill>
                  <a:schemeClr val="tx1">
                    <a:lumMod val="50000"/>
                    <a:lumOff val="50000"/>
                  </a:schemeClr>
                </a:solidFill>
                <a:latin typeface="Poppins" panose="00000500000000000000" pitchFamily="2" charset="0"/>
                <a:cs typeface="Poppins" panose="00000500000000000000" pitchFamily="2" charset="0"/>
              </a:rPr>
              <a:t>Image: https://bellbrooklabs.com</a:t>
            </a:r>
          </a:p>
        </p:txBody>
      </p:sp>
    </p:spTree>
    <p:extLst>
      <p:ext uri="{BB962C8B-B14F-4D97-AF65-F5344CB8AC3E}">
        <p14:creationId xmlns="" xmlns:p14="http://schemas.microsoft.com/office/powerpoint/2010/main" val="152552238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椭圆 17"/>
          <p:cNvSpPr>
            <a:spLocks noChangeAspect="1"/>
          </p:cNvSpPr>
          <p:nvPr/>
        </p:nvSpPr>
        <p:spPr>
          <a:xfrm>
            <a:off x="3647728" y="2852936"/>
            <a:ext cx="1125149" cy="1125149"/>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19" name="椭圆 18"/>
          <p:cNvSpPr>
            <a:spLocks noChangeAspect="1"/>
          </p:cNvSpPr>
          <p:nvPr/>
        </p:nvSpPr>
        <p:spPr>
          <a:xfrm>
            <a:off x="3647728" y="2852936"/>
            <a:ext cx="360000" cy="360000"/>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17" name="TextBox 16">
            <a:extLst>
              <a:ext uri="{FF2B5EF4-FFF2-40B4-BE49-F238E27FC236}">
                <a16:creationId xmlns="" xmlns:a16="http://schemas.microsoft.com/office/drawing/2014/main" id="{6D1B4135-1F07-2D4B-870E-BDE0E8A04B36}"/>
              </a:ext>
            </a:extLst>
          </p:cNvPr>
          <p:cNvSpPr txBox="1"/>
          <p:nvPr/>
        </p:nvSpPr>
        <p:spPr>
          <a:xfrm>
            <a:off x="71946" y="6572274"/>
            <a:ext cx="3071284" cy="256545"/>
          </a:xfrm>
          <a:prstGeom prst="rect">
            <a:avLst/>
          </a:prstGeom>
          <a:noFill/>
        </p:spPr>
        <p:txBody>
          <a:bodyPr>
            <a:spAutoFit/>
          </a:bodyPr>
          <a:lstStyle/>
          <a:p>
            <a:pPr>
              <a:defRPr/>
            </a:pPr>
            <a:r>
              <a:rPr lang="en-US" altLang="zh-CN" sz="1067" dirty="0">
                <a:solidFill>
                  <a:schemeClr val="tx1">
                    <a:lumMod val="50000"/>
                    <a:lumOff val="50000"/>
                  </a:schemeClr>
                </a:solidFill>
                <a:latin typeface="Poppins" pitchFamily="2" charset="0"/>
                <a:ea typeface="微软雅黑" pitchFamily="34" charset="-122"/>
                <a:cs typeface="Poppins" pitchFamily="2" charset="0"/>
              </a:rPr>
              <a:t>Sino Biological, Inc.</a:t>
            </a:r>
          </a:p>
        </p:txBody>
      </p:sp>
      <p:sp>
        <p:nvSpPr>
          <p:cNvPr id="29" name="Slide Number Placeholder 2">
            <a:extLst>
              <a:ext uri="{FF2B5EF4-FFF2-40B4-BE49-F238E27FC236}">
                <a16:creationId xmlns="" xmlns:a16="http://schemas.microsoft.com/office/drawing/2014/main" id="{7EAF9033-2AA8-BDA5-A2B3-707971D4120E}"/>
              </a:ext>
            </a:extLst>
          </p:cNvPr>
          <p:cNvSpPr txBox="1">
            <a:spLocks/>
          </p:cNvSpPr>
          <p:nvPr/>
        </p:nvSpPr>
        <p:spPr>
          <a:xfrm>
            <a:off x="9448800" y="6356350"/>
            <a:ext cx="2743200" cy="365125"/>
          </a:xfrm>
          <a:prstGeom prst="rect">
            <a:avLst/>
          </a:prstGeom>
        </p:spPr>
        <p:txBody>
          <a:bodyPr vert="horz" lIns="91440" tIns="45720" rIns="91440" bIns="45720" rtlCol="0" anchor="ctr"/>
          <a:lstStyle>
            <a:defPPr>
              <a:defRPr lang="zh-CN"/>
            </a:defPPr>
            <a:lvl1pPr marL="0" algn="r" defTabSz="1219170" rtl="0" eaLnBrk="1" latinLnBrk="0" hangingPunct="1">
              <a:defRPr sz="1600" kern="1200">
                <a:solidFill>
                  <a:schemeClr val="tx1">
                    <a:tint val="75000"/>
                  </a:schemeClr>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fld id="{4DB72C5D-F8DD-F442-983E-53CD8A77EED6}" type="slidenum">
              <a:rPr lang="en-US" smtClean="0"/>
              <a:pPr/>
              <a:t>23</a:t>
            </a:fld>
            <a:endParaRPr lang="en-US"/>
          </a:p>
        </p:txBody>
      </p:sp>
      <p:sp>
        <p:nvSpPr>
          <p:cNvPr id="2" name="Title 1">
            <a:extLst>
              <a:ext uri="{FF2B5EF4-FFF2-40B4-BE49-F238E27FC236}">
                <a16:creationId xmlns="" xmlns:a16="http://schemas.microsoft.com/office/drawing/2014/main" id="{8AC2565F-7260-05A2-E718-C00C2727EF97}"/>
              </a:ext>
            </a:extLst>
          </p:cNvPr>
          <p:cNvSpPr txBox="1">
            <a:spLocks/>
          </p:cNvSpPr>
          <p:nvPr/>
        </p:nvSpPr>
        <p:spPr>
          <a:xfrm>
            <a:off x="838200" y="3030523"/>
            <a:ext cx="10515600" cy="796954"/>
          </a:xfrm>
          <a:prstGeom prst="rect">
            <a:avLst/>
          </a:prstGeom>
        </p:spPr>
        <p:txBody>
          <a:bodyPr vert="horz" lIns="91440" tIns="45720" rIns="91440" bIns="45720" rtlCol="0" anchor="ctr">
            <a:normAutofit/>
          </a:bodyPr>
          <a:lstStyle>
            <a:lvl1pPr algn="ctr" defTabSz="1219170" rtl="0" eaLnBrk="1" latinLnBrk="0" hangingPunct="1">
              <a:spcBef>
                <a:spcPct val="0"/>
              </a:spcBef>
              <a:buNone/>
              <a:defRPr sz="5867" kern="1200">
                <a:solidFill>
                  <a:schemeClr val="tx1"/>
                </a:solidFill>
                <a:latin typeface="+mj-lt"/>
                <a:ea typeface="+mj-ea"/>
                <a:cs typeface="+mj-cs"/>
              </a:defRPr>
            </a:lvl1pPr>
          </a:lstStyle>
          <a:p>
            <a:r>
              <a:rPr lang="en-CA" altLang="zh-CN" sz="3600" b="1" dirty="0">
                <a:latin typeface="Poppins" panose="00000500000000000000" pitchFamily="2" charset="0"/>
                <a:cs typeface="Poppins" panose="00000500000000000000" pitchFamily="2" charset="0"/>
              </a:rPr>
              <a:t>Detection of ATP</a:t>
            </a:r>
          </a:p>
        </p:txBody>
      </p:sp>
      <p:pic>
        <p:nvPicPr>
          <p:cNvPr id="11" name="Picture 2" descr="D:\桌面\新logo-黑.png"/>
          <p:cNvPicPr>
            <a:picLocks noChangeAspect="1" noChangeArrowheads="1"/>
          </p:cNvPicPr>
          <p:nvPr/>
        </p:nvPicPr>
        <p:blipFill>
          <a:blip r:embed="rId3" cstate="print"/>
          <a:stretch>
            <a:fillRect/>
          </a:stretch>
        </p:blipFill>
        <p:spPr bwMode="auto">
          <a:xfrm>
            <a:off x="81097" y="44624"/>
            <a:ext cx="1991701" cy="480000"/>
          </a:xfrm>
          <a:prstGeom prst="rect">
            <a:avLst/>
          </a:prstGeom>
          <a:noFill/>
          <a:ln>
            <a:noFill/>
          </a:ln>
        </p:spPr>
      </p:pic>
      <p:pic>
        <p:nvPicPr>
          <p:cNvPr id="13" name="Picture 2" descr="\\192.168.3.235\Design\Logo &amp; Icons\SCB logo\新版\SCB-标准版.png"/>
          <p:cNvPicPr>
            <a:picLocks noChangeAspect="1" noChangeArrowheads="1"/>
          </p:cNvPicPr>
          <p:nvPr/>
        </p:nvPicPr>
        <p:blipFill>
          <a:blip r:embed="rId4" cstate="print"/>
          <a:srcRect/>
          <a:stretch>
            <a:fillRect/>
          </a:stretch>
        </p:blipFill>
        <p:spPr bwMode="auto">
          <a:xfrm>
            <a:off x="2460526" y="53071"/>
            <a:ext cx="1619250" cy="463106"/>
          </a:xfrm>
          <a:prstGeom prst="rect">
            <a:avLst/>
          </a:prstGeom>
          <a:noFill/>
        </p:spPr>
      </p:pic>
      <p:cxnSp>
        <p:nvCxnSpPr>
          <p:cNvPr id="15" name="直接连接符 14"/>
          <p:cNvCxnSpPr/>
          <p:nvPr/>
        </p:nvCxnSpPr>
        <p:spPr>
          <a:xfrm>
            <a:off x="2266662" y="158624"/>
            <a:ext cx="0" cy="2520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09548796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 xmlns:a16="http://schemas.microsoft.com/office/drawing/2014/main" id="{6D1B4135-1F07-2D4B-870E-BDE0E8A04B36}"/>
              </a:ext>
            </a:extLst>
          </p:cNvPr>
          <p:cNvSpPr txBox="1"/>
          <p:nvPr/>
        </p:nvSpPr>
        <p:spPr>
          <a:xfrm>
            <a:off x="71946" y="6572274"/>
            <a:ext cx="3071284" cy="256545"/>
          </a:xfrm>
          <a:prstGeom prst="rect">
            <a:avLst/>
          </a:prstGeom>
          <a:noFill/>
        </p:spPr>
        <p:txBody>
          <a:bodyPr>
            <a:spAutoFit/>
          </a:bodyPr>
          <a:lstStyle/>
          <a:p>
            <a:pPr>
              <a:defRPr/>
            </a:pPr>
            <a:r>
              <a:rPr lang="en-US" altLang="zh-CN" sz="1067" dirty="0">
                <a:solidFill>
                  <a:schemeClr val="tx1">
                    <a:lumMod val="50000"/>
                    <a:lumOff val="50000"/>
                  </a:schemeClr>
                </a:solidFill>
                <a:latin typeface="Poppins" pitchFamily="2" charset="0"/>
                <a:ea typeface="微软雅黑" pitchFamily="34" charset="-122"/>
                <a:cs typeface="Poppins" pitchFamily="2" charset="0"/>
              </a:rPr>
              <a:t>Sino Biological, Inc.</a:t>
            </a:r>
          </a:p>
        </p:txBody>
      </p:sp>
      <p:sp>
        <p:nvSpPr>
          <p:cNvPr id="29" name="Slide Number Placeholder 2">
            <a:extLst>
              <a:ext uri="{FF2B5EF4-FFF2-40B4-BE49-F238E27FC236}">
                <a16:creationId xmlns="" xmlns:a16="http://schemas.microsoft.com/office/drawing/2014/main" id="{7EAF9033-2AA8-BDA5-A2B3-707971D4120E}"/>
              </a:ext>
            </a:extLst>
          </p:cNvPr>
          <p:cNvSpPr txBox="1">
            <a:spLocks/>
          </p:cNvSpPr>
          <p:nvPr/>
        </p:nvSpPr>
        <p:spPr>
          <a:xfrm>
            <a:off x="9448800" y="6356350"/>
            <a:ext cx="2743200" cy="365125"/>
          </a:xfrm>
          <a:prstGeom prst="rect">
            <a:avLst/>
          </a:prstGeom>
        </p:spPr>
        <p:txBody>
          <a:bodyPr vert="horz" lIns="91440" tIns="45720" rIns="91440" bIns="45720" rtlCol="0" anchor="ctr"/>
          <a:lstStyle>
            <a:defPPr>
              <a:defRPr lang="zh-CN"/>
            </a:defPPr>
            <a:lvl1pPr marL="0" algn="r" defTabSz="1219170" rtl="0" eaLnBrk="1" latinLnBrk="0" hangingPunct="1">
              <a:defRPr sz="1600" kern="1200">
                <a:solidFill>
                  <a:schemeClr val="tx1">
                    <a:tint val="75000"/>
                  </a:schemeClr>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fld id="{4DB72C5D-F8DD-F442-983E-53CD8A77EED6}" type="slidenum">
              <a:rPr lang="en-US" smtClean="0"/>
              <a:pPr/>
              <a:t>24</a:t>
            </a:fld>
            <a:endParaRPr lang="en-US"/>
          </a:p>
        </p:txBody>
      </p:sp>
      <p:sp>
        <p:nvSpPr>
          <p:cNvPr id="28" name="Title 1">
            <a:extLst>
              <a:ext uri="{FF2B5EF4-FFF2-40B4-BE49-F238E27FC236}">
                <a16:creationId xmlns="" xmlns:a16="http://schemas.microsoft.com/office/drawing/2014/main" id="{96AF6D97-D9A8-2A53-57DB-28ABCEBAF37E}"/>
              </a:ext>
            </a:extLst>
          </p:cNvPr>
          <p:cNvSpPr txBox="1">
            <a:spLocks/>
          </p:cNvSpPr>
          <p:nvPr/>
        </p:nvSpPr>
        <p:spPr>
          <a:xfrm>
            <a:off x="609600" y="334874"/>
            <a:ext cx="10972800" cy="1143000"/>
          </a:xfrm>
          <a:prstGeom prst="rect">
            <a:avLst/>
          </a:prstGeom>
        </p:spPr>
        <p:txBody>
          <a:bodyPr vert="horz" lIns="91440" tIns="45720" rIns="91440" bIns="45720" rtlCol="0" anchor="ctr">
            <a:normAutofit/>
          </a:bodyPr>
          <a:lstStyle>
            <a:lvl1pPr algn="ctr" defTabSz="1219170" rtl="0" eaLnBrk="1" latinLnBrk="0" hangingPunct="1">
              <a:spcBef>
                <a:spcPct val="0"/>
              </a:spcBef>
              <a:buNone/>
              <a:defRPr sz="5867" kern="1200">
                <a:solidFill>
                  <a:schemeClr val="tx1"/>
                </a:solidFill>
                <a:latin typeface="+mj-lt"/>
                <a:ea typeface="+mj-ea"/>
                <a:cs typeface="+mj-cs"/>
              </a:defRPr>
            </a:lvl1pPr>
          </a:lstStyle>
          <a:p>
            <a:r>
              <a:rPr lang="en-CA" altLang="zh-CN" sz="3600" b="1" dirty="0">
                <a:latin typeface="Poppins" panose="00000500000000000000" pitchFamily="2" charset="0"/>
                <a:cs typeface="Poppins" panose="00000500000000000000" pitchFamily="2" charset="0"/>
              </a:rPr>
              <a:t>Kinase-Glo &amp; </a:t>
            </a:r>
            <a:r>
              <a:rPr lang="en-CA" altLang="zh-CN" sz="3600" b="1" dirty="0" err="1">
                <a:latin typeface="Poppins" panose="00000500000000000000" pitchFamily="2" charset="0"/>
                <a:cs typeface="Poppins" panose="00000500000000000000" pitchFamily="2" charset="0"/>
              </a:rPr>
              <a:t>EasyLite</a:t>
            </a:r>
            <a:r>
              <a:rPr lang="en-CA" altLang="zh-CN" sz="3600" b="1" dirty="0">
                <a:latin typeface="Poppins" panose="00000500000000000000" pitchFamily="2" charset="0"/>
                <a:cs typeface="Poppins" panose="00000500000000000000" pitchFamily="2" charset="0"/>
              </a:rPr>
              <a:t> assay</a:t>
            </a:r>
            <a:endParaRPr lang="en-CA" sz="3600" b="1" dirty="0">
              <a:latin typeface="Poppins" panose="00000500000000000000" pitchFamily="2" charset="0"/>
              <a:cs typeface="Poppins" panose="00000500000000000000" pitchFamily="2" charset="0"/>
            </a:endParaRPr>
          </a:p>
        </p:txBody>
      </p:sp>
      <p:graphicFrame>
        <p:nvGraphicFramePr>
          <p:cNvPr id="2" name="Table 13">
            <a:extLst>
              <a:ext uri="{FF2B5EF4-FFF2-40B4-BE49-F238E27FC236}">
                <a16:creationId xmlns="" xmlns:a16="http://schemas.microsoft.com/office/drawing/2014/main" id="{93D76CEA-958E-8445-1C13-8C335E563A95}"/>
              </a:ext>
            </a:extLst>
          </p:cNvPr>
          <p:cNvGraphicFramePr>
            <a:graphicFrameLocks noGrp="1"/>
          </p:cNvGraphicFramePr>
          <p:nvPr>
            <p:extLst>
              <p:ext uri="{D42A27DB-BD31-4B8C-83A1-F6EECF244321}">
                <p14:modId xmlns="" xmlns:p14="http://schemas.microsoft.com/office/powerpoint/2010/main" val="1338301470"/>
              </p:ext>
            </p:extLst>
          </p:nvPr>
        </p:nvGraphicFramePr>
        <p:xfrm>
          <a:off x="1641981" y="5226392"/>
          <a:ext cx="8908039" cy="1010920"/>
        </p:xfrm>
        <a:graphic>
          <a:graphicData uri="http://schemas.openxmlformats.org/drawingml/2006/table">
            <a:tbl>
              <a:tblPr firstRow="1" bandRow="1">
                <a:tableStyleId>{5940675A-B579-460E-94D1-54222C63F5DA}</a:tableStyleId>
              </a:tblPr>
              <a:tblGrid>
                <a:gridCol w="1064470">
                  <a:extLst>
                    <a:ext uri="{9D8B030D-6E8A-4147-A177-3AD203B41FA5}">
                      <a16:colId xmlns="" xmlns:a16="http://schemas.microsoft.com/office/drawing/2014/main" val="1449452293"/>
                    </a:ext>
                  </a:extLst>
                </a:gridCol>
                <a:gridCol w="7843569">
                  <a:extLst>
                    <a:ext uri="{9D8B030D-6E8A-4147-A177-3AD203B41FA5}">
                      <a16:colId xmlns="" xmlns:a16="http://schemas.microsoft.com/office/drawing/2014/main" val="221737495"/>
                    </a:ext>
                  </a:extLst>
                </a:gridCol>
              </a:tblGrid>
              <a:tr h="370840">
                <a:tc>
                  <a:txBody>
                    <a:bodyPr/>
                    <a:lstStyle/>
                    <a:p>
                      <a:r>
                        <a:rPr lang="en-CA" sz="1800" b="1" dirty="0">
                          <a:latin typeface="Poppins" panose="00000500000000000000" pitchFamily="2" charset="0"/>
                          <a:cs typeface="Poppins" panose="00000500000000000000" pitchFamily="2" charset="0"/>
                        </a:rPr>
                        <a:t>Pros</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CA" sz="1800" b="1" dirty="0">
                          <a:latin typeface="Poppins" panose="00000500000000000000" pitchFamily="2" charset="0"/>
                          <a:cs typeface="Poppins" panose="00000500000000000000" pitchFamily="2" charset="0"/>
                        </a:rPr>
                        <a:t>Simple and short workflow, universal, HTS-compatible</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2747182432"/>
                  </a:ext>
                </a:extLst>
              </a:tr>
              <a:tr h="370840">
                <a:tc>
                  <a:txBody>
                    <a:bodyPr/>
                    <a:lstStyle/>
                    <a:p>
                      <a:r>
                        <a:rPr lang="en-CA" sz="1800" b="1" dirty="0">
                          <a:latin typeface="Poppins" panose="00000500000000000000" pitchFamily="2" charset="0"/>
                          <a:cs typeface="Poppins" panose="00000500000000000000" pitchFamily="2" charset="0"/>
                        </a:rPr>
                        <a:t>Cons</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CA" sz="1800" b="1" dirty="0">
                          <a:latin typeface="Poppins" panose="00000500000000000000" pitchFamily="2" charset="0"/>
                          <a:cs typeface="Poppins" panose="00000500000000000000" pitchFamily="2" charset="0"/>
                        </a:rPr>
                        <a:t>Negative correlation - small assay window, narrow linear range (EasyLite, 10nM-10uM ATP)</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3351974300"/>
                  </a:ext>
                </a:extLst>
              </a:tr>
            </a:tbl>
          </a:graphicData>
        </a:graphic>
      </p:graphicFrame>
      <p:grpSp>
        <p:nvGrpSpPr>
          <p:cNvPr id="3" name="Group 2">
            <a:extLst>
              <a:ext uri="{FF2B5EF4-FFF2-40B4-BE49-F238E27FC236}">
                <a16:creationId xmlns="" xmlns:a16="http://schemas.microsoft.com/office/drawing/2014/main" id="{0289AD2C-0101-A73D-1BBF-198E779986FE}"/>
              </a:ext>
            </a:extLst>
          </p:cNvPr>
          <p:cNvGrpSpPr/>
          <p:nvPr/>
        </p:nvGrpSpPr>
        <p:grpSpPr>
          <a:xfrm>
            <a:off x="2886996" y="1522519"/>
            <a:ext cx="6418006" cy="3181523"/>
            <a:chOff x="1900084" y="1000960"/>
            <a:chExt cx="6418006" cy="3181523"/>
          </a:xfrm>
        </p:grpSpPr>
        <p:pic>
          <p:nvPicPr>
            <p:cNvPr id="4" name="Content Placeholder 5">
              <a:extLst>
                <a:ext uri="{FF2B5EF4-FFF2-40B4-BE49-F238E27FC236}">
                  <a16:creationId xmlns="" xmlns:a16="http://schemas.microsoft.com/office/drawing/2014/main" id="{4A751EEF-F5C4-8695-3F4B-B5B9D13732AC}"/>
                </a:ext>
              </a:extLst>
            </p:cNvPr>
            <p:cNvPicPr>
              <a:picLocks noChangeAspect="1"/>
            </p:cNvPicPr>
            <p:nvPr/>
          </p:nvPicPr>
          <p:blipFill>
            <a:blip r:embed="rId3" cstate="print"/>
            <a:stretch>
              <a:fillRect/>
            </a:stretch>
          </p:blipFill>
          <p:spPr>
            <a:xfrm>
              <a:off x="1900084" y="1000960"/>
              <a:ext cx="3380847" cy="3181523"/>
            </a:xfrm>
            <a:prstGeom prst="rect">
              <a:avLst/>
            </a:prstGeom>
          </p:spPr>
        </p:pic>
        <p:cxnSp>
          <p:nvCxnSpPr>
            <p:cNvPr id="5" name="Straight Arrow Connector 4">
              <a:extLst>
                <a:ext uri="{FF2B5EF4-FFF2-40B4-BE49-F238E27FC236}">
                  <a16:creationId xmlns="" xmlns:a16="http://schemas.microsoft.com/office/drawing/2014/main" id="{09DC3E9A-3EE1-388D-2ECC-CDECA97C7A7B}"/>
                </a:ext>
              </a:extLst>
            </p:cNvPr>
            <p:cNvCxnSpPr>
              <a:cxnSpLocks/>
            </p:cNvCxnSpPr>
            <p:nvPr/>
          </p:nvCxnSpPr>
          <p:spPr>
            <a:xfrm>
              <a:off x="5349757" y="1736521"/>
              <a:ext cx="1611482" cy="0"/>
            </a:xfrm>
            <a:prstGeom prst="straightConnector1">
              <a:avLst/>
            </a:prstGeom>
            <a:ln w="31750" cap="flat">
              <a:solidFill>
                <a:schemeClr val="tx1"/>
              </a:solidFill>
              <a:miter lim="800000"/>
              <a:headEnd type="none" w="med" len="med"/>
              <a:tailEnd type="stealth" w="lg" len="lg"/>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 xmlns:a16="http://schemas.microsoft.com/office/drawing/2014/main" id="{D9F4C78A-EF3F-6228-EED8-A406C2F0E0E7}"/>
                </a:ext>
              </a:extLst>
            </p:cNvPr>
            <p:cNvSpPr txBox="1"/>
            <p:nvPr/>
          </p:nvSpPr>
          <p:spPr>
            <a:xfrm>
              <a:off x="5566470" y="1445343"/>
              <a:ext cx="1096775" cy="338554"/>
            </a:xfrm>
            <a:prstGeom prst="rect">
              <a:avLst/>
            </a:prstGeom>
            <a:noFill/>
          </p:spPr>
          <p:txBody>
            <a:bodyPr wrap="none" rtlCol="0">
              <a:spAutoFit/>
            </a:bodyPr>
            <a:lstStyle/>
            <a:p>
              <a:r>
                <a:rPr lang="en-CA" sz="1600" b="1" dirty="0"/>
                <a:t>Kinase-Glo</a:t>
              </a:r>
            </a:p>
          </p:txBody>
        </p:sp>
        <p:grpSp>
          <p:nvGrpSpPr>
            <p:cNvPr id="11" name="Group 10">
              <a:extLst>
                <a:ext uri="{FF2B5EF4-FFF2-40B4-BE49-F238E27FC236}">
                  <a16:creationId xmlns="" xmlns:a16="http://schemas.microsoft.com/office/drawing/2014/main" id="{4BA88D8F-2A91-D72B-56F1-D53618604A4F}"/>
                </a:ext>
              </a:extLst>
            </p:cNvPr>
            <p:cNvGrpSpPr/>
            <p:nvPr/>
          </p:nvGrpSpPr>
          <p:grpSpPr>
            <a:xfrm>
              <a:off x="7030065" y="1259657"/>
              <a:ext cx="1288025" cy="953728"/>
              <a:chOff x="7186902" y="1233296"/>
              <a:chExt cx="1288025" cy="953728"/>
            </a:xfrm>
          </p:grpSpPr>
          <p:sp>
            <p:nvSpPr>
              <p:cNvPr id="13" name="Star: 10 Points 12">
                <a:extLst>
                  <a:ext uri="{FF2B5EF4-FFF2-40B4-BE49-F238E27FC236}">
                    <a16:creationId xmlns="" xmlns:a16="http://schemas.microsoft.com/office/drawing/2014/main" id="{3B69FF9A-C196-23A2-C16F-C773E87CB416}"/>
                  </a:ext>
                </a:extLst>
              </p:cNvPr>
              <p:cNvSpPr/>
              <p:nvPr/>
            </p:nvSpPr>
            <p:spPr>
              <a:xfrm>
                <a:off x="7186902" y="1233296"/>
                <a:ext cx="1288025" cy="953728"/>
              </a:xfrm>
              <a:prstGeom prst="star10">
                <a:avLst>
                  <a:gd name="adj" fmla="val 26154"/>
                  <a:gd name="hf" fmla="val 105146"/>
                </a:avLst>
              </a:prstGeom>
              <a:gradFill flip="none" rotWithShape="1">
                <a:gsLst>
                  <a:gs pos="0">
                    <a:srgbClr val="FFFF00"/>
                  </a:gs>
                  <a:gs pos="60000">
                    <a:srgbClr val="92D050"/>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TextBox 14">
                <a:extLst>
                  <a:ext uri="{FF2B5EF4-FFF2-40B4-BE49-F238E27FC236}">
                    <a16:creationId xmlns="" xmlns:a16="http://schemas.microsoft.com/office/drawing/2014/main" id="{76194842-459F-6818-9515-D431E164551F}"/>
                  </a:ext>
                </a:extLst>
              </p:cNvPr>
              <p:cNvSpPr txBox="1"/>
              <p:nvPr/>
            </p:nvSpPr>
            <p:spPr>
              <a:xfrm>
                <a:off x="7542579" y="1540883"/>
                <a:ext cx="597921" cy="338554"/>
              </a:xfrm>
              <a:prstGeom prst="rect">
                <a:avLst/>
              </a:prstGeom>
              <a:noFill/>
            </p:spPr>
            <p:txBody>
              <a:bodyPr wrap="none" rtlCol="0">
                <a:spAutoFit/>
              </a:bodyPr>
              <a:lstStyle/>
              <a:p>
                <a:r>
                  <a:rPr lang="en-CA" sz="1600" b="1" dirty="0"/>
                  <a:t>Light</a:t>
                </a:r>
              </a:p>
            </p:txBody>
          </p:sp>
        </p:grpSp>
      </p:grpSp>
      <p:pic>
        <p:nvPicPr>
          <p:cNvPr id="19" name="Picture 2" descr="D:\桌面\新logo-黑.png"/>
          <p:cNvPicPr>
            <a:picLocks noChangeAspect="1" noChangeArrowheads="1"/>
          </p:cNvPicPr>
          <p:nvPr/>
        </p:nvPicPr>
        <p:blipFill>
          <a:blip r:embed="rId4" cstate="print"/>
          <a:stretch>
            <a:fillRect/>
          </a:stretch>
        </p:blipFill>
        <p:spPr bwMode="auto">
          <a:xfrm>
            <a:off x="81097" y="44624"/>
            <a:ext cx="1991701" cy="480000"/>
          </a:xfrm>
          <a:prstGeom prst="rect">
            <a:avLst/>
          </a:prstGeom>
          <a:noFill/>
          <a:ln>
            <a:noFill/>
          </a:ln>
        </p:spPr>
      </p:pic>
      <p:pic>
        <p:nvPicPr>
          <p:cNvPr id="20" name="Picture 2" descr="\\192.168.3.235\Design\Logo &amp; Icons\SCB logo\新版\SCB-标准版.png"/>
          <p:cNvPicPr>
            <a:picLocks noChangeAspect="1" noChangeArrowheads="1"/>
          </p:cNvPicPr>
          <p:nvPr/>
        </p:nvPicPr>
        <p:blipFill>
          <a:blip r:embed="rId5" cstate="print"/>
          <a:srcRect/>
          <a:stretch>
            <a:fillRect/>
          </a:stretch>
        </p:blipFill>
        <p:spPr bwMode="auto">
          <a:xfrm>
            <a:off x="2460526" y="53071"/>
            <a:ext cx="1619250" cy="463106"/>
          </a:xfrm>
          <a:prstGeom prst="rect">
            <a:avLst/>
          </a:prstGeom>
          <a:noFill/>
        </p:spPr>
      </p:pic>
      <p:cxnSp>
        <p:nvCxnSpPr>
          <p:cNvPr id="21" name="直接连接符 20"/>
          <p:cNvCxnSpPr/>
          <p:nvPr/>
        </p:nvCxnSpPr>
        <p:spPr>
          <a:xfrm>
            <a:off x="2266662" y="158624"/>
            <a:ext cx="0" cy="2520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 xmlns:a16="http://schemas.microsoft.com/office/drawing/2014/main" id="{2CCCD0C4-BBBD-B2FD-BD26-B7C0FF5B417D}"/>
              </a:ext>
            </a:extLst>
          </p:cNvPr>
          <p:cNvSpPr txBox="1"/>
          <p:nvPr/>
        </p:nvSpPr>
        <p:spPr>
          <a:xfrm>
            <a:off x="4380715" y="6538912"/>
            <a:ext cx="3430571" cy="307777"/>
          </a:xfrm>
          <a:prstGeom prst="rect">
            <a:avLst/>
          </a:prstGeom>
          <a:noFill/>
        </p:spPr>
        <p:txBody>
          <a:bodyPr wrap="square">
            <a:spAutoFit/>
          </a:bodyPr>
          <a:lstStyle/>
          <a:p>
            <a:pPr algn="ctr"/>
            <a:r>
              <a:rPr lang="en-US" sz="1400" i="1" dirty="0">
                <a:solidFill>
                  <a:schemeClr val="tx1">
                    <a:lumMod val="50000"/>
                    <a:lumOff val="50000"/>
                  </a:schemeClr>
                </a:solidFill>
                <a:latin typeface="Poppins" panose="00000500000000000000" pitchFamily="2" charset="0"/>
                <a:cs typeface="Poppins" panose="00000500000000000000" pitchFamily="2" charset="0"/>
              </a:rPr>
              <a:t>Image: https://www.promega.com/</a:t>
            </a:r>
          </a:p>
        </p:txBody>
      </p:sp>
    </p:spTree>
    <p:extLst>
      <p:ext uri="{BB962C8B-B14F-4D97-AF65-F5344CB8AC3E}">
        <p14:creationId xmlns="" xmlns:p14="http://schemas.microsoft.com/office/powerpoint/2010/main" val="215668308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1">
            <a:extLst>
              <a:ext uri="{FF2B5EF4-FFF2-40B4-BE49-F238E27FC236}">
                <a16:creationId xmlns="" xmlns:a16="http://schemas.microsoft.com/office/drawing/2014/main" id="{96AF6D97-D9A8-2A53-57DB-28ABCEBAF37E}"/>
              </a:ext>
            </a:extLst>
          </p:cNvPr>
          <p:cNvSpPr txBox="1">
            <a:spLocks/>
          </p:cNvSpPr>
          <p:nvPr/>
        </p:nvSpPr>
        <p:spPr>
          <a:xfrm>
            <a:off x="1219200" y="68680"/>
            <a:ext cx="10972800" cy="480000"/>
          </a:xfrm>
          <a:prstGeom prst="rect">
            <a:avLst/>
          </a:prstGeom>
        </p:spPr>
        <p:txBody>
          <a:bodyPr vert="horz" lIns="91440" tIns="45720" rIns="91440" bIns="45720" rtlCol="0" anchor="ctr">
            <a:normAutofit fontScale="92500" lnSpcReduction="20000"/>
          </a:bodyPr>
          <a:lstStyle>
            <a:lvl1pPr algn="ctr" defTabSz="1219170" rtl="0" eaLnBrk="1" latinLnBrk="0" hangingPunct="1">
              <a:spcBef>
                <a:spcPct val="0"/>
              </a:spcBef>
              <a:buNone/>
              <a:defRPr sz="5867" kern="1200">
                <a:solidFill>
                  <a:schemeClr val="tx1"/>
                </a:solidFill>
                <a:latin typeface="+mj-lt"/>
                <a:ea typeface="+mj-ea"/>
                <a:cs typeface="+mj-cs"/>
              </a:defRPr>
            </a:lvl1pPr>
          </a:lstStyle>
          <a:p>
            <a:pPr algn="r"/>
            <a:r>
              <a:rPr lang="en-US" altLang="zh-CN" sz="3200" b="1" dirty="0">
                <a:latin typeface="Poppins" panose="00000500000000000000" pitchFamily="2" charset="0"/>
                <a:cs typeface="Poppins" panose="00000500000000000000" pitchFamily="2" charset="0"/>
              </a:rPr>
              <a:t>Summary of common </a:t>
            </a:r>
            <a:r>
              <a:rPr lang="en-US" altLang="zh-CN" sz="3200" b="1" dirty="0" err="1">
                <a:latin typeface="Poppins" panose="00000500000000000000" pitchFamily="2" charset="0"/>
                <a:cs typeface="Poppins" panose="00000500000000000000" pitchFamily="2" charset="0"/>
              </a:rPr>
              <a:t>kinase</a:t>
            </a:r>
            <a:r>
              <a:rPr lang="en-US" altLang="zh-CN" sz="3200" b="1" dirty="0">
                <a:latin typeface="Poppins" panose="00000500000000000000" pitchFamily="2" charset="0"/>
                <a:cs typeface="Poppins" panose="00000500000000000000" pitchFamily="2" charset="0"/>
              </a:rPr>
              <a:t> assays</a:t>
            </a:r>
            <a:endParaRPr lang="en-CA" sz="3200" b="1" dirty="0">
              <a:latin typeface="Poppins" panose="00000500000000000000" pitchFamily="2" charset="0"/>
              <a:cs typeface="Poppins" panose="00000500000000000000" pitchFamily="2" charset="0"/>
            </a:endParaRPr>
          </a:p>
        </p:txBody>
      </p:sp>
      <p:pic>
        <p:nvPicPr>
          <p:cNvPr id="13" name="Picture 2" descr="D:\桌面\新logo-黑.png"/>
          <p:cNvPicPr>
            <a:picLocks noChangeAspect="1" noChangeArrowheads="1"/>
          </p:cNvPicPr>
          <p:nvPr/>
        </p:nvPicPr>
        <p:blipFill>
          <a:blip r:embed="rId3" cstate="print"/>
          <a:stretch>
            <a:fillRect/>
          </a:stretch>
        </p:blipFill>
        <p:spPr bwMode="auto">
          <a:xfrm>
            <a:off x="81097" y="24631"/>
            <a:ext cx="1991701" cy="480000"/>
          </a:xfrm>
          <a:prstGeom prst="rect">
            <a:avLst/>
          </a:prstGeom>
          <a:noFill/>
          <a:ln>
            <a:noFill/>
          </a:ln>
        </p:spPr>
      </p:pic>
      <p:pic>
        <p:nvPicPr>
          <p:cNvPr id="15" name="Picture 2" descr="\\192.168.3.235\Design\Logo &amp; Icons\SCB logo\新版\SCB-标准版.png"/>
          <p:cNvPicPr>
            <a:picLocks noChangeAspect="1" noChangeArrowheads="1"/>
          </p:cNvPicPr>
          <p:nvPr/>
        </p:nvPicPr>
        <p:blipFill>
          <a:blip r:embed="rId4" cstate="print"/>
          <a:srcRect/>
          <a:stretch>
            <a:fillRect/>
          </a:stretch>
        </p:blipFill>
        <p:spPr bwMode="auto">
          <a:xfrm>
            <a:off x="2460526" y="33078"/>
            <a:ext cx="1619250" cy="463106"/>
          </a:xfrm>
          <a:prstGeom prst="rect">
            <a:avLst/>
          </a:prstGeom>
          <a:noFill/>
        </p:spPr>
      </p:pic>
      <p:cxnSp>
        <p:nvCxnSpPr>
          <p:cNvPr id="16" name="直接连接符 15"/>
          <p:cNvCxnSpPr/>
          <p:nvPr/>
        </p:nvCxnSpPr>
        <p:spPr>
          <a:xfrm>
            <a:off x="2266662" y="138631"/>
            <a:ext cx="0" cy="2520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aphicFrame>
        <p:nvGraphicFramePr>
          <p:cNvPr id="4" name="Table 3">
            <a:extLst>
              <a:ext uri="{FF2B5EF4-FFF2-40B4-BE49-F238E27FC236}">
                <a16:creationId xmlns="" xmlns:a16="http://schemas.microsoft.com/office/drawing/2014/main" id="{5F2109AF-DBC2-1E33-5B36-CE049BA01B1C}"/>
              </a:ext>
            </a:extLst>
          </p:cNvPr>
          <p:cNvGraphicFramePr>
            <a:graphicFrameLocks noGrp="1"/>
          </p:cNvGraphicFramePr>
          <p:nvPr>
            <p:extLst>
              <p:ext uri="{D42A27DB-BD31-4B8C-83A1-F6EECF244321}">
                <p14:modId xmlns="" xmlns:p14="http://schemas.microsoft.com/office/powerpoint/2010/main" val="2956524013"/>
              </p:ext>
            </p:extLst>
          </p:nvPr>
        </p:nvGraphicFramePr>
        <p:xfrm>
          <a:off x="0" y="680835"/>
          <a:ext cx="12192000" cy="6132541"/>
        </p:xfrm>
        <a:graphic>
          <a:graphicData uri="http://schemas.openxmlformats.org/drawingml/2006/table">
            <a:tbl>
              <a:tblPr firstRow="1" bandRow="1">
                <a:tableStyleId>{5C22544A-7EE6-4342-B048-85BDC9FD1C3A}</a:tableStyleId>
              </a:tblPr>
              <a:tblGrid>
                <a:gridCol w="1286919">
                  <a:extLst>
                    <a:ext uri="{9D8B030D-6E8A-4147-A177-3AD203B41FA5}">
                      <a16:colId xmlns="" xmlns:a16="http://schemas.microsoft.com/office/drawing/2014/main" val="20000"/>
                    </a:ext>
                  </a:extLst>
                </a:gridCol>
                <a:gridCol w="1286919">
                  <a:extLst>
                    <a:ext uri="{9D8B030D-6E8A-4147-A177-3AD203B41FA5}">
                      <a16:colId xmlns="" xmlns:a16="http://schemas.microsoft.com/office/drawing/2014/main" val="3134895411"/>
                    </a:ext>
                  </a:extLst>
                </a:gridCol>
                <a:gridCol w="1327536">
                  <a:extLst>
                    <a:ext uri="{9D8B030D-6E8A-4147-A177-3AD203B41FA5}">
                      <a16:colId xmlns="" xmlns:a16="http://schemas.microsoft.com/office/drawing/2014/main" val="2253845034"/>
                    </a:ext>
                  </a:extLst>
                </a:gridCol>
                <a:gridCol w="4222043">
                  <a:extLst>
                    <a:ext uri="{9D8B030D-6E8A-4147-A177-3AD203B41FA5}">
                      <a16:colId xmlns="" xmlns:a16="http://schemas.microsoft.com/office/drawing/2014/main" val="989091193"/>
                    </a:ext>
                  </a:extLst>
                </a:gridCol>
                <a:gridCol w="1870429">
                  <a:extLst>
                    <a:ext uri="{9D8B030D-6E8A-4147-A177-3AD203B41FA5}">
                      <a16:colId xmlns="" xmlns:a16="http://schemas.microsoft.com/office/drawing/2014/main" val="983919947"/>
                    </a:ext>
                  </a:extLst>
                </a:gridCol>
                <a:gridCol w="2198154">
                  <a:extLst>
                    <a:ext uri="{9D8B030D-6E8A-4147-A177-3AD203B41FA5}">
                      <a16:colId xmlns="" xmlns:a16="http://schemas.microsoft.com/office/drawing/2014/main" val="1429112652"/>
                    </a:ext>
                  </a:extLst>
                </a:gridCol>
              </a:tblGrid>
              <a:tr h="435527">
                <a:tc>
                  <a:txBody>
                    <a:bodyPr/>
                    <a:lstStyle/>
                    <a:p>
                      <a:pPr algn="ctr"/>
                      <a:r>
                        <a:rPr lang="en-CA" sz="1100" dirty="0">
                          <a:latin typeface="Poppins" panose="00000500000000000000" pitchFamily="2" charset="0"/>
                          <a:cs typeface="Poppins" panose="00000500000000000000" pitchFamily="2" charset="0"/>
                        </a:rPr>
                        <a:t>Analyte</a:t>
                      </a:r>
                    </a:p>
                  </a:txBody>
                  <a:tcPr marL="45720" marR="4572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00A27B"/>
                    </a:solidFill>
                  </a:tcPr>
                </a:tc>
                <a:tc>
                  <a:txBody>
                    <a:bodyPr/>
                    <a:lstStyle/>
                    <a:p>
                      <a:pPr algn="ctr"/>
                      <a:r>
                        <a:rPr lang="en-CA" sz="1100" dirty="0">
                          <a:latin typeface="Poppins" panose="00000500000000000000" pitchFamily="2" charset="0"/>
                          <a:cs typeface="Poppins" panose="00000500000000000000" pitchFamily="2" charset="0"/>
                        </a:rPr>
                        <a:t>Assay name</a:t>
                      </a:r>
                    </a:p>
                  </a:txBody>
                  <a:tcPr marL="45720" marR="4572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00A27B"/>
                    </a:solidFill>
                  </a:tcPr>
                </a:tc>
                <a:tc>
                  <a:txBody>
                    <a:bodyPr/>
                    <a:lstStyle/>
                    <a:p>
                      <a:pPr algn="ctr"/>
                      <a:r>
                        <a:rPr lang="en-CA" sz="1100" dirty="0">
                          <a:latin typeface="Poppins" panose="00000500000000000000" pitchFamily="2" charset="0"/>
                          <a:cs typeface="Poppins" panose="00000500000000000000" pitchFamily="2" charset="0"/>
                        </a:rPr>
                        <a:t>Assay technology</a:t>
                      </a:r>
                    </a:p>
                  </a:txBody>
                  <a:tcPr marL="45720" marR="4572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00A27B"/>
                    </a:solidFill>
                  </a:tcPr>
                </a:tc>
                <a:tc>
                  <a:txBody>
                    <a:bodyPr/>
                    <a:lstStyle/>
                    <a:p>
                      <a:pPr algn="ctr"/>
                      <a:r>
                        <a:rPr lang="en-CA" sz="1100" dirty="0">
                          <a:latin typeface="Poppins" panose="00000500000000000000" pitchFamily="2" charset="0"/>
                          <a:cs typeface="Poppins" panose="00000500000000000000" pitchFamily="2" charset="0"/>
                        </a:rPr>
                        <a:t>Assay principle</a:t>
                      </a:r>
                    </a:p>
                  </a:txBody>
                  <a:tcPr marL="45720" marR="4572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00A27B"/>
                    </a:solidFill>
                  </a:tcPr>
                </a:tc>
                <a:tc>
                  <a:txBody>
                    <a:bodyPr/>
                    <a:lstStyle/>
                    <a:p>
                      <a:pPr algn="ctr"/>
                      <a:r>
                        <a:rPr lang="en-CA" sz="1100" dirty="0">
                          <a:latin typeface="Poppins" panose="00000500000000000000" pitchFamily="2" charset="0"/>
                          <a:cs typeface="Poppins" panose="00000500000000000000" pitchFamily="2" charset="0"/>
                        </a:rPr>
                        <a:t>Pros</a:t>
                      </a:r>
                    </a:p>
                  </a:txBody>
                  <a:tcPr marL="45720" marR="4572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00A27B"/>
                    </a:solidFill>
                  </a:tcPr>
                </a:tc>
                <a:tc>
                  <a:txBody>
                    <a:bodyPr/>
                    <a:lstStyle/>
                    <a:p>
                      <a:pPr algn="ctr"/>
                      <a:r>
                        <a:rPr lang="en-CA" sz="1100" dirty="0">
                          <a:latin typeface="Poppins" panose="00000500000000000000" pitchFamily="2" charset="0"/>
                          <a:cs typeface="Poppins" panose="00000500000000000000" pitchFamily="2" charset="0"/>
                        </a:rPr>
                        <a:t>Cons</a:t>
                      </a:r>
                    </a:p>
                  </a:txBody>
                  <a:tcPr marL="45720" marR="4572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00A27B"/>
                    </a:solidFill>
                  </a:tcPr>
                </a:tc>
                <a:extLst>
                  <a:ext uri="{0D108BD9-81ED-4DB2-BD59-A6C34878D82A}">
                    <a16:rowId xmlns="" xmlns:a16="http://schemas.microsoft.com/office/drawing/2014/main" val="3852791912"/>
                  </a:ext>
                </a:extLst>
              </a:tr>
              <a:tr h="411672">
                <a:tc rowSpan="8">
                  <a:txBody>
                    <a:bodyPr/>
                    <a:lstStyle/>
                    <a:p>
                      <a:pPr algn="ctr"/>
                      <a:r>
                        <a:rPr lang="en-CA" sz="1000" b="1" dirty="0">
                          <a:latin typeface="Poppins" panose="00000500000000000000" pitchFamily="2" charset="0"/>
                          <a:cs typeface="Poppins" panose="00000500000000000000" pitchFamily="2" charset="0"/>
                        </a:rPr>
                        <a:t>Phospho-peptide</a:t>
                      </a:r>
                    </a:p>
                  </a:txBody>
                  <a:tcPr marL="45720" marR="4572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ctr"/>
                      <a:r>
                        <a:rPr lang="en-CA" sz="1000" b="1" dirty="0">
                          <a:latin typeface="Poppins" panose="00000500000000000000" pitchFamily="2" charset="0"/>
                          <a:cs typeface="Poppins" panose="00000500000000000000" pitchFamily="2" charset="0"/>
                        </a:rPr>
                        <a:t>Filter Binding Assay</a:t>
                      </a:r>
                    </a:p>
                  </a:txBody>
                  <a:tcPr marL="45720" marR="4572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rowSpan="2">
                  <a:txBody>
                    <a:bodyPr/>
                    <a:lstStyle/>
                    <a:p>
                      <a:pPr algn="ctr"/>
                      <a:r>
                        <a:rPr lang="en-CA" sz="1000" b="1" dirty="0">
                          <a:latin typeface="Poppins" panose="00000500000000000000" pitchFamily="2" charset="0"/>
                          <a:cs typeface="Poppins" panose="00000500000000000000" pitchFamily="2" charset="0"/>
                        </a:rPr>
                        <a:t>Radioactivity</a:t>
                      </a:r>
                    </a:p>
                  </a:txBody>
                  <a:tcPr marL="45720" marR="4572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ctr"/>
                      <a:r>
                        <a:rPr lang="en-CA" sz="1000" dirty="0">
                          <a:latin typeface="Poppins" panose="00000500000000000000" pitchFamily="2" charset="0"/>
                          <a:cs typeface="Poppins" panose="00000500000000000000" pitchFamily="2" charset="0"/>
                        </a:rPr>
                        <a:t>33P-labeled phospho-peptide is captured on nitrocellulose paper</a:t>
                      </a:r>
                    </a:p>
                  </a:txBody>
                  <a:tcPr marL="45720" marR="4572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ctr"/>
                      <a:r>
                        <a:rPr lang="en-CA" sz="1000" dirty="0">
                          <a:latin typeface="Poppins" panose="00000500000000000000" pitchFamily="2" charset="0"/>
                          <a:cs typeface="Poppins" panose="00000500000000000000" pitchFamily="2" charset="0"/>
                        </a:rPr>
                        <a:t>Direct detection of phospho-peptide, sensitive</a:t>
                      </a:r>
                    </a:p>
                  </a:txBody>
                  <a:tcPr marL="45720" marR="4572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000" dirty="0">
                          <a:latin typeface="Poppins" panose="00000500000000000000" pitchFamily="2" charset="0"/>
                          <a:cs typeface="Poppins" panose="00000500000000000000" pitchFamily="2" charset="0"/>
                        </a:rPr>
                        <a:t>Radioactive waste disposal; </a:t>
                      </a:r>
                      <a:r>
                        <a:rPr lang="en-CA" sz="1000" dirty="0">
                          <a:solidFill>
                            <a:srgbClr val="FF0000"/>
                          </a:solidFill>
                          <a:latin typeface="Poppins" panose="00000500000000000000" pitchFamily="2" charset="0"/>
                          <a:cs typeface="Poppins" panose="00000500000000000000" pitchFamily="2" charset="0"/>
                        </a:rPr>
                        <a:t>low throughput</a:t>
                      </a:r>
                    </a:p>
                  </a:txBody>
                  <a:tcPr marL="45720" marR="4572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extLst>
                  <a:ext uri="{0D108BD9-81ED-4DB2-BD59-A6C34878D82A}">
                    <a16:rowId xmlns="" xmlns:a16="http://schemas.microsoft.com/office/drawing/2014/main" val="3744751449"/>
                  </a:ext>
                </a:extLst>
              </a:tr>
              <a:tr h="469810">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CA" sz="1000" dirty="0"/>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ctr"/>
                      <a:r>
                        <a:rPr lang="en-CA" sz="1000" b="1" dirty="0">
                          <a:latin typeface="Poppins" panose="00000500000000000000" pitchFamily="2" charset="0"/>
                          <a:cs typeface="Poppins" panose="00000500000000000000" pitchFamily="2" charset="0"/>
                        </a:rPr>
                        <a:t>Scintillation Proximity Assay</a:t>
                      </a:r>
                    </a:p>
                  </a:txBody>
                  <a:tcPr marL="45720" marR="4572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CA" sz="1000" dirty="0"/>
                    </a:p>
                  </a:txBody>
                  <a:tcPr anchor="ctr"/>
                </a:tc>
                <a:tc>
                  <a:txBody>
                    <a:bodyPr/>
                    <a:lstStyle/>
                    <a:p>
                      <a:pPr algn="ctr"/>
                      <a:r>
                        <a:rPr lang="en-CA" sz="1000" dirty="0">
                          <a:latin typeface="Poppins" panose="00000500000000000000" pitchFamily="2" charset="0"/>
                          <a:cs typeface="Poppins" panose="00000500000000000000" pitchFamily="2" charset="0"/>
                        </a:rPr>
                        <a:t>33P-labeled peptide-biotin is captured on a detection bead which scintillates from proximity to the radioisotope</a:t>
                      </a:r>
                    </a:p>
                  </a:txBody>
                  <a:tcPr marL="45720" marR="4572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ctr"/>
                      <a:r>
                        <a:rPr lang="en-CA" sz="1000" dirty="0">
                          <a:latin typeface="Poppins" panose="00000500000000000000" pitchFamily="2" charset="0"/>
                          <a:cs typeface="Poppins" panose="00000500000000000000" pitchFamily="2" charset="0"/>
                        </a:rPr>
                        <a:t>Homogeneous, sensitive</a:t>
                      </a:r>
                    </a:p>
                  </a:txBody>
                  <a:tcPr marL="45720" marR="4572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ctr"/>
                      <a:r>
                        <a:rPr lang="en-CA" sz="1000" dirty="0">
                          <a:latin typeface="Poppins" panose="00000500000000000000" pitchFamily="2" charset="0"/>
                          <a:cs typeface="Poppins" panose="00000500000000000000" pitchFamily="2" charset="0"/>
                        </a:rPr>
                        <a:t>Radioactive waste disposal; cost of SPA beads</a:t>
                      </a:r>
                    </a:p>
                  </a:txBody>
                  <a:tcPr marL="45720" marR="4572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extLst>
                  <a:ext uri="{0D108BD9-81ED-4DB2-BD59-A6C34878D82A}">
                    <a16:rowId xmlns="" xmlns:a16="http://schemas.microsoft.com/office/drawing/2014/main" val="486713814"/>
                  </a:ext>
                </a:extLst>
              </a:tr>
              <a:tr h="298910">
                <a:tc vMerge="1">
                  <a:txBody>
                    <a:bodyPr/>
                    <a:lstStyle/>
                    <a:p>
                      <a:endParaRPr lang="en-CA"/>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ctr"/>
                      <a:r>
                        <a:rPr lang="en-CA" sz="1000" b="1" dirty="0" err="1">
                          <a:latin typeface="Poppins" panose="00000500000000000000" pitchFamily="2" charset="0"/>
                          <a:cs typeface="Poppins" panose="00000500000000000000" pitchFamily="2" charset="0"/>
                        </a:rPr>
                        <a:t>LanthaScreen</a:t>
                      </a:r>
                      <a:endParaRPr lang="en-CA" sz="1000" b="1" dirty="0">
                        <a:latin typeface="Poppins" panose="00000500000000000000" pitchFamily="2" charset="0"/>
                        <a:cs typeface="Poppins" panose="00000500000000000000" pitchFamily="2" charset="0"/>
                      </a:endParaRPr>
                    </a:p>
                  </a:txBody>
                  <a:tcPr marL="45720" marR="4572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rowSpan="2">
                  <a:txBody>
                    <a:bodyPr/>
                    <a:lstStyle/>
                    <a:p>
                      <a:pPr algn="ctr"/>
                      <a:r>
                        <a:rPr lang="en-CA" sz="1000" b="1" dirty="0">
                          <a:latin typeface="Poppins" panose="00000500000000000000" pitchFamily="2" charset="0"/>
                          <a:cs typeface="Poppins" panose="00000500000000000000" pitchFamily="2" charset="0"/>
                        </a:rPr>
                        <a:t>TR-FRET</a:t>
                      </a:r>
                    </a:p>
                  </a:txBody>
                  <a:tcPr marL="45720" marR="4572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rowSpan="2">
                  <a:txBody>
                    <a:bodyPr/>
                    <a:lstStyle/>
                    <a:p>
                      <a:pPr algn="ctr"/>
                      <a:r>
                        <a:rPr lang="en-CA" sz="1000" dirty="0">
                          <a:latin typeface="Poppins" panose="00000500000000000000" pitchFamily="2" charset="0"/>
                          <a:cs typeface="Poppins" panose="00000500000000000000" pitchFamily="2" charset="0"/>
                        </a:rPr>
                        <a:t>Europium or Terbium-chelated donor linked with anti-</a:t>
                      </a:r>
                      <a:r>
                        <a:rPr lang="en-CA" sz="1000" dirty="0" err="1">
                          <a:latin typeface="Poppins" panose="00000500000000000000" pitchFamily="2" charset="0"/>
                          <a:cs typeface="Poppins" panose="00000500000000000000" pitchFamily="2" charset="0"/>
                        </a:rPr>
                        <a:t>phospho</a:t>
                      </a:r>
                      <a:r>
                        <a:rPr lang="en-CA" sz="1000" dirty="0">
                          <a:latin typeface="Poppins" panose="00000500000000000000" pitchFamily="2" charset="0"/>
                          <a:cs typeface="Poppins" panose="00000500000000000000" pitchFamily="2" charset="0"/>
                        </a:rPr>
                        <a:t> antibody. Fluorophore-labelled peptide as acceptor</a:t>
                      </a:r>
                    </a:p>
                  </a:txBody>
                  <a:tcPr marL="45720" marR="4572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rowSpan="2">
                  <a:txBody>
                    <a:bodyPr/>
                    <a:lstStyle/>
                    <a:p>
                      <a:pPr algn="ctr"/>
                      <a:r>
                        <a:rPr lang="en-CA" sz="1000">
                          <a:latin typeface="Poppins" panose="00000500000000000000" pitchFamily="2" charset="0"/>
                          <a:cs typeface="Poppins" panose="00000500000000000000" pitchFamily="2" charset="0"/>
                        </a:rPr>
                        <a:t>Sensitive, high throughput</a:t>
                      </a:r>
                      <a:endParaRPr lang="en-CA" sz="1000" dirty="0">
                        <a:latin typeface="Poppins" panose="00000500000000000000" pitchFamily="2" charset="0"/>
                        <a:cs typeface="Poppins" panose="00000500000000000000" pitchFamily="2" charset="0"/>
                      </a:endParaRPr>
                    </a:p>
                  </a:txBody>
                  <a:tcPr marL="45720" marR="4572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rowSpan="2">
                  <a:txBody>
                    <a:bodyPr/>
                    <a:lstStyle/>
                    <a:p>
                      <a:pPr algn="ctr"/>
                      <a:r>
                        <a:rPr lang="en-CA" sz="1000" dirty="0">
                          <a:latin typeface="Poppins" panose="00000500000000000000" pitchFamily="2" charset="0"/>
                          <a:cs typeface="Poppins" panose="00000500000000000000" pitchFamily="2" charset="0"/>
                        </a:rPr>
                        <a:t>Antibody-dependent, high cost of reagents</a:t>
                      </a:r>
                    </a:p>
                  </a:txBody>
                  <a:tcPr marL="45720" marR="4572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extLst>
                  <a:ext uri="{0D108BD9-81ED-4DB2-BD59-A6C34878D82A}">
                    <a16:rowId xmlns="" xmlns:a16="http://schemas.microsoft.com/office/drawing/2014/main" val="3734954628"/>
                  </a:ext>
                </a:extLst>
              </a:tr>
              <a:tr h="298910">
                <a:tc vMerge="1">
                  <a:txBody>
                    <a:bodyPr/>
                    <a:lstStyle/>
                    <a:p>
                      <a:endParaRPr dirty="0"/>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marL="0" marR="0" indent="0" algn="ctr" defTabSz="1219170" rtl="0" eaLnBrk="1" fontAlgn="auto" latinLnBrk="0" hangingPunct="1">
                        <a:lnSpc>
                          <a:spcPct val="100000"/>
                        </a:lnSpc>
                        <a:spcBef>
                          <a:spcPts val="0"/>
                        </a:spcBef>
                        <a:spcAft>
                          <a:spcPts val="0"/>
                        </a:spcAft>
                        <a:buClrTx/>
                        <a:buSzTx/>
                        <a:buFontTx/>
                        <a:buNone/>
                        <a:tabLst/>
                        <a:defRPr/>
                      </a:pPr>
                      <a:r>
                        <a:rPr lang="en-CA" sz="1000" b="1" dirty="0">
                          <a:latin typeface="Poppins" panose="00000500000000000000" pitchFamily="2" charset="0"/>
                          <a:cs typeface="Poppins" panose="00000500000000000000" pitchFamily="2" charset="0"/>
                        </a:rPr>
                        <a:t>Lance Ultra</a:t>
                      </a:r>
                    </a:p>
                  </a:txBody>
                  <a:tcPr marL="45720" marR="4572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vMerge="1">
                  <a:txBody>
                    <a:bodyPr/>
                    <a:lstStyle/>
                    <a:p>
                      <a:endParaRPr dirty="0"/>
                    </a:p>
                  </a:txBody>
                  <a:tcPr anchor="ct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CA" sz="1200" dirty="0"/>
                    </a:p>
                  </a:txBody>
                  <a:tcPr anchor="ctr"/>
                </a:tc>
                <a:tc vMerge="1">
                  <a:txBody>
                    <a:bodyPr/>
                    <a:lstStyle/>
                    <a:p>
                      <a:pPr algn="ctr"/>
                      <a:endParaRPr lang="en-CA" sz="1400" dirty="0"/>
                    </a:p>
                  </a:txBody>
                  <a:tcPr anchor="ctr"/>
                </a:tc>
                <a:tc vMerge="1">
                  <a:txBody>
                    <a:bodyPr/>
                    <a:lstStyle/>
                    <a:p>
                      <a:pPr algn="ctr"/>
                      <a:endParaRPr lang="en-CA" sz="1400" dirty="0"/>
                    </a:p>
                  </a:txBody>
                  <a:tcPr anchor="ctr"/>
                </a:tc>
                <a:extLst>
                  <a:ext uri="{0D108BD9-81ED-4DB2-BD59-A6C34878D82A}">
                    <a16:rowId xmlns="" xmlns:a16="http://schemas.microsoft.com/office/drawing/2014/main" val="1766603710"/>
                  </a:ext>
                </a:extLst>
              </a:tr>
              <a:tr h="667684">
                <a:tc vMerge="1">
                  <a:txBody>
                    <a:bodyPr/>
                    <a:lstStyle/>
                    <a:p>
                      <a:endParaRPr lang="en-CA"/>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ctr"/>
                      <a:r>
                        <a:rPr lang="en-CA" sz="1000" b="1" dirty="0">
                          <a:latin typeface="Poppins" panose="00000500000000000000" pitchFamily="2" charset="0"/>
                          <a:cs typeface="Poppins" panose="00000500000000000000" pitchFamily="2" charset="0"/>
                        </a:rPr>
                        <a:t>AlphaScreen</a:t>
                      </a:r>
                    </a:p>
                  </a:txBody>
                  <a:tcPr marL="45720" marR="4572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ctr"/>
                      <a:r>
                        <a:rPr lang="en-CA" sz="1000" b="1" dirty="0">
                          <a:latin typeface="Poppins" panose="00000500000000000000" pitchFamily="2" charset="0"/>
                          <a:cs typeface="Poppins" panose="00000500000000000000" pitchFamily="2" charset="0"/>
                        </a:rPr>
                        <a:t>Luminescence</a:t>
                      </a:r>
                    </a:p>
                  </a:txBody>
                  <a:tcPr marL="45720" marR="4572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ctr"/>
                      <a:r>
                        <a:rPr lang="en-CA" sz="1000" dirty="0">
                          <a:latin typeface="Poppins" panose="00000500000000000000" pitchFamily="2" charset="0"/>
                          <a:cs typeface="Poppins" panose="00000500000000000000" pitchFamily="2" charset="0"/>
                        </a:rPr>
                        <a:t>Phospho-peptide brings donor and acceptor beads to proximity through coated conjugates. Upon excitation, donor bead excites oxygen which reacts with acceptor bead generating signal</a:t>
                      </a:r>
                    </a:p>
                  </a:txBody>
                  <a:tcPr marL="45720" marR="4572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ctr"/>
                      <a:r>
                        <a:rPr lang="en-CA" sz="1000" dirty="0">
                          <a:latin typeface="Poppins" panose="00000500000000000000" pitchFamily="2" charset="0"/>
                          <a:cs typeface="Poppins" panose="00000500000000000000" pitchFamily="2" charset="0"/>
                        </a:rPr>
                        <a:t>Highly sensitive, can use protein or peptide substrate</a:t>
                      </a:r>
                    </a:p>
                  </a:txBody>
                  <a:tcPr marL="45720" marR="4572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ctr"/>
                      <a:r>
                        <a:rPr lang="en-CA" sz="1000" dirty="0">
                          <a:latin typeface="Poppins" panose="00000500000000000000" pitchFamily="2" charset="0"/>
                          <a:cs typeface="Poppins" panose="00000500000000000000" pitchFamily="2" charset="0"/>
                        </a:rPr>
                        <a:t>Cost of reagents; antibody-dependent, or susceptible to phosphate interference</a:t>
                      </a:r>
                    </a:p>
                  </a:txBody>
                  <a:tcPr marL="45720" marR="4572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extLst>
                  <a:ext uri="{0D108BD9-81ED-4DB2-BD59-A6C34878D82A}">
                    <a16:rowId xmlns="" xmlns:a16="http://schemas.microsoft.com/office/drawing/2014/main" val="3677049485"/>
                  </a:ext>
                </a:extLst>
              </a:tr>
              <a:tr h="509194">
                <a:tc vMerge="1">
                  <a:txBody>
                    <a:bodyPr/>
                    <a:lstStyle/>
                    <a:p>
                      <a:endParaRPr lang="en-CA"/>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ctr"/>
                      <a:r>
                        <a:rPr lang="en-CA" sz="1000" b="1" dirty="0">
                          <a:latin typeface="Poppins" panose="00000500000000000000" pitchFamily="2" charset="0"/>
                          <a:cs typeface="Poppins" panose="00000500000000000000" pitchFamily="2" charset="0"/>
                        </a:rPr>
                        <a:t>IMAP-FP</a:t>
                      </a:r>
                    </a:p>
                  </a:txBody>
                  <a:tcPr marL="45720" marR="4572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ctr"/>
                      <a:r>
                        <a:rPr lang="en-CA" sz="1000" b="1" dirty="0">
                          <a:latin typeface="Poppins" panose="00000500000000000000" pitchFamily="2" charset="0"/>
                          <a:cs typeface="Poppins" panose="00000500000000000000" pitchFamily="2" charset="0"/>
                        </a:rPr>
                        <a:t>Fluorescence polarization (FP)</a:t>
                      </a:r>
                    </a:p>
                  </a:txBody>
                  <a:tcPr marL="45720" marR="4572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ctr"/>
                      <a:r>
                        <a:rPr lang="en-CA" sz="1000" dirty="0">
                          <a:latin typeface="Poppins" panose="00000500000000000000" pitchFamily="2" charset="0"/>
                          <a:cs typeface="Poppins" panose="00000500000000000000" pitchFamily="2" charset="0"/>
                        </a:rPr>
                        <a:t>Fluorophore-labeled phospho-peptide binds to metal coated beads and generates high FP signal</a:t>
                      </a:r>
                    </a:p>
                  </a:txBody>
                  <a:tcPr marL="45720" marR="4572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ctr"/>
                      <a:r>
                        <a:rPr lang="en-CA" sz="1000" dirty="0">
                          <a:latin typeface="Poppins" panose="00000500000000000000" pitchFamily="2" charset="0"/>
                          <a:cs typeface="Poppins" panose="00000500000000000000" pitchFamily="2" charset="0"/>
                        </a:rPr>
                        <a:t>Simple workflow, multiplexable</a:t>
                      </a:r>
                    </a:p>
                  </a:txBody>
                  <a:tcPr marL="45720" marR="4572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ctr"/>
                      <a:r>
                        <a:rPr lang="en-CA" sz="1000" dirty="0">
                          <a:latin typeface="Poppins" panose="00000500000000000000" pitchFamily="2" charset="0"/>
                          <a:cs typeface="Poppins" panose="00000500000000000000" pitchFamily="2" charset="0"/>
                        </a:rPr>
                        <a:t>Compound interference; substrate must be short peptide</a:t>
                      </a:r>
                    </a:p>
                  </a:txBody>
                  <a:tcPr marL="45720" marR="4572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extLst>
                  <a:ext uri="{0D108BD9-81ED-4DB2-BD59-A6C34878D82A}">
                    <a16:rowId xmlns="" xmlns:a16="http://schemas.microsoft.com/office/drawing/2014/main" val="1889626112"/>
                  </a:ext>
                </a:extLst>
              </a:tr>
              <a:tr h="506154">
                <a:tc vMerge="1">
                  <a:txBody>
                    <a:bodyPr/>
                    <a:lstStyle/>
                    <a:p>
                      <a:endParaRPr lang="en-CA"/>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ctr"/>
                      <a:r>
                        <a:rPr lang="en-CA" sz="1000" b="1" dirty="0">
                          <a:latin typeface="Poppins" panose="00000500000000000000" pitchFamily="2" charset="0"/>
                          <a:cs typeface="Poppins" panose="00000500000000000000" pitchFamily="2" charset="0"/>
                        </a:rPr>
                        <a:t>PhosphoSens</a:t>
                      </a:r>
                    </a:p>
                  </a:txBody>
                  <a:tcPr marL="45720" marR="4572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rowSpan="2">
                  <a:txBody>
                    <a:bodyPr/>
                    <a:lstStyle/>
                    <a:p>
                      <a:pPr algn="ctr"/>
                      <a:r>
                        <a:rPr lang="en-CA" sz="1000" b="1" dirty="0">
                          <a:latin typeface="Poppins" panose="00000500000000000000" pitchFamily="2" charset="0"/>
                          <a:cs typeface="Poppins" panose="00000500000000000000" pitchFamily="2" charset="0"/>
                        </a:rPr>
                        <a:t>Fluorescence (FI)</a:t>
                      </a:r>
                    </a:p>
                  </a:txBody>
                  <a:tcPr marL="45720" marR="4572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ctr"/>
                      <a:r>
                        <a:rPr lang="en-CA" sz="1000" dirty="0">
                          <a:latin typeface="Poppins" panose="00000500000000000000" pitchFamily="2" charset="0"/>
                          <a:cs typeface="Poppins" panose="00000500000000000000" pitchFamily="2" charset="0"/>
                        </a:rPr>
                        <a:t>Phospho-peptide brings Mg</a:t>
                      </a:r>
                      <a:r>
                        <a:rPr lang="en-CA" sz="1000" baseline="30000" dirty="0">
                          <a:latin typeface="Poppins" panose="00000500000000000000" pitchFamily="2" charset="0"/>
                          <a:cs typeface="Poppins" panose="00000500000000000000" pitchFamily="2" charset="0"/>
                        </a:rPr>
                        <a:t>2+</a:t>
                      </a:r>
                      <a:r>
                        <a:rPr lang="en-CA" sz="1000" dirty="0">
                          <a:latin typeface="Poppins" panose="00000500000000000000" pitchFamily="2" charset="0"/>
                          <a:cs typeface="Poppins" panose="00000500000000000000" pitchFamily="2" charset="0"/>
                        </a:rPr>
                        <a:t> to the proximity of labeled fluorophore (SOX) which generates enhanced fluorescence when bound to the Mg</a:t>
                      </a:r>
                      <a:r>
                        <a:rPr lang="en-CA" sz="1000" baseline="30000" dirty="0">
                          <a:latin typeface="Poppins" panose="00000500000000000000" pitchFamily="2" charset="0"/>
                          <a:cs typeface="Poppins" panose="00000500000000000000" pitchFamily="2" charset="0"/>
                        </a:rPr>
                        <a:t>2+</a:t>
                      </a:r>
                      <a:endParaRPr lang="en-CA" sz="1000" dirty="0">
                        <a:latin typeface="Poppins" panose="00000500000000000000" pitchFamily="2" charset="0"/>
                        <a:cs typeface="Poppins" panose="00000500000000000000" pitchFamily="2" charset="0"/>
                      </a:endParaRPr>
                    </a:p>
                  </a:txBody>
                  <a:tcPr marL="45720" marR="4572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ctr"/>
                      <a:r>
                        <a:rPr lang="en-CA" sz="1000" dirty="0">
                          <a:latin typeface="Poppins" panose="00000500000000000000" pitchFamily="2" charset="0"/>
                          <a:cs typeface="Poppins" panose="00000500000000000000" pitchFamily="2" charset="0"/>
                        </a:rPr>
                        <a:t>Continuous assay, high ATP tolerance, high throughput</a:t>
                      </a:r>
                    </a:p>
                  </a:txBody>
                  <a:tcPr marL="45720" marR="4572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ctr"/>
                      <a:r>
                        <a:rPr lang="en-CA" sz="1000" dirty="0">
                          <a:latin typeface="Poppins" panose="00000500000000000000" pitchFamily="2" charset="0"/>
                          <a:cs typeface="Poppins" panose="00000500000000000000" pitchFamily="2" charset="0"/>
                        </a:rPr>
                        <a:t>C</a:t>
                      </a:r>
                      <a:r>
                        <a:rPr lang="en-US" sz="1000" dirty="0">
                          <a:latin typeface="Poppins" panose="00000500000000000000" pitchFamily="2" charset="0"/>
                          <a:cs typeface="Poppins" panose="00000500000000000000" pitchFamily="2" charset="0"/>
                        </a:rPr>
                        <a:t>ompound interference; substrate must be short peptide</a:t>
                      </a:r>
                      <a:endParaRPr lang="en-CA" sz="1000" dirty="0">
                        <a:latin typeface="Poppins" panose="00000500000000000000" pitchFamily="2" charset="0"/>
                        <a:cs typeface="Poppins" panose="00000500000000000000" pitchFamily="2" charset="0"/>
                      </a:endParaRPr>
                    </a:p>
                  </a:txBody>
                  <a:tcPr marL="45720" marR="4572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extLst>
                  <a:ext uri="{0D108BD9-81ED-4DB2-BD59-A6C34878D82A}">
                    <a16:rowId xmlns="" xmlns:a16="http://schemas.microsoft.com/office/drawing/2014/main" val="363015007"/>
                  </a:ext>
                </a:extLst>
              </a:tr>
              <a:tr h="506154">
                <a:tc vMerge="1">
                  <a:txBody>
                    <a:bodyPr/>
                    <a:lstStyle/>
                    <a:p>
                      <a:endParaRPr lang="en-CA"/>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ctr"/>
                      <a:r>
                        <a:rPr lang="en-CA" sz="1000" b="1" dirty="0">
                          <a:latin typeface="Poppins" panose="00000500000000000000" pitchFamily="2" charset="0"/>
                          <a:cs typeface="Poppins" panose="00000500000000000000" pitchFamily="2" charset="0"/>
                        </a:rPr>
                        <a:t>Mobility Shift Assay</a:t>
                      </a:r>
                    </a:p>
                  </a:txBody>
                  <a:tcPr marL="45720" marR="4572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vMerge="1">
                  <a:txBody>
                    <a:bodyPr/>
                    <a:lstStyle/>
                    <a:p>
                      <a:endParaRPr lang="en-CA"/>
                    </a:p>
                  </a:txBody>
                  <a:tcPr/>
                </a:tc>
                <a:tc>
                  <a:txBody>
                    <a:bodyPr/>
                    <a:lstStyle/>
                    <a:p>
                      <a:pPr algn="ctr"/>
                      <a:r>
                        <a:rPr lang="en-CA" sz="1000" dirty="0">
                          <a:latin typeface="Poppins" panose="00000500000000000000" pitchFamily="2" charset="0"/>
                          <a:cs typeface="Poppins" panose="00000500000000000000" pitchFamily="2" charset="0"/>
                        </a:rPr>
                        <a:t>Time-gated fluorescence detection of substrate and product due to their different electrophoretic mobilities</a:t>
                      </a:r>
                    </a:p>
                  </a:txBody>
                  <a:tcPr marL="45720" marR="4572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ctr"/>
                      <a:r>
                        <a:rPr lang="en-US" sz="1000" dirty="0">
                          <a:latin typeface="Poppins" panose="00000500000000000000" pitchFamily="2" charset="0"/>
                          <a:cs typeface="Poppins" panose="00000500000000000000" pitchFamily="2" charset="0"/>
                        </a:rPr>
                        <a:t>low sample consumption, ease of automation</a:t>
                      </a:r>
                      <a:endParaRPr lang="en-CA" sz="1000" dirty="0">
                        <a:latin typeface="Poppins" panose="00000500000000000000" pitchFamily="2" charset="0"/>
                        <a:cs typeface="Poppins" panose="00000500000000000000" pitchFamily="2" charset="0"/>
                      </a:endParaRPr>
                    </a:p>
                  </a:txBody>
                  <a:tcPr marL="45720" marR="4572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ctr"/>
                      <a:r>
                        <a:rPr lang="en-US" sz="1000" dirty="0">
                          <a:latin typeface="Poppins" panose="00000500000000000000" pitchFamily="2" charset="0"/>
                          <a:cs typeface="Poppins" panose="00000500000000000000" pitchFamily="2" charset="0"/>
                        </a:rPr>
                        <a:t>Compound interference; substrate must be short peptide with single phospho-site</a:t>
                      </a:r>
                      <a:endParaRPr lang="en-CA" sz="1000" dirty="0">
                        <a:latin typeface="Poppins" panose="00000500000000000000" pitchFamily="2" charset="0"/>
                        <a:cs typeface="Poppins" panose="00000500000000000000" pitchFamily="2" charset="0"/>
                      </a:endParaRPr>
                    </a:p>
                  </a:txBody>
                  <a:tcPr marL="45720" marR="4572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extLst>
                  <a:ext uri="{0D108BD9-81ED-4DB2-BD59-A6C34878D82A}">
                    <a16:rowId xmlns="" xmlns:a16="http://schemas.microsoft.com/office/drawing/2014/main" val="60220741"/>
                  </a:ext>
                </a:extLst>
              </a:tr>
              <a:tr h="506154">
                <a:tc rowSpan="3">
                  <a:txBody>
                    <a:bodyPr/>
                    <a:lstStyle/>
                    <a:p>
                      <a:pPr algn="ctr"/>
                      <a:r>
                        <a:rPr lang="en-CA" sz="1000" b="1" dirty="0">
                          <a:latin typeface="Poppins" panose="00000500000000000000" pitchFamily="2" charset="0"/>
                          <a:cs typeface="Poppins" panose="00000500000000000000" pitchFamily="2" charset="0"/>
                        </a:rPr>
                        <a:t>ADP</a:t>
                      </a:r>
                    </a:p>
                  </a:txBody>
                  <a:tcPr marL="45720" marR="4572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ctr"/>
                      <a:r>
                        <a:rPr lang="en-CA" sz="1000" b="1" dirty="0">
                          <a:latin typeface="Poppins" panose="00000500000000000000" pitchFamily="2" charset="0"/>
                          <a:cs typeface="Poppins" panose="00000500000000000000" pitchFamily="2" charset="0"/>
                        </a:rPr>
                        <a:t>ADP-Glo Assay</a:t>
                      </a:r>
                    </a:p>
                  </a:txBody>
                  <a:tcPr marL="45720" marR="4572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ctr"/>
                      <a:r>
                        <a:rPr lang="en-CA" sz="1000" b="1" dirty="0">
                          <a:latin typeface="Poppins" panose="00000500000000000000" pitchFamily="2" charset="0"/>
                          <a:cs typeface="Poppins" panose="00000500000000000000" pitchFamily="2" charset="0"/>
                        </a:rPr>
                        <a:t>Luminescence</a:t>
                      </a:r>
                    </a:p>
                  </a:txBody>
                  <a:tcPr marL="45720" marR="4572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ctr"/>
                      <a:r>
                        <a:rPr lang="en-CA" sz="1000" dirty="0">
                          <a:latin typeface="Poppins" panose="00000500000000000000" pitchFamily="2" charset="0"/>
                          <a:cs typeface="Poppins" panose="00000500000000000000" pitchFamily="2" charset="0"/>
                        </a:rPr>
                        <a:t>Quantification of kinase dependent ADP production by converting it to ATP and ATP is measured in a luciferase reaction</a:t>
                      </a:r>
                    </a:p>
                  </a:txBody>
                  <a:tcPr marL="45720" marR="4572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ctr"/>
                      <a:r>
                        <a:rPr lang="en-CA" sz="1000" dirty="0">
                          <a:latin typeface="Poppins" panose="00000500000000000000" pitchFamily="2" charset="0"/>
                          <a:cs typeface="Poppins" panose="00000500000000000000" pitchFamily="2" charset="0"/>
                        </a:rPr>
                        <a:t>Highly sensitive, universal, label-free, high ATP tolerance</a:t>
                      </a:r>
                    </a:p>
                  </a:txBody>
                  <a:tcPr marL="45720" marR="4572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ctr"/>
                      <a:r>
                        <a:rPr lang="en-CA" sz="1000" dirty="0">
                          <a:latin typeface="Poppins" panose="00000500000000000000" pitchFamily="2" charset="0"/>
                          <a:cs typeface="Poppins" panose="00000500000000000000" pitchFamily="2" charset="0"/>
                        </a:rPr>
                        <a:t>Coupling enzymes may produce false positives; ATPase interference</a:t>
                      </a:r>
                    </a:p>
                  </a:txBody>
                  <a:tcPr marL="45720" marR="4572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extLst>
                  <a:ext uri="{0D108BD9-81ED-4DB2-BD59-A6C34878D82A}">
                    <a16:rowId xmlns="" xmlns:a16="http://schemas.microsoft.com/office/drawing/2014/main" val="3845541781"/>
                  </a:ext>
                </a:extLst>
              </a:tr>
              <a:tr h="398547">
                <a:tc vMerge="1">
                  <a:txBody>
                    <a:bodyPr/>
                    <a:lstStyle/>
                    <a:p>
                      <a:pPr algn="ctr"/>
                      <a:endParaRPr lang="en-CA" sz="1000" dirty="0"/>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ctr"/>
                      <a:r>
                        <a:rPr lang="en-CA" sz="1000" b="1" dirty="0">
                          <a:latin typeface="Poppins" panose="00000500000000000000" pitchFamily="2" charset="0"/>
                          <a:cs typeface="Poppins" panose="00000500000000000000" pitchFamily="2" charset="0"/>
                        </a:rPr>
                        <a:t>Transcreener</a:t>
                      </a:r>
                    </a:p>
                  </a:txBody>
                  <a:tcPr marL="45720" marR="4572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ctr"/>
                      <a:r>
                        <a:rPr lang="en-CA" sz="1000" b="1" dirty="0">
                          <a:latin typeface="Poppins" panose="00000500000000000000" pitchFamily="2" charset="0"/>
                          <a:cs typeface="Poppins" panose="00000500000000000000" pitchFamily="2" charset="0"/>
                        </a:rPr>
                        <a:t>FP/Fl/TR-FRET</a:t>
                      </a:r>
                    </a:p>
                  </a:txBody>
                  <a:tcPr marL="45720" marR="4572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ctr"/>
                      <a:r>
                        <a:rPr lang="en-CA" sz="1000" dirty="0">
                          <a:latin typeface="Poppins" panose="00000500000000000000" pitchFamily="2" charset="0"/>
                          <a:cs typeface="Poppins" panose="00000500000000000000" pitchFamily="2" charset="0"/>
                        </a:rPr>
                        <a:t>ADP from the kinase reaction replaces with fluorophore-labeled ADP bound to anti-ADP antibody</a:t>
                      </a:r>
                    </a:p>
                  </a:txBody>
                  <a:tcPr marL="45720" marR="4572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ctr"/>
                      <a:r>
                        <a:rPr lang="en-CA" sz="1000" dirty="0">
                          <a:latin typeface="Poppins" panose="00000500000000000000" pitchFamily="2" charset="0"/>
                          <a:cs typeface="Poppins" panose="00000500000000000000" pitchFamily="2" charset="0"/>
                        </a:rPr>
                        <a:t>Versatile, multiple detection modes</a:t>
                      </a:r>
                    </a:p>
                  </a:txBody>
                  <a:tcPr marL="45720" marR="4572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rowSpan="2">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CA" sz="1000" dirty="0">
                          <a:latin typeface="Poppins" panose="00000500000000000000" pitchFamily="2" charset="0"/>
                          <a:cs typeface="Poppins" panose="00000500000000000000" pitchFamily="2" charset="0"/>
                        </a:rPr>
                        <a:t>Antibody-dependent, high cost of reagents; non-specific recognition</a:t>
                      </a:r>
                    </a:p>
                  </a:txBody>
                  <a:tcPr marL="45720" marR="4572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extLst>
                  <a:ext uri="{0D108BD9-81ED-4DB2-BD59-A6C34878D82A}">
                    <a16:rowId xmlns="" xmlns:a16="http://schemas.microsoft.com/office/drawing/2014/main" val="2041425114"/>
                  </a:ext>
                </a:extLst>
              </a:tr>
              <a:tr h="398547">
                <a:tc vMerge="1">
                  <a:txBody>
                    <a:bodyPr/>
                    <a:lstStyle/>
                    <a:p>
                      <a:pPr algn="ctr"/>
                      <a:endParaRPr lang="en-CA" sz="1000" dirty="0"/>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ctr"/>
                      <a:r>
                        <a:rPr lang="en-CA" sz="1000" b="1" dirty="0">
                          <a:latin typeface="Poppins" panose="00000500000000000000" pitchFamily="2" charset="0"/>
                          <a:cs typeface="Poppins" panose="00000500000000000000" pitchFamily="2" charset="0"/>
                        </a:rPr>
                        <a:t>Adapta</a:t>
                      </a:r>
                    </a:p>
                  </a:txBody>
                  <a:tcPr marL="45720" marR="4572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CA" sz="1000" b="1" dirty="0">
                          <a:latin typeface="Poppins" panose="00000500000000000000" pitchFamily="2" charset="0"/>
                          <a:cs typeface="Poppins" panose="00000500000000000000" pitchFamily="2" charset="0"/>
                        </a:rPr>
                        <a:t>TR-FRET</a:t>
                      </a:r>
                    </a:p>
                  </a:txBody>
                  <a:tcPr marL="45720" marR="4572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CA" sz="1000" dirty="0">
                          <a:latin typeface="Poppins" panose="00000500000000000000" pitchFamily="2" charset="0"/>
                          <a:cs typeface="Poppins" panose="00000500000000000000" pitchFamily="2" charset="0"/>
                        </a:rPr>
                        <a:t>Europium-chelated donor linked with anti-ADP antibody. Fluorophore-labelled ADP as acceptor</a:t>
                      </a:r>
                    </a:p>
                  </a:txBody>
                  <a:tcPr marL="45720" marR="4572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CA" sz="1000" dirty="0">
                          <a:latin typeface="Poppins" panose="00000500000000000000" pitchFamily="2" charset="0"/>
                          <a:cs typeface="Poppins" panose="00000500000000000000" pitchFamily="2" charset="0"/>
                        </a:rPr>
                        <a:t>Sensitive, high throughput</a:t>
                      </a:r>
                    </a:p>
                  </a:txBody>
                  <a:tcPr marL="45720" marR="4572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vMerge="1">
                  <a:txBody>
                    <a:bodyPr/>
                    <a:lstStyle/>
                    <a:p>
                      <a:endParaRPr dirty="0"/>
                    </a:p>
                  </a:txBody>
                  <a:tcPr anchor="ctr"/>
                </a:tc>
                <a:extLst>
                  <a:ext uri="{0D108BD9-81ED-4DB2-BD59-A6C34878D82A}">
                    <a16:rowId xmlns="" xmlns:a16="http://schemas.microsoft.com/office/drawing/2014/main" val="2646073309"/>
                  </a:ext>
                </a:extLst>
              </a:tr>
              <a:tr h="298910">
                <a:tc rowSpan="2">
                  <a:txBody>
                    <a:bodyPr/>
                    <a:lstStyle/>
                    <a:p>
                      <a:pPr algn="ctr"/>
                      <a:r>
                        <a:rPr lang="en-CA" sz="1000" b="1" dirty="0">
                          <a:latin typeface="Poppins" panose="00000500000000000000" pitchFamily="2" charset="0"/>
                          <a:cs typeface="Poppins" panose="00000500000000000000" pitchFamily="2" charset="0"/>
                        </a:rPr>
                        <a:t>ATP</a:t>
                      </a:r>
                    </a:p>
                  </a:txBody>
                  <a:tcPr marL="45720" marR="4572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ctr"/>
                      <a:r>
                        <a:rPr lang="en-CA" sz="1000" b="1" dirty="0">
                          <a:latin typeface="Poppins" panose="00000500000000000000" pitchFamily="2" charset="0"/>
                          <a:cs typeface="Poppins" panose="00000500000000000000" pitchFamily="2" charset="0"/>
                        </a:rPr>
                        <a:t>Kinase-Glo Assay</a:t>
                      </a:r>
                    </a:p>
                  </a:txBody>
                  <a:tcPr marL="45720" marR="4572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rowSpan="2">
                  <a:txBody>
                    <a:bodyPr/>
                    <a:lstStyle/>
                    <a:p>
                      <a:pPr algn="ctr"/>
                      <a:r>
                        <a:rPr lang="en-CA" sz="1000" b="1" dirty="0">
                          <a:latin typeface="Poppins" panose="00000500000000000000" pitchFamily="2" charset="0"/>
                          <a:cs typeface="Poppins" panose="00000500000000000000" pitchFamily="2" charset="0"/>
                        </a:rPr>
                        <a:t>Luminescence</a:t>
                      </a:r>
                    </a:p>
                  </a:txBody>
                  <a:tcPr marL="45720" marR="4572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rowSpan="2">
                  <a:txBody>
                    <a:bodyPr/>
                    <a:lstStyle/>
                    <a:p>
                      <a:pPr algn="ctr"/>
                      <a:r>
                        <a:rPr lang="en-CA" sz="1000" dirty="0">
                          <a:latin typeface="Poppins" panose="00000500000000000000" pitchFamily="2" charset="0"/>
                          <a:cs typeface="Poppins" panose="00000500000000000000" pitchFamily="2" charset="0"/>
                        </a:rPr>
                        <a:t>ATP-dependent luminescent signal from luciferase conversion of luciferin. Kinase dependent depletion of ATP is quantified</a:t>
                      </a:r>
                    </a:p>
                  </a:txBody>
                  <a:tcPr marL="45720" marR="4572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rowSpan="2">
                  <a:txBody>
                    <a:bodyPr/>
                    <a:lstStyle/>
                    <a:p>
                      <a:pPr algn="ctr"/>
                      <a:r>
                        <a:rPr lang="en-CA" sz="1000" dirty="0">
                          <a:latin typeface="Poppins" panose="00000500000000000000" pitchFamily="2" charset="0"/>
                          <a:cs typeface="Poppins" panose="00000500000000000000" pitchFamily="2" charset="0"/>
                        </a:rPr>
                        <a:t>Simple workflow, inexpensive, universal</a:t>
                      </a:r>
                    </a:p>
                  </a:txBody>
                  <a:tcPr marL="45720" marR="4572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rowSpan="2">
                  <a:txBody>
                    <a:bodyPr/>
                    <a:lstStyle/>
                    <a:p>
                      <a:pPr algn="ctr"/>
                      <a:r>
                        <a:rPr lang="en-CA" sz="1000" dirty="0">
                          <a:latin typeface="Poppins" panose="00000500000000000000" pitchFamily="2" charset="0"/>
                          <a:cs typeface="Poppins" panose="00000500000000000000" pitchFamily="2" charset="0"/>
                        </a:rPr>
                        <a:t>Signal inverse correlation - small assay window</a:t>
                      </a:r>
                    </a:p>
                  </a:txBody>
                  <a:tcPr marL="45720" marR="4572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extLst>
                  <a:ext uri="{0D108BD9-81ED-4DB2-BD59-A6C34878D82A}">
                    <a16:rowId xmlns="" xmlns:a16="http://schemas.microsoft.com/office/drawing/2014/main" val="2775768903"/>
                  </a:ext>
                </a:extLst>
              </a:tr>
              <a:tr h="298910">
                <a:tc vMerge="1">
                  <a:txBody>
                    <a:bodyPr/>
                    <a:lstStyle/>
                    <a:p>
                      <a:pPr algn="ctr"/>
                      <a:endParaRPr lang="en-CA" sz="1000" dirty="0"/>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ctr"/>
                      <a:r>
                        <a:rPr lang="en-CA" sz="1000" b="1" dirty="0">
                          <a:latin typeface="Poppins" panose="00000500000000000000" pitchFamily="2" charset="0"/>
                          <a:cs typeface="Poppins" panose="00000500000000000000" pitchFamily="2" charset="0"/>
                        </a:rPr>
                        <a:t>EasyLite</a:t>
                      </a:r>
                    </a:p>
                  </a:txBody>
                  <a:tcPr marL="45720" marR="4572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vMerge="1">
                  <a:txBody>
                    <a:bodyPr/>
                    <a:lstStyle/>
                    <a:p>
                      <a:pPr algn="ctr"/>
                      <a:endParaRPr lang="en-CA" sz="1000" dirty="0"/>
                    </a:p>
                  </a:txBody>
                  <a:tcPr anchor="ctr"/>
                </a:tc>
                <a:tc vMerge="1">
                  <a:txBody>
                    <a:bodyPr/>
                    <a:lstStyle/>
                    <a:p>
                      <a:pPr algn="ctr"/>
                      <a:endParaRPr lang="en-CA" sz="1200" dirty="0"/>
                    </a:p>
                  </a:txBody>
                  <a:tcPr anchor="ctr"/>
                </a:tc>
                <a:tc vMerge="1">
                  <a:txBody>
                    <a:bodyPr/>
                    <a:lstStyle/>
                    <a:p>
                      <a:pPr algn="ctr"/>
                      <a:endParaRPr lang="en-CA" sz="1400" dirty="0"/>
                    </a:p>
                  </a:txBody>
                  <a:tcPr anchor="ctr"/>
                </a:tc>
                <a:tc vMerge="1">
                  <a:txBody>
                    <a:bodyPr/>
                    <a:lstStyle/>
                    <a:p>
                      <a:pPr algn="ctr"/>
                      <a:endParaRPr lang="en-CA" sz="1400" dirty="0"/>
                    </a:p>
                  </a:txBody>
                  <a:tcPr anchor="ctr"/>
                </a:tc>
                <a:extLst>
                  <a:ext uri="{0D108BD9-81ED-4DB2-BD59-A6C34878D82A}">
                    <a16:rowId xmlns="" xmlns:a16="http://schemas.microsoft.com/office/drawing/2014/main" val="1895649467"/>
                  </a:ext>
                </a:extLst>
              </a:tr>
            </a:tbl>
          </a:graphicData>
        </a:graphic>
      </p:graphicFrame>
    </p:spTree>
    <p:extLst>
      <p:ext uri="{BB962C8B-B14F-4D97-AF65-F5344CB8AC3E}">
        <p14:creationId xmlns="" xmlns:p14="http://schemas.microsoft.com/office/powerpoint/2010/main" val="310801059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4" name="椭圆 13"/>
          <p:cNvSpPr/>
          <p:nvPr/>
        </p:nvSpPr>
        <p:spPr>
          <a:xfrm>
            <a:off x="4190987" y="-1905037"/>
            <a:ext cx="10243900" cy="10243900"/>
          </a:xfrm>
          <a:prstGeom prst="ellipse">
            <a:avLst/>
          </a:prstGeom>
          <a:blipFill>
            <a:blip r:embed="rId2"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5" name="矩形 14"/>
          <p:cNvSpPr/>
          <p:nvPr/>
        </p:nvSpPr>
        <p:spPr>
          <a:xfrm>
            <a:off x="285711" y="285728"/>
            <a:ext cx="11620581" cy="6286544"/>
          </a:xfrm>
          <a:prstGeom prst="rect">
            <a:avLst/>
          </a:prstGeom>
          <a:solidFill>
            <a:srgbClr val="FFFFFF">
              <a:alpha val="94902"/>
            </a:srgb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6" name="矩形 15"/>
          <p:cNvSpPr/>
          <p:nvPr/>
        </p:nvSpPr>
        <p:spPr>
          <a:xfrm>
            <a:off x="285710" y="285728"/>
            <a:ext cx="60959" cy="6286544"/>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80" name="副标题 2"/>
          <p:cNvSpPr txBox="1">
            <a:spLocks/>
          </p:cNvSpPr>
          <p:nvPr/>
        </p:nvSpPr>
        <p:spPr>
          <a:xfrm>
            <a:off x="4415814" y="1786179"/>
            <a:ext cx="3360373" cy="2496277"/>
          </a:xfrm>
          <a:prstGeom prst="rect">
            <a:avLst/>
          </a:prstGeom>
        </p:spPr>
        <p:txBody>
          <a:bodyPr>
            <a:noAutofit/>
          </a:bodyPr>
          <a:lstStyle/>
          <a:p>
            <a:pPr algn="ctr">
              <a:lnSpc>
                <a:spcPct val="90000"/>
              </a:lnSpc>
              <a:buFont typeface="Arial" panose="020B0604020202020204" pitchFamily="34" charset="0"/>
              <a:buNone/>
            </a:pPr>
            <a:r>
              <a:rPr lang="en-US" altLang="zh-CN" sz="9600" b="1" dirty="0">
                <a:solidFill>
                  <a:srgbClr val="007E66"/>
                </a:solidFill>
                <a:latin typeface="Poppins" pitchFamily="2" charset="0"/>
                <a:ea typeface="思源黑体 CN Regular" pitchFamily="34" charset="-122"/>
                <a:cs typeface="Poppins" pitchFamily="2" charset="0"/>
              </a:rPr>
              <a:t>04</a:t>
            </a:r>
          </a:p>
        </p:txBody>
      </p:sp>
      <p:sp>
        <p:nvSpPr>
          <p:cNvPr id="19" name="TextBox 18">
            <a:extLst>
              <a:ext uri="{FF2B5EF4-FFF2-40B4-BE49-F238E27FC236}">
                <a16:creationId xmlns="" xmlns:a16="http://schemas.microsoft.com/office/drawing/2014/main" id="{6D1B4135-1F07-2D4B-870E-BDE0E8A04B36}"/>
              </a:ext>
            </a:extLst>
          </p:cNvPr>
          <p:cNvSpPr txBox="1"/>
          <p:nvPr/>
        </p:nvSpPr>
        <p:spPr>
          <a:xfrm>
            <a:off x="357698" y="6286522"/>
            <a:ext cx="3071284" cy="256545"/>
          </a:xfrm>
          <a:prstGeom prst="rect">
            <a:avLst/>
          </a:prstGeom>
          <a:noFill/>
        </p:spPr>
        <p:txBody>
          <a:bodyPr>
            <a:spAutoFit/>
          </a:bodyPr>
          <a:lstStyle/>
          <a:p>
            <a:pPr>
              <a:defRPr/>
            </a:pPr>
            <a:r>
              <a:rPr lang="en-US" altLang="zh-CN" sz="1067" dirty="0">
                <a:solidFill>
                  <a:schemeClr val="tx1">
                    <a:lumMod val="50000"/>
                    <a:lumOff val="50000"/>
                  </a:schemeClr>
                </a:solidFill>
                <a:latin typeface="Poppins" pitchFamily="2" charset="0"/>
                <a:ea typeface="微软雅黑" pitchFamily="34" charset="-122"/>
                <a:cs typeface="Poppins" pitchFamily="2" charset="0"/>
              </a:rPr>
              <a:t>Sino Biological, Inc.</a:t>
            </a:r>
          </a:p>
        </p:txBody>
      </p:sp>
      <p:grpSp>
        <p:nvGrpSpPr>
          <p:cNvPr id="20" name="组合 41"/>
          <p:cNvGrpSpPr/>
          <p:nvPr/>
        </p:nvGrpSpPr>
        <p:grpSpPr>
          <a:xfrm>
            <a:off x="11334787" y="498094"/>
            <a:ext cx="418916" cy="255279"/>
            <a:chOff x="4572000" y="785800"/>
            <a:chExt cx="548649" cy="334335"/>
          </a:xfrm>
        </p:grpSpPr>
        <p:sp>
          <p:nvSpPr>
            <p:cNvPr id="21" name="椭圆 20"/>
            <p:cNvSpPr/>
            <p:nvPr/>
          </p:nvSpPr>
          <p:spPr>
            <a:xfrm>
              <a:off x="4572000" y="785800"/>
              <a:ext cx="334335" cy="334335"/>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2" name="椭圆 21"/>
            <p:cNvSpPr/>
            <p:nvPr/>
          </p:nvSpPr>
          <p:spPr>
            <a:xfrm>
              <a:off x="4786314" y="785800"/>
              <a:ext cx="334335" cy="33433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pic>
        <p:nvPicPr>
          <p:cNvPr id="23" name="Picture 2" descr="D:\桌面\新logo-黑.png"/>
          <p:cNvPicPr>
            <a:picLocks noChangeAspect="1" noChangeArrowheads="1"/>
          </p:cNvPicPr>
          <p:nvPr/>
        </p:nvPicPr>
        <p:blipFill>
          <a:blip r:embed="rId3" cstate="print"/>
          <a:stretch>
            <a:fillRect/>
          </a:stretch>
        </p:blipFill>
        <p:spPr bwMode="auto">
          <a:xfrm>
            <a:off x="476211" y="390376"/>
            <a:ext cx="1991701" cy="480000"/>
          </a:xfrm>
          <a:prstGeom prst="rect">
            <a:avLst/>
          </a:prstGeom>
          <a:noFill/>
          <a:ln>
            <a:noFill/>
          </a:ln>
        </p:spPr>
      </p:pic>
      <p:pic>
        <p:nvPicPr>
          <p:cNvPr id="24" name="Picture 2" descr="\\192.168.3.235\Design\Logo &amp; Icons\SCB logo\新版\SCB-标准版.png"/>
          <p:cNvPicPr>
            <a:picLocks noChangeAspect="1" noChangeArrowheads="1"/>
          </p:cNvPicPr>
          <p:nvPr/>
        </p:nvPicPr>
        <p:blipFill>
          <a:blip r:embed="rId4" cstate="print"/>
          <a:srcRect/>
          <a:stretch>
            <a:fillRect/>
          </a:stretch>
        </p:blipFill>
        <p:spPr bwMode="auto">
          <a:xfrm>
            <a:off x="2855640" y="398823"/>
            <a:ext cx="1619250" cy="463106"/>
          </a:xfrm>
          <a:prstGeom prst="rect">
            <a:avLst/>
          </a:prstGeom>
          <a:noFill/>
        </p:spPr>
      </p:pic>
      <p:cxnSp>
        <p:nvCxnSpPr>
          <p:cNvPr id="25" name="直接连接符 24"/>
          <p:cNvCxnSpPr/>
          <p:nvPr/>
        </p:nvCxnSpPr>
        <p:spPr>
          <a:xfrm>
            <a:off x="2661776" y="504376"/>
            <a:ext cx="0" cy="2520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7" name="副标题 2"/>
          <p:cNvSpPr txBox="1">
            <a:spLocks/>
          </p:cNvSpPr>
          <p:nvPr/>
        </p:nvSpPr>
        <p:spPr>
          <a:xfrm>
            <a:off x="815414" y="3226339"/>
            <a:ext cx="10561173" cy="1536171"/>
          </a:xfrm>
          <a:prstGeom prst="rect">
            <a:avLst/>
          </a:prstGeom>
        </p:spPr>
        <p:txBody>
          <a:bodyPr>
            <a:normAutofit/>
          </a:bodyPr>
          <a:lstStyle/>
          <a:p>
            <a:pPr algn="ctr">
              <a:lnSpc>
                <a:spcPct val="90000"/>
              </a:lnSpc>
              <a:buFont typeface="Arial" panose="020B0604020202020204" pitchFamily="34" charset="0"/>
              <a:buNone/>
            </a:pPr>
            <a:r>
              <a:rPr lang="en-US" altLang="zh-CN" sz="3733" dirty="0">
                <a:latin typeface="Poppins" pitchFamily="2" charset="0"/>
                <a:ea typeface="思源黑体 CN Regular" pitchFamily="34" charset="-122"/>
                <a:cs typeface="Poppins" pitchFamily="2" charset="0"/>
              </a:rPr>
              <a:t>SignalChem assay platforms and kinase assay case studies</a:t>
            </a:r>
          </a:p>
        </p:txBody>
      </p:sp>
    </p:spTree>
    <p:extLst>
      <p:ext uri="{BB962C8B-B14F-4D97-AF65-F5344CB8AC3E}">
        <p14:creationId xmlns="" xmlns:p14="http://schemas.microsoft.com/office/powerpoint/2010/main" val="412597597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 xmlns:a16="http://schemas.microsoft.com/office/drawing/2014/main" id="{6D1B4135-1F07-2D4B-870E-BDE0E8A04B36}"/>
              </a:ext>
            </a:extLst>
          </p:cNvPr>
          <p:cNvSpPr txBox="1"/>
          <p:nvPr/>
        </p:nvSpPr>
        <p:spPr>
          <a:xfrm>
            <a:off x="71946" y="6572274"/>
            <a:ext cx="3071284" cy="256545"/>
          </a:xfrm>
          <a:prstGeom prst="rect">
            <a:avLst/>
          </a:prstGeom>
          <a:noFill/>
        </p:spPr>
        <p:txBody>
          <a:bodyPr>
            <a:spAutoFit/>
          </a:bodyPr>
          <a:lstStyle/>
          <a:p>
            <a:pPr>
              <a:defRPr/>
            </a:pPr>
            <a:r>
              <a:rPr lang="en-US" altLang="zh-CN" sz="1067" dirty="0">
                <a:solidFill>
                  <a:schemeClr val="tx1">
                    <a:lumMod val="50000"/>
                    <a:lumOff val="50000"/>
                  </a:schemeClr>
                </a:solidFill>
                <a:latin typeface="Poppins" pitchFamily="2" charset="0"/>
                <a:ea typeface="微软雅黑" pitchFamily="34" charset="-122"/>
                <a:cs typeface="Poppins" pitchFamily="2" charset="0"/>
              </a:rPr>
              <a:t>Sino Biological, Inc.</a:t>
            </a:r>
          </a:p>
        </p:txBody>
      </p:sp>
      <p:sp>
        <p:nvSpPr>
          <p:cNvPr id="29" name="Slide Number Placeholder 2">
            <a:extLst>
              <a:ext uri="{FF2B5EF4-FFF2-40B4-BE49-F238E27FC236}">
                <a16:creationId xmlns="" xmlns:a16="http://schemas.microsoft.com/office/drawing/2014/main" id="{7EAF9033-2AA8-BDA5-A2B3-707971D4120E}"/>
              </a:ext>
            </a:extLst>
          </p:cNvPr>
          <p:cNvSpPr txBox="1">
            <a:spLocks/>
          </p:cNvSpPr>
          <p:nvPr/>
        </p:nvSpPr>
        <p:spPr>
          <a:xfrm>
            <a:off x="9448800" y="6356350"/>
            <a:ext cx="2743200" cy="365125"/>
          </a:xfrm>
          <a:prstGeom prst="rect">
            <a:avLst/>
          </a:prstGeom>
        </p:spPr>
        <p:txBody>
          <a:bodyPr vert="horz" lIns="91440" tIns="45720" rIns="91440" bIns="45720" rtlCol="0" anchor="ctr"/>
          <a:lstStyle>
            <a:defPPr>
              <a:defRPr lang="zh-CN"/>
            </a:defPPr>
            <a:lvl1pPr marL="0" algn="r" defTabSz="1219170" rtl="0" eaLnBrk="1" latinLnBrk="0" hangingPunct="1">
              <a:defRPr sz="1600" kern="1200">
                <a:solidFill>
                  <a:schemeClr val="tx1">
                    <a:tint val="75000"/>
                  </a:schemeClr>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fld id="{4DB72C5D-F8DD-F442-983E-53CD8A77EED6}" type="slidenum">
              <a:rPr lang="en-US" smtClean="0"/>
              <a:pPr/>
              <a:t>27</a:t>
            </a:fld>
            <a:endParaRPr lang="en-US"/>
          </a:p>
        </p:txBody>
      </p:sp>
      <p:sp>
        <p:nvSpPr>
          <p:cNvPr id="28" name="Title 1">
            <a:extLst>
              <a:ext uri="{FF2B5EF4-FFF2-40B4-BE49-F238E27FC236}">
                <a16:creationId xmlns="" xmlns:a16="http://schemas.microsoft.com/office/drawing/2014/main" id="{96AF6D97-D9A8-2A53-57DB-28ABCEBAF37E}"/>
              </a:ext>
            </a:extLst>
          </p:cNvPr>
          <p:cNvSpPr txBox="1">
            <a:spLocks/>
          </p:cNvSpPr>
          <p:nvPr/>
        </p:nvSpPr>
        <p:spPr>
          <a:xfrm>
            <a:off x="609600" y="355976"/>
            <a:ext cx="10972800" cy="1143000"/>
          </a:xfrm>
          <a:prstGeom prst="rect">
            <a:avLst/>
          </a:prstGeom>
        </p:spPr>
        <p:txBody>
          <a:bodyPr vert="horz" lIns="91440" tIns="45720" rIns="91440" bIns="45720" rtlCol="0" anchor="ctr">
            <a:normAutofit/>
          </a:bodyPr>
          <a:lstStyle>
            <a:lvl1pPr algn="ctr" defTabSz="1219170" rtl="0" eaLnBrk="1" latinLnBrk="0" hangingPunct="1">
              <a:spcBef>
                <a:spcPct val="0"/>
              </a:spcBef>
              <a:buNone/>
              <a:defRPr sz="5867" kern="1200">
                <a:solidFill>
                  <a:schemeClr val="tx1"/>
                </a:solidFill>
                <a:latin typeface="+mj-lt"/>
                <a:ea typeface="+mj-ea"/>
                <a:cs typeface="+mj-cs"/>
              </a:defRPr>
            </a:lvl1pPr>
          </a:lstStyle>
          <a:p>
            <a:r>
              <a:rPr lang="en-CA" altLang="zh-CN" sz="3600" b="1" dirty="0" err="1">
                <a:latin typeface="Poppins" panose="00000500000000000000" pitchFamily="2" charset="0"/>
                <a:cs typeface="Poppins" panose="00000500000000000000" pitchFamily="2" charset="0"/>
              </a:rPr>
              <a:t>SignalChem</a:t>
            </a:r>
            <a:r>
              <a:rPr lang="en-CA" altLang="zh-CN" sz="3600" b="1" dirty="0">
                <a:latin typeface="Poppins" panose="00000500000000000000" pitchFamily="2" charset="0"/>
                <a:cs typeface="Poppins" panose="00000500000000000000" pitchFamily="2" charset="0"/>
              </a:rPr>
              <a:t> active enzyme products</a:t>
            </a:r>
            <a:endParaRPr lang="en-CA" sz="3600" b="1" dirty="0">
              <a:latin typeface="Poppins" panose="00000500000000000000" pitchFamily="2" charset="0"/>
              <a:cs typeface="Poppins" panose="00000500000000000000" pitchFamily="2" charset="0"/>
            </a:endParaRPr>
          </a:p>
        </p:txBody>
      </p:sp>
      <p:graphicFrame>
        <p:nvGraphicFramePr>
          <p:cNvPr id="2" name="Table 1">
            <a:extLst>
              <a:ext uri="{FF2B5EF4-FFF2-40B4-BE49-F238E27FC236}">
                <a16:creationId xmlns="" xmlns:a16="http://schemas.microsoft.com/office/drawing/2014/main" id="{64E07ADC-C5BD-1073-2F28-0F15FADD71FF}"/>
              </a:ext>
            </a:extLst>
          </p:cNvPr>
          <p:cNvGraphicFramePr>
            <a:graphicFrameLocks noGrp="1"/>
          </p:cNvGraphicFramePr>
          <p:nvPr>
            <p:extLst>
              <p:ext uri="{D42A27DB-BD31-4B8C-83A1-F6EECF244321}">
                <p14:modId xmlns="" xmlns:p14="http://schemas.microsoft.com/office/powerpoint/2010/main" val="3971950706"/>
              </p:ext>
            </p:extLst>
          </p:nvPr>
        </p:nvGraphicFramePr>
        <p:xfrm>
          <a:off x="1293744" y="1410576"/>
          <a:ext cx="9604513" cy="5042760"/>
        </p:xfrm>
        <a:graphic>
          <a:graphicData uri="http://schemas.openxmlformats.org/drawingml/2006/table">
            <a:tbl>
              <a:tblPr firstRow="1" bandRow="1">
                <a:tableStyleId>{21E4AEA4-8DFA-4A89-87EB-49C32662AFE0}</a:tableStyleId>
              </a:tblPr>
              <a:tblGrid>
                <a:gridCol w="2349284">
                  <a:extLst>
                    <a:ext uri="{9D8B030D-6E8A-4147-A177-3AD203B41FA5}">
                      <a16:colId xmlns="" xmlns:a16="http://schemas.microsoft.com/office/drawing/2014/main" val="1896053587"/>
                    </a:ext>
                  </a:extLst>
                </a:gridCol>
                <a:gridCol w="4996027">
                  <a:extLst>
                    <a:ext uri="{9D8B030D-6E8A-4147-A177-3AD203B41FA5}">
                      <a16:colId xmlns="" xmlns:a16="http://schemas.microsoft.com/office/drawing/2014/main" val="1467875607"/>
                    </a:ext>
                  </a:extLst>
                </a:gridCol>
                <a:gridCol w="2259202">
                  <a:extLst>
                    <a:ext uri="{9D8B030D-6E8A-4147-A177-3AD203B41FA5}">
                      <a16:colId xmlns="" xmlns:a16="http://schemas.microsoft.com/office/drawing/2014/main" val="3223469903"/>
                    </a:ext>
                  </a:extLst>
                </a:gridCol>
              </a:tblGrid>
              <a:tr h="434172">
                <a:tc>
                  <a:txBody>
                    <a:bodyPr/>
                    <a:lstStyle/>
                    <a:p>
                      <a:pPr algn="ctr"/>
                      <a:r>
                        <a:rPr lang="en-US" sz="2200" dirty="0">
                          <a:solidFill>
                            <a:schemeClr val="bg1"/>
                          </a:solidFill>
                          <a:latin typeface="Poppins" panose="00000500000000000000" pitchFamily="2" charset="0"/>
                          <a:cs typeface="Poppins" panose="00000500000000000000" pitchFamily="2" charset="0"/>
                        </a:rPr>
                        <a:t>Category</a:t>
                      </a:r>
                      <a:endParaRPr lang="en-CA" sz="2200" dirty="0">
                        <a:solidFill>
                          <a:schemeClr val="bg1"/>
                        </a:solidFill>
                        <a:latin typeface="Poppins" panose="00000500000000000000" pitchFamily="2" charset="0"/>
                        <a:cs typeface="Poppins" panose="00000500000000000000" pitchFamily="2" charset="0"/>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00A27B"/>
                    </a:solidFill>
                  </a:tcPr>
                </a:tc>
                <a:tc>
                  <a:txBody>
                    <a:bodyPr/>
                    <a:lstStyle/>
                    <a:p>
                      <a:pPr algn="ctr"/>
                      <a:r>
                        <a:rPr lang="en-US" sz="2200" dirty="0">
                          <a:solidFill>
                            <a:schemeClr val="bg1"/>
                          </a:solidFill>
                          <a:latin typeface="Poppins" panose="00000500000000000000" pitchFamily="2" charset="0"/>
                          <a:cs typeface="Poppins" panose="00000500000000000000" pitchFamily="2" charset="0"/>
                        </a:rPr>
                        <a:t>Product Group</a:t>
                      </a:r>
                      <a:endParaRPr lang="en-CA" sz="2200" dirty="0">
                        <a:solidFill>
                          <a:schemeClr val="bg1"/>
                        </a:solidFill>
                        <a:latin typeface="Poppins" panose="00000500000000000000" pitchFamily="2" charset="0"/>
                        <a:cs typeface="Poppins" panose="00000500000000000000" pitchFamily="2" charset="0"/>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00A27B"/>
                    </a:solidFill>
                  </a:tcPr>
                </a:tc>
                <a:tc>
                  <a:txBody>
                    <a:bodyPr/>
                    <a:lstStyle/>
                    <a:p>
                      <a:pPr algn="ctr"/>
                      <a:r>
                        <a:rPr lang="en-US" sz="2200" dirty="0">
                          <a:solidFill>
                            <a:schemeClr val="bg1"/>
                          </a:solidFill>
                          <a:latin typeface="Poppins" panose="00000500000000000000" pitchFamily="2" charset="0"/>
                          <a:cs typeface="Poppins" panose="00000500000000000000" pitchFamily="2" charset="0"/>
                        </a:rPr>
                        <a:t># of Products</a:t>
                      </a:r>
                      <a:endParaRPr lang="en-CA" sz="2200" dirty="0">
                        <a:solidFill>
                          <a:schemeClr val="bg1"/>
                        </a:solidFill>
                        <a:latin typeface="Poppins" panose="00000500000000000000" pitchFamily="2" charset="0"/>
                        <a:cs typeface="Poppins" panose="00000500000000000000" pitchFamily="2" charset="0"/>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00A27B"/>
                    </a:solidFill>
                  </a:tcPr>
                </a:tc>
                <a:extLst>
                  <a:ext uri="{0D108BD9-81ED-4DB2-BD59-A6C34878D82A}">
                    <a16:rowId xmlns="" xmlns:a16="http://schemas.microsoft.com/office/drawing/2014/main" val="1765457087"/>
                  </a:ext>
                </a:extLst>
              </a:tr>
              <a:tr h="434172">
                <a:tc rowSpan="9">
                  <a:txBody>
                    <a:bodyPr/>
                    <a:lstStyle/>
                    <a:p>
                      <a:pPr algn="ctr"/>
                      <a:r>
                        <a:rPr lang="en-US" sz="2200" b="1" dirty="0">
                          <a:solidFill>
                            <a:schemeClr val="tx1"/>
                          </a:solidFill>
                          <a:latin typeface="Poppins" panose="00000500000000000000" pitchFamily="2" charset="0"/>
                          <a:cs typeface="Poppins" panose="00000500000000000000" pitchFamily="2" charset="0"/>
                        </a:rPr>
                        <a:t>Active enzymes</a:t>
                      </a:r>
                      <a:endParaRPr lang="en-CA" sz="2200" b="1" dirty="0">
                        <a:solidFill>
                          <a:schemeClr val="tx1"/>
                        </a:solidFill>
                        <a:latin typeface="Poppins" panose="00000500000000000000" pitchFamily="2" charset="0"/>
                        <a:cs typeface="Poppins" panose="00000500000000000000" pitchFamily="2" charset="0"/>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ctr"/>
                      <a:r>
                        <a:rPr lang="en-CA" sz="2200" b="1" dirty="0">
                          <a:solidFill>
                            <a:srgbClr val="00A27B"/>
                          </a:solidFill>
                          <a:effectLst/>
                          <a:latin typeface="Poppins" panose="00000500000000000000" pitchFamily="2" charset="0"/>
                          <a:cs typeface="Poppins" panose="00000500000000000000" pitchFamily="2" charset="0"/>
                        </a:rPr>
                        <a:t>Kinases</a:t>
                      </a:r>
                      <a:endParaRPr lang="en-CA" sz="2200" b="1" dirty="0">
                        <a:solidFill>
                          <a:srgbClr val="00A27B"/>
                        </a:solidFill>
                        <a:latin typeface="Poppins" panose="00000500000000000000" pitchFamily="2" charset="0"/>
                        <a:cs typeface="Poppins" panose="00000500000000000000" pitchFamily="2" charset="0"/>
                      </a:endParaRPr>
                    </a:p>
                  </a:txBody>
                  <a:tcPr marL="22860" marR="22860" marT="15240" marB="1524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ctr" rtl="0" fontAlgn="b"/>
                      <a:r>
                        <a:rPr lang="en-CA" sz="2200" b="1" dirty="0">
                          <a:solidFill>
                            <a:srgbClr val="00A27B"/>
                          </a:solidFill>
                          <a:effectLst/>
                          <a:latin typeface="Poppins" panose="00000500000000000000" pitchFamily="2" charset="0"/>
                          <a:cs typeface="Poppins" panose="00000500000000000000" pitchFamily="2" charset="0"/>
                        </a:rPr>
                        <a:t>1163</a:t>
                      </a:r>
                    </a:p>
                  </a:txBody>
                  <a:tcPr marL="22860" marR="22860" marT="15240" marB="1524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extLst>
                  <a:ext uri="{0D108BD9-81ED-4DB2-BD59-A6C34878D82A}">
                    <a16:rowId xmlns="" xmlns:a16="http://schemas.microsoft.com/office/drawing/2014/main" val="1901126133"/>
                  </a:ext>
                </a:extLst>
              </a:tr>
              <a:tr h="434172">
                <a:tc vMerge="1">
                  <a:txBody>
                    <a:bodyPr/>
                    <a:lstStyle/>
                    <a:p>
                      <a:endParaRPr lang="en-CA" dirty="0"/>
                    </a:p>
                  </a:txBody>
                  <a:tcPr/>
                </a:tc>
                <a:tc>
                  <a:txBody>
                    <a:bodyPr/>
                    <a:lstStyle/>
                    <a:p>
                      <a:pPr algn="ctr"/>
                      <a:r>
                        <a:rPr lang="en-CA" sz="2200" b="0" dirty="0">
                          <a:solidFill>
                            <a:schemeClr val="tx1"/>
                          </a:solidFill>
                          <a:effectLst/>
                          <a:latin typeface="Poppins" panose="00000500000000000000" pitchFamily="2" charset="0"/>
                          <a:cs typeface="Poppins" panose="00000500000000000000" pitchFamily="2" charset="0"/>
                        </a:rPr>
                        <a:t>Phosphatases</a:t>
                      </a:r>
                      <a:endParaRPr lang="en-CA" sz="2200" b="0" dirty="0">
                        <a:solidFill>
                          <a:schemeClr val="tx1"/>
                        </a:solidFill>
                        <a:latin typeface="Poppins" panose="00000500000000000000" pitchFamily="2" charset="0"/>
                        <a:cs typeface="Poppins" panose="00000500000000000000" pitchFamily="2" charset="0"/>
                      </a:endParaRPr>
                    </a:p>
                  </a:txBody>
                  <a:tcPr marL="22860" marR="22860" marT="15240" marB="1524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ctr" rtl="0" fontAlgn="b"/>
                      <a:r>
                        <a:rPr lang="en-CA" sz="2200" b="0" dirty="0">
                          <a:solidFill>
                            <a:schemeClr val="tx1"/>
                          </a:solidFill>
                          <a:effectLst/>
                          <a:latin typeface="Poppins" panose="00000500000000000000" pitchFamily="2" charset="0"/>
                          <a:cs typeface="Poppins" panose="00000500000000000000" pitchFamily="2" charset="0"/>
                        </a:rPr>
                        <a:t>40</a:t>
                      </a:r>
                    </a:p>
                  </a:txBody>
                  <a:tcPr marL="22860" marR="22860" marT="15240" marB="1524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extLst>
                  <a:ext uri="{0D108BD9-81ED-4DB2-BD59-A6C34878D82A}">
                    <a16:rowId xmlns="" xmlns:a16="http://schemas.microsoft.com/office/drawing/2014/main" val="3304526006"/>
                  </a:ext>
                </a:extLst>
              </a:tr>
              <a:tr h="434172">
                <a:tc vMerge="1">
                  <a:txBody>
                    <a:bodyPr/>
                    <a:lstStyle/>
                    <a:p>
                      <a:endParaRPr lang="en-CA" dirty="0"/>
                    </a:p>
                  </a:txBody>
                  <a:tcPr/>
                </a:tc>
                <a:tc>
                  <a:txBody>
                    <a:bodyPr/>
                    <a:lstStyle/>
                    <a:p>
                      <a:pPr algn="ctr"/>
                      <a:r>
                        <a:rPr lang="en-CA" sz="2200" b="0" dirty="0">
                          <a:solidFill>
                            <a:schemeClr val="tx1"/>
                          </a:solidFill>
                          <a:effectLst/>
                          <a:latin typeface="Poppins" panose="00000500000000000000" pitchFamily="2" charset="0"/>
                          <a:cs typeface="Poppins" panose="00000500000000000000" pitchFamily="2" charset="0"/>
                        </a:rPr>
                        <a:t>Epigenetic Enzymes</a:t>
                      </a:r>
                      <a:endParaRPr lang="en-CA" sz="2200" b="0" dirty="0">
                        <a:solidFill>
                          <a:schemeClr val="tx1"/>
                        </a:solidFill>
                        <a:latin typeface="Poppins" panose="00000500000000000000" pitchFamily="2" charset="0"/>
                        <a:cs typeface="Poppins" panose="00000500000000000000" pitchFamily="2" charset="0"/>
                      </a:endParaRPr>
                    </a:p>
                  </a:txBody>
                  <a:tcPr marL="22860" marR="22860" marT="15240" marB="1524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ctr" rtl="0" fontAlgn="b"/>
                      <a:r>
                        <a:rPr lang="en-CA" sz="2200" b="0" dirty="0">
                          <a:solidFill>
                            <a:schemeClr val="tx1"/>
                          </a:solidFill>
                          <a:effectLst/>
                          <a:latin typeface="Poppins" panose="00000500000000000000" pitchFamily="2" charset="0"/>
                          <a:cs typeface="Poppins" panose="00000500000000000000" pitchFamily="2" charset="0"/>
                        </a:rPr>
                        <a:t>132</a:t>
                      </a:r>
                    </a:p>
                  </a:txBody>
                  <a:tcPr marL="22860" marR="22860" marT="15240" marB="1524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extLst>
                  <a:ext uri="{0D108BD9-81ED-4DB2-BD59-A6C34878D82A}">
                    <a16:rowId xmlns="" xmlns:a16="http://schemas.microsoft.com/office/drawing/2014/main" val="1320705751"/>
                  </a:ext>
                </a:extLst>
              </a:tr>
              <a:tr h="434172">
                <a:tc vMerge="1">
                  <a:txBody>
                    <a:bodyPr/>
                    <a:lstStyle/>
                    <a:p>
                      <a:endParaRPr lang="en-CA" dirty="0"/>
                    </a:p>
                  </a:txBody>
                  <a:tcPr/>
                </a:tc>
                <a:tc>
                  <a:txBody>
                    <a:bodyPr/>
                    <a:lstStyle/>
                    <a:p>
                      <a:pPr algn="ctr"/>
                      <a:r>
                        <a:rPr lang="en-CA" sz="2200" b="0" dirty="0">
                          <a:solidFill>
                            <a:schemeClr val="tx1"/>
                          </a:solidFill>
                          <a:effectLst/>
                          <a:latin typeface="Poppins" panose="00000500000000000000" pitchFamily="2" charset="0"/>
                          <a:cs typeface="Poppins" panose="00000500000000000000" pitchFamily="2" charset="0"/>
                        </a:rPr>
                        <a:t>Ubiquitin Enzymes</a:t>
                      </a:r>
                      <a:endParaRPr lang="en-CA" sz="2200" b="0" dirty="0">
                        <a:solidFill>
                          <a:schemeClr val="tx1"/>
                        </a:solidFill>
                        <a:latin typeface="Poppins" panose="00000500000000000000" pitchFamily="2" charset="0"/>
                        <a:cs typeface="Poppins" panose="00000500000000000000" pitchFamily="2" charset="0"/>
                      </a:endParaRPr>
                    </a:p>
                  </a:txBody>
                  <a:tcPr marL="22860" marR="22860" marT="15240" marB="1524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ctr" rtl="0" fontAlgn="b"/>
                      <a:r>
                        <a:rPr lang="en-CA" sz="2200" b="0" dirty="0">
                          <a:solidFill>
                            <a:schemeClr val="tx1"/>
                          </a:solidFill>
                          <a:effectLst/>
                          <a:latin typeface="Poppins" panose="00000500000000000000" pitchFamily="2" charset="0"/>
                          <a:cs typeface="Poppins" panose="00000500000000000000" pitchFamily="2" charset="0"/>
                        </a:rPr>
                        <a:t>98</a:t>
                      </a:r>
                    </a:p>
                  </a:txBody>
                  <a:tcPr marL="22860" marR="22860" marT="15240" marB="1524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extLst>
                  <a:ext uri="{0D108BD9-81ED-4DB2-BD59-A6C34878D82A}">
                    <a16:rowId xmlns="" xmlns:a16="http://schemas.microsoft.com/office/drawing/2014/main" val="3828972372"/>
                  </a:ext>
                </a:extLst>
              </a:tr>
              <a:tr h="434172">
                <a:tc vMerge="1">
                  <a:txBody>
                    <a:bodyPr/>
                    <a:lstStyle/>
                    <a:p>
                      <a:endParaRPr lang="en-CA" dirty="0"/>
                    </a:p>
                  </a:txBody>
                  <a:tcPr/>
                </a:tc>
                <a:tc>
                  <a:txBody>
                    <a:bodyPr/>
                    <a:lstStyle/>
                    <a:p>
                      <a:pPr algn="ctr"/>
                      <a:r>
                        <a:rPr lang="en-CA" sz="2200" b="0" dirty="0">
                          <a:solidFill>
                            <a:schemeClr val="tx1"/>
                          </a:solidFill>
                          <a:effectLst/>
                          <a:latin typeface="Poppins" panose="00000500000000000000" pitchFamily="2" charset="0"/>
                          <a:cs typeface="Poppins" panose="00000500000000000000" pitchFamily="2" charset="0"/>
                        </a:rPr>
                        <a:t>Arginine Deiminases</a:t>
                      </a:r>
                      <a:endParaRPr lang="en-CA" sz="2200" b="0" dirty="0">
                        <a:solidFill>
                          <a:schemeClr val="tx1"/>
                        </a:solidFill>
                        <a:latin typeface="Poppins" panose="00000500000000000000" pitchFamily="2" charset="0"/>
                        <a:cs typeface="Poppins" panose="00000500000000000000" pitchFamily="2" charset="0"/>
                      </a:endParaRPr>
                    </a:p>
                  </a:txBody>
                  <a:tcPr marL="22860" marR="22860" marT="15240" marB="1524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ctr" rtl="0" fontAlgn="b"/>
                      <a:r>
                        <a:rPr lang="en-CA" sz="2200" b="0" dirty="0">
                          <a:solidFill>
                            <a:schemeClr val="tx1"/>
                          </a:solidFill>
                          <a:effectLst/>
                          <a:latin typeface="Poppins" panose="00000500000000000000" pitchFamily="2" charset="0"/>
                          <a:cs typeface="Poppins" panose="00000500000000000000" pitchFamily="2" charset="0"/>
                        </a:rPr>
                        <a:t>7</a:t>
                      </a:r>
                    </a:p>
                  </a:txBody>
                  <a:tcPr marL="22860" marR="22860" marT="15240" marB="1524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extLst>
                  <a:ext uri="{0D108BD9-81ED-4DB2-BD59-A6C34878D82A}">
                    <a16:rowId xmlns="" xmlns:a16="http://schemas.microsoft.com/office/drawing/2014/main" val="3714341630"/>
                  </a:ext>
                </a:extLst>
              </a:tr>
              <a:tr h="434172">
                <a:tc vMerge="1">
                  <a:txBody>
                    <a:bodyPr/>
                    <a:lstStyle/>
                    <a:p>
                      <a:endParaRPr lang="en-CA" dirty="0"/>
                    </a:p>
                  </a:txBody>
                  <a:tcPr/>
                </a:tc>
                <a:tc>
                  <a:txBody>
                    <a:bodyPr/>
                    <a:lstStyle/>
                    <a:p>
                      <a:pPr algn="ctr"/>
                      <a:r>
                        <a:rPr lang="en-CA" sz="2200" b="0" dirty="0">
                          <a:solidFill>
                            <a:schemeClr val="tx1"/>
                          </a:solidFill>
                          <a:effectLst/>
                          <a:latin typeface="Poppins" panose="00000500000000000000" pitchFamily="2" charset="0"/>
                          <a:cs typeface="Poppins" panose="00000500000000000000" pitchFamily="2" charset="0"/>
                        </a:rPr>
                        <a:t>G Proteins</a:t>
                      </a:r>
                      <a:endParaRPr lang="en-CA" sz="2200" b="0" dirty="0">
                        <a:solidFill>
                          <a:schemeClr val="tx1"/>
                        </a:solidFill>
                        <a:latin typeface="Poppins" panose="00000500000000000000" pitchFamily="2" charset="0"/>
                        <a:cs typeface="Poppins" panose="00000500000000000000" pitchFamily="2" charset="0"/>
                      </a:endParaRPr>
                    </a:p>
                  </a:txBody>
                  <a:tcPr marL="22860" marR="22860" marT="15240" marB="1524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ctr" rtl="0" fontAlgn="b"/>
                      <a:r>
                        <a:rPr lang="en-CA" sz="2200" b="0" dirty="0">
                          <a:solidFill>
                            <a:schemeClr val="tx1"/>
                          </a:solidFill>
                          <a:effectLst/>
                          <a:latin typeface="Poppins" panose="00000500000000000000" pitchFamily="2" charset="0"/>
                          <a:cs typeface="Poppins" panose="00000500000000000000" pitchFamily="2" charset="0"/>
                        </a:rPr>
                        <a:t>52</a:t>
                      </a:r>
                    </a:p>
                  </a:txBody>
                  <a:tcPr marL="22860" marR="22860" marT="15240" marB="1524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extLst>
                  <a:ext uri="{0D108BD9-81ED-4DB2-BD59-A6C34878D82A}">
                    <a16:rowId xmlns="" xmlns:a16="http://schemas.microsoft.com/office/drawing/2014/main" val="14715391"/>
                  </a:ext>
                </a:extLst>
              </a:tr>
              <a:tr h="434172">
                <a:tc vMerge="1">
                  <a:txBody>
                    <a:bodyPr/>
                    <a:lstStyle/>
                    <a:p>
                      <a:endParaRPr lang="en-CA"/>
                    </a:p>
                  </a:txBody>
                  <a:tcPr/>
                </a:tc>
                <a:tc>
                  <a:txBody>
                    <a:bodyPr/>
                    <a:lstStyle/>
                    <a:p>
                      <a:pPr algn="ctr"/>
                      <a:r>
                        <a:rPr lang="en-CA" sz="2200" b="0" dirty="0">
                          <a:solidFill>
                            <a:schemeClr val="tx1"/>
                          </a:solidFill>
                          <a:effectLst/>
                          <a:latin typeface="Poppins" panose="00000500000000000000" pitchFamily="2" charset="0"/>
                          <a:cs typeface="Poppins" panose="00000500000000000000" pitchFamily="2" charset="0"/>
                        </a:rPr>
                        <a:t>Proteases</a:t>
                      </a:r>
                      <a:endParaRPr lang="en-CA" sz="2200" b="0" dirty="0">
                        <a:solidFill>
                          <a:schemeClr val="tx1"/>
                        </a:solidFill>
                        <a:latin typeface="Poppins" panose="00000500000000000000" pitchFamily="2" charset="0"/>
                        <a:cs typeface="Poppins" panose="00000500000000000000" pitchFamily="2" charset="0"/>
                      </a:endParaRPr>
                    </a:p>
                  </a:txBody>
                  <a:tcPr marL="22860" marR="22860" marT="15240" marB="1524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ctr" rtl="0" fontAlgn="b"/>
                      <a:r>
                        <a:rPr lang="en-CA" sz="2200" b="0" dirty="0">
                          <a:solidFill>
                            <a:schemeClr val="tx1"/>
                          </a:solidFill>
                          <a:effectLst/>
                          <a:latin typeface="Poppins" panose="00000500000000000000" pitchFamily="2" charset="0"/>
                          <a:cs typeface="Poppins" panose="00000500000000000000" pitchFamily="2" charset="0"/>
                        </a:rPr>
                        <a:t>3</a:t>
                      </a:r>
                    </a:p>
                  </a:txBody>
                  <a:tcPr marL="22860" marR="22860" marT="15240" marB="1524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extLst>
                  <a:ext uri="{0D108BD9-81ED-4DB2-BD59-A6C34878D82A}">
                    <a16:rowId xmlns="" xmlns:a16="http://schemas.microsoft.com/office/drawing/2014/main" val="1316545507"/>
                  </a:ext>
                </a:extLst>
              </a:tr>
              <a:tr h="434172">
                <a:tc vMerge="1">
                  <a:txBody>
                    <a:bodyPr/>
                    <a:lstStyle/>
                    <a:p>
                      <a:endParaRPr lang="en-CA"/>
                    </a:p>
                  </a:txBody>
                  <a:tcPr/>
                </a:tc>
                <a:tc>
                  <a:txBody>
                    <a:bodyPr/>
                    <a:lstStyle/>
                    <a:p>
                      <a:pPr algn="ctr"/>
                      <a:r>
                        <a:rPr lang="en-CA" sz="2200" b="0" dirty="0">
                          <a:solidFill>
                            <a:schemeClr val="tx1"/>
                          </a:solidFill>
                          <a:effectLst/>
                          <a:latin typeface="Poppins" panose="00000500000000000000" pitchFamily="2" charset="0"/>
                          <a:cs typeface="Poppins" panose="00000500000000000000" pitchFamily="2" charset="0"/>
                        </a:rPr>
                        <a:t>Phosphodiesterases</a:t>
                      </a:r>
                      <a:endParaRPr lang="en-CA" sz="2200" b="0" dirty="0">
                        <a:solidFill>
                          <a:schemeClr val="tx1"/>
                        </a:solidFill>
                        <a:latin typeface="Poppins" panose="00000500000000000000" pitchFamily="2" charset="0"/>
                        <a:cs typeface="Poppins" panose="00000500000000000000" pitchFamily="2" charset="0"/>
                      </a:endParaRPr>
                    </a:p>
                  </a:txBody>
                  <a:tcPr marL="22860" marR="22860" marT="15240" marB="1524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ctr" rtl="0" fontAlgn="b"/>
                      <a:r>
                        <a:rPr lang="en-CA" sz="2200" b="0" dirty="0">
                          <a:solidFill>
                            <a:schemeClr val="tx1"/>
                          </a:solidFill>
                          <a:effectLst/>
                          <a:latin typeface="Poppins" panose="00000500000000000000" pitchFamily="2" charset="0"/>
                          <a:cs typeface="Poppins" panose="00000500000000000000" pitchFamily="2" charset="0"/>
                        </a:rPr>
                        <a:t>23</a:t>
                      </a:r>
                    </a:p>
                  </a:txBody>
                  <a:tcPr marL="22860" marR="22860" marT="15240" marB="1524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extLst>
                  <a:ext uri="{0D108BD9-81ED-4DB2-BD59-A6C34878D82A}">
                    <a16:rowId xmlns="" xmlns:a16="http://schemas.microsoft.com/office/drawing/2014/main" val="2571174444"/>
                  </a:ext>
                </a:extLst>
              </a:tr>
              <a:tr h="434172">
                <a:tc vMerge="1">
                  <a:txBody>
                    <a:bodyPr/>
                    <a:lstStyle/>
                    <a:p>
                      <a:endParaRPr lang="en-CA"/>
                    </a:p>
                  </a:txBody>
                  <a:tcPr/>
                </a:tc>
                <a:tc>
                  <a:txBody>
                    <a:bodyPr/>
                    <a:lstStyle/>
                    <a:p>
                      <a:pPr algn="ctr"/>
                      <a:r>
                        <a:rPr lang="en-CA" sz="2200" b="0" dirty="0">
                          <a:solidFill>
                            <a:schemeClr val="tx1"/>
                          </a:solidFill>
                          <a:effectLst/>
                          <a:latin typeface="Poppins" panose="00000500000000000000" pitchFamily="2" charset="0"/>
                          <a:cs typeface="Poppins" panose="00000500000000000000" pitchFamily="2" charset="0"/>
                        </a:rPr>
                        <a:t>Other Enzymes – Oxidoreductases, Transferases, Hydrolases</a:t>
                      </a:r>
                      <a:endParaRPr lang="en-CA" sz="2200" b="0" dirty="0">
                        <a:solidFill>
                          <a:schemeClr val="tx1"/>
                        </a:solidFill>
                        <a:latin typeface="Poppins" panose="00000500000000000000" pitchFamily="2" charset="0"/>
                        <a:cs typeface="Poppins" panose="00000500000000000000" pitchFamily="2" charset="0"/>
                      </a:endParaRPr>
                    </a:p>
                  </a:txBody>
                  <a:tcPr marL="22860" marR="22860" marT="15240" marB="1524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ctr" rtl="0" fontAlgn="b"/>
                      <a:r>
                        <a:rPr lang="en-CA" sz="2200" b="0" dirty="0">
                          <a:solidFill>
                            <a:schemeClr val="tx1"/>
                          </a:solidFill>
                          <a:effectLst/>
                          <a:latin typeface="Poppins" panose="00000500000000000000" pitchFamily="2" charset="0"/>
                          <a:cs typeface="Poppins" panose="00000500000000000000" pitchFamily="2" charset="0"/>
                        </a:rPr>
                        <a:t>19</a:t>
                      </a:r>
                    </a:p>
                  </a:txBody>
                  <a:tcPr marL="22860" marR="22860" marT="15240" marB="1524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extLst>
                  <a:ext uri="{0D108BD9-81ED-4DB2-BD59-A6C34878D82A}">
                    <a16:rowId xmlns="" xmlns:a16="http://schemas.microsoft.com/office/drawing/2014/main" val="2915711332"/>
                  </a:ext>
                </a:extLst>
              </a:tr>
              <a:tr h="434172">
                <a:tc gridSpan="2">
                  <a:txBody>
                    <a:bodyPr/>
                    <a:lstStyle/>
                    <a:p>
                      <a:pPr algn="r"/>
                      <a:r>
                        <a:rPr lang="en-US" sz="2200" b="1" dirty="0">
                          <a:solidFill>
                            <a:schemeClr val="bg1"/>
                          </a:solidFill>
                          <a:latin typeface="Poppins" panose="00000500000000000000" pitchFamily="2" charset="0"/>
                          <a:cs typeface="Poppins" panose="00000500000000000000" pitchFamily="2" charset="0"/>
                        </a:rPr>
                        <a:t>Total Products</a:t>
                      </a:r>
                      <a:endParaRPr lang="en-CA" sz="2200" b="1" dirty="0">
                        <a:solidFill>
                          <a:schemeClr val="bg1"/>
                        </a:solidFill>
                        <a:latin typeface="Poppins" panose="00000500000000000000" pitchFamily="2" charset="0"/>
                        <a:cs typeface="Poppins" panose="00000500000000000000" pitchFamily="2" charset="0"/>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00A27B"/>
                    </a:solidFill>
                  </a:tcPr>
                </a:tc>
                <a:tc hMerge="1">
                  <a:txBody>
                    <a:bodyPr/>
                    <a:lstStyle/>
                    <a:p>
                      <a:pPr algn="ctr"/>
                      <a:endParaRPr lang="en-CA" sz="2200" b="1" dirty="0"/>
                    </a:p>
                  </a:txBody>
                  <a:tcPr/>
                </a:tc>
                <a:tc>
                  <a:txBody>
                    <a:bodyPr/>
                    <a:lstStyle/>
                    <a:p>
                      <a:pPr algn="ctr"/>
                      <a:r>
                        <a:rPr lang="en-US" sz="2200" b="1" dirty="0">
                          <a:solidFill>
                            <a:schemeClr val="bg1"/>
                          </a:solidFill>
                          <a:latin typeface="Poppins" panose="00000500000000000000" pitchFamily="2" charset="0"/>
                          <a:cs typeface="Poppins" panose="00000500000000000000" pitchFamily="2" charset="0"/>
                        </a:rPr>
                        <a:t>1537</a:t>
                      </a:r>
                      <a:endParaRPr lang="en-CA" sz="2200" b="1" dirty="0">
                        <a:solidFill>
                          <a:schemeClr val="bg1"/>
                        </a:solidFill>
                        <a:latin typeface="Poppins" panose="00000500000000000000" pitchFamily="2" charset="0"/>
                        <a:cs typeface="Poppins" panose="00000500000000000000" pitchFamily="2" charset="0"/>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00A27B"/>
                    </a:solidFill>
                  </a:tcPr>
                </a:tc>
                <a:extLst>
                  <a:ext uri="{0D108BD9-81ED-4DB2-BD59-A6C34878D82A}">
                    <a16:rowId xmlns="" xmlns:a16="http://schemas.microsoft.com/office/drawing/2014/main" val="1459800212"/>
                  </a:ext>
                </a:extLst>
              </a:tr>
            </a:tbl>
          </a:graphicData>
        </a:graphic>
      </p:graphicFrame>
      <p:pic>
        <p:nvPicPr>
          <p:cNvPr id="13" name="Picture 2" descr="D:\桌面\新logo-黑.png"/>
          <p:cNvPicPr>
            <a:picLocks noChangeAspect="1" noChangeArrowheads="1"/>
          </p:cNvPicPr>
          <p:nvPr/>
        </p:nvPicPr>
        <p:blipFill>
          <a:blip r:embed="rId3" cstate="print"/>
          <a:stretch>
            <a:fillRect/>
          </a:stretch>
        </p:blipFill>
        <p:spPr bwMode="auto">
          <a:xfrm>
            <a:off x="81097" y="44624"/>
            <a:ext cx="1991701" cy="480000"/>
          </a:xfrm>
          <a:prstGeom prst="rect">
            <a:avLst/>
          </a:prstGeom>
          <a:noFill/>
          <a:ln>
            <a:noFill/>
          </a:ln>
        </p:spPr>
      </p:pic>
      <p:pic>
        <p:nvPicPr>
          <p:cNvPr id="15" name="Picture 2" descr="\\192.168.3.235\Design\Logo &amp; Icons\SCB logo\新版\SCB-标准版.png"/>
          <p:cNvPicPr>
            <a:picLocks noChangeAspect="1" noChangeArrowheads="1"/>
          </p:cNvPicPr>
          <p:nvPr/>
        </p:nvPicPr>
        <p:blipFill>
          <a:blip r:embed="rId4" cstate="print"/>
          <a:srcRect/>
          <a:stretch>
            <a:fillRect/>
          </a:stretch>
        </p:blipFill>
        <p:spPr bwMode="auto">
          <a:xfrm>
            <a:off x="2460526" y="53071"/>
            <a:ext cx="1619250" cy="463106"/>
          </a:xfrm>
          <a:prstGeom prst="rect">
            <a:avLst/>
          </a:prstGeom>
          <a:noFill/>
        </p:spPr>
      </p:pic>
      <p:cxnSp>
        <p:nvCxnSpPr>
          <p:cNvPr id="16" name="直接连接符 15"/>
          <p:cNvCxnSpPr/>
          <p:nvPr/>
        </p:nvCxnSpPr>
        <p:spPr>
          <a:xfrm>
            <a:off x="2266662" y="158624"/>
            <a:ext cx="0" cy="2520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59593948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 xmlns:a16="http://schemas.microsoft.com/office/drawing/2014/main" id="{4DCD2D1E-586C-46C7-9199-28C948D0203B}"/>
              </a:ext>
            </a:extLst>
          </p:cNvPr>
          <p:cNvGraphicFramePr>
            <a:graphicFrameLocks noGrp="1"/>
          </p:cNvGraphicFramePr>
          <p:nvPr>
            <p:extLst>
              <p:ext uri="{D42A27DB-BD31-4B8C-83A1-F6EECF244321}">
                <p14:modId xmlns="" xmlns:p14="http://schemas.microsoft.com/office/powerpoint/2010/main" val="1985895249"/>
              </p:ext>
            </p:extLst>
          </p:nvPr>
        </p:nvGraphicFramePr>
        <p:xfrm>
          <a:off x="95641" y="620688"/>
          <a:ext cx="12000718" cy="6164904"/>
        </p:xfrm>
        <a:graphic>
          <a:graphicData uri="http://schemas.openxmlformats.org/drawingml/2006/table">
            <a:tbl>
              <a:tblPr firstRow="1" bandRow="1">
                <a:tableStyleId>{21E4AEA4-8DFA-4A89-87EB-49C32662AFE0}</a:tableStyleId>
              </a:tblPr>
              <a:tblGrid>
                <a:gridCol w="2293075">
                  <a:extLst>
                    <a:ext uri="{9D8B030D-6E8A-4147-A177-3AD203B41FA5}">
                      <a16:colId xmlns="" xmlns:a16="http://schemas.microsoft.com/office/drawing/2014/main" val="680053351"/>
                    </a:ext>
                  </a:extLst>
                </a:gridCol>
                <a:gridCol w="2332959">
                  <a:extLst>
                    <a:ext uri="{9D8B030D-6E8A-4147-A177-3AD203B41FA5}">
                      <a16:colId xmlns="" xmlns:a16="http://schemas.microsoft.com/office/drawing/2014/main" val="250876889"/>
                    </a:ext>
                  </a:extLst>
                </a:gridCol>
                <a:gridCol w="3294846">
                  <a:extLst>
                    <a:ext uri="{9D8B030D-6E8A-4147-A177-3AD203B41FA5}">
                      <a16:colId xmlns="" xmlns:a16="http://schemas.microsoft.com/office/drawing/2014/main" val="3400677455"/>
                    </a:ext>
                  </a:extLst>
                </a:gridCol>
                <a:gridCol w="4079838">
                  <a:extLst>
                    <a:ext uri="{9D8B030D-6E8A-4147-A177-3AD203B41FA5}">
                      <a16:colId xmlns="" xmlns:a16="http://schemas.microsoft.com/office/drawing/2014/main" val="1467875607"/>
                    </a:ext>
                  </a:extLst>
                </a:gridCol>
              </a:tblGrid>
              <a:tr h="68286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2000" b="1" dirty="0">
                          <a:solidFill>
                            <a:schemeClr val="bg1"/>
                          </a:solidFill>
                          <a:latin typeface="Poppins" panose="00000500000000000000" pitchFamily="2" charset="0"/>
                          <a:cs typeface="Poppins" panose="00000500000000000000" pitchFamily="2" charset="0"/>
                        </a:rPr>
                        <a:t>Assay technology</a:t>
                      </a: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00A27B"/>
                    </a:solidFill>
                  </a:tcPr>
                </a:tc>
                <a:tc>
                  <a:txBody>
                    <a:bodyPr/>
                    <a:lstStyle/>
                    <a:p>
                      <a:pPr algn="ctr"/>
                      <a:r>
                        <a:rPr lang="en-CA" sz="2000" b="1" dirty="0">
                          <a:solidFill>
                            <a:schemeClr val="bg1"/>
                          </a:solidFill>
                          <a:latin typeface="Poppins" panose="00000500000000000000" pitchFamily="2" charset="0"/>
                          <a:cs typeface="Poppins" panose="00000500000000000000" pitchFamily="2" charset="0"/>
                        </a:rPr>
                        <a:t>Assay name</a:t>
                      </a: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00A27B"/>
                    </a:solidFill>
                  </a:tcPr>
                </a:tc>
                <a:tc>
                  <a:txBody>
                    <a:bodyPr/>
                    <a:lstStyle/>
                    <a:p>
                      <a:pPr algn="ctr"/>
                      <a:r>
                        <a:rPr lang="en-CA" sz="2000" b="1" dirty="0">
                          <a:solidFill>
                            <a:schemeClr val="bg1"/>
                          </a:solidFill>
                          <a:latin typeface="Poppins" panose="00000500000000000000" pitchFamily="2" charset="0"/>
                          <a:cs typeface="Poppins" panose="00000500000000000000" pitchFamily="2" charset="0"/>
                        </a:rPr>
                        <a:t>Analyte</a:t>
                      </a: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00A27B"/>
                    </a:solidFill>
                  </a:tcPr>
                </a:tc>
                <a:tc>
                  <a:txBody>
                    <a:bodyPr/>
                    <a:lstStyle/>
                    <a:p>
                      <a:pPr algn="ctr"/>
                      <a:r>
                        <a:rPr lang="en-US" sz="2000" b="1" dirty="0">
                          <a:solidFill>
                            <a:schemeClr val="bg1"/>
                          </a:solidFill>
                          <a:latin typeface="Poppins" panose="00000500000000000000" pitchFamily="2" charset="0"/>
                          <a:cs typeface="Poppins" panose="00000500000000000000" pitchFamily="2" charset="0"/>
                        </a:rPr>
                        <a:t>Protein family</a:t>
                      </a:r>
                      <a:endParaRPr lang="en-CA" sz="2000" b="1" dirty="0">
                        <a:solidFill>
                          <a:schemeClr val="bg1"/>
                        </a:solidFill>
                        <a:latin typeface="Poppins" panose="00000500000000000000" pitchFamily="2" charset="0"/>
                        <a:cs typeface="Poppins" panose="00000500000000000000" pitchFamily="2" charset="0"/>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00A27B"/>
                    </a:solidFill>
                  </a:tcPr>
                </a:tc>
                <a:extLst>
                  <a:ext uri="{0D108BD9-81ED-4DB2-BD59-A6C34878D82A}">
                    <a16:rowId xmlns="" xmlns:a16="http://schemas.microsoft.com/office/drawing/2014/main" val="1765457087"/>
                  </a:ext>
                </a:extLst>
              </a:tr>
              <a:tr h="375759">
                <a:tc rowSpan="9">
                  <a:txBody>
                    <a:bodyPr/>
                    <a:lstStyle/>
                    <a:p>
                      <a:pPr algn="ctr"/>
                      <a:r>
                        <a:rPr lang="en-CA" sz="1400" b="0" dirty="0">
                          <a:solidFill>
                            <a:schemeClr val="tx1"/>
                          </a:solidFill>
                          <a:latin typeface="Poppins" panose="00000500000000000000" pitchFamily="2" charset="0"/>
                          <a:cs typeface="Poppins" panose="00000500000000000000" pitchFamily="2" charset="0"/>
                        </a:rPr>
                        <a:t>Luminescence</a:t>
                      </a:r>
                    </a:p>
                  </a:txBody>
                  <a:tcPr marL="22860" marR="22860" marT="15240" marB="1524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ctr"/>
                      <a:r>
                        <a:rPr lang="en-CA" sz="1400" b="0" dirty="0">
                          <a:solidFill>
                            <a:schemeClr val="tx1"/>
                          </a:solidFill>
                          <a:latin typeface="Poppins" panose="00000500000000000000" pitchFamily="2" charset="0"/>
                          <a:cs typeface="Poppins" panose="00000500000000000000" pitchFamily="2" charset="0"/>
                        </a:rPr>
                        <a:t>ADP-Glo</a:t>
                      </a:r>
                    </a:p>
                  </a:txBody>
                  <a:tcPr marL="22860" marR="22860" marT="15240" marB="1524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ctr"/>
                      <a:r>
                        <a:rPr lang="en-CA" sz="1400" b="0" dirty="0">
                          <a:solidFill>
                            <a:schemeClr val="tx1"/>
                          </a:solidFill>
                          <a:latin typeface="Poppins" panose="00000500000000000000" pitchFamily="2" charset="0"/>
                          <a:cs typeface="Poppins" panose="00000500000000000000" pitchFamily="2" charset="0"/>
                        </a:rPr>
                        <a:t>ADP</a:t>
                      </a:r>
                    </a:p>
                  </a:txBody>
                  <a:tcPr marL="22860" marR="22860" marT="15240" marB="1524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ctr"/>
                      <a:r>
                        <a:rPr lang="en-CA" sz="1400" b="0" dirty="0">
                          <a:solidFill>
                            <a:schemeClr val="tx1"/>
                          </a:solidFill>
                          <a:latin typeface="Poppins" panose="00000500000000000000" pitchFamily="2" charset="0"/>
                          <a:cs typeface="Poppins" panose="00000500000000000000" pitchFamily="2" charset="0"/>
                        </a:rPr>
                        <a:t>Kinase</a:t>
                      </a:r>
                    </a:p>
                  </a:txBody>
                  <a:tcPr marL="22860" marR="22860" marT="15240" marB="1524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extLst>
                  <a:ext uri="{0D108BD9-81ED-4DB2-BD59-A6C34878D82A}">
                    <a16:rowId xmlns="" xmlns:a16="http://schemas.microsoft.com/office/drawing/2014/main" val="2616080624"/>
                  </a:ext>
                </a:extLst>
              </a:tr>
              <a:tr h="375759">
                <a:tc vMerge="1">
                  <a:txBody>
                    <a:bodyPr/>
                    <a:lstStyle/>
                    <a:p>
                      <a:pPr algn="ctr"/>
                      <a:endParaRPr lang="en-CA" sz="1400" b="0" dirty="0">
                        <a:latin typeface="+mn-lt"/>
                      </a:endParaRPr>
                    </a:p>
                  </a:txBody>
                  <a:tcPr marL="22860" marR="22860" marT="15240" marB="15240" anchor="ctr"/>
                </a:tc>
                <a:tc>
                  <a:txBody>
                    <a:bodyPr/>
                    <a:lstStyle/>
                    <a:p>
                      <a:pPr algn="ctr"/>
                      <a:r>
                        <a:rPr lang="en-CA" sz="1400" b="0" dirty="0">
                          <a:solidFill>
                            <a:schemeClr val="tx1"/>
                          </a:solidFill>
                          <a:latin typeface="Poppins" panose="00000500000000000000" pitchFamily="2" charset="0"/>
                          <a:cs typeface="Poppins" panose="00000500000000000000" pitchFamily="2" charset="0"/>
                        </a:rPr>
                        <a:t>AMP-Glo</a:t>
                      </a:r>
                    </a:p>
                  </a:txBody>
                  <a:tcPr marL="22860" marR="22860" marT="15240" marB="1524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ctr"/>
                      <a:r>
                        <a:rPr lang="en-CA" sz="1400" b="0" dirty="0">
                          <a:solidFill>
                            <a:schemeClr val="tx1"/>
                          </a:solidFill>
                          <a:latin typeface="Poppins" panose="00000500000000000000" pitchFamily="2" charset="0"/>
                          <a:cs typeface="Poppins" panose="00000500000000000000" pitchFamily="2" charset="0"/>
                        </a:rPr>
                        <a:t>AMP</a:t>
                      </a:r>
                    </a:p>
                  </a:txBody>
                  <a:tcPr marL="22860" marR="22860" marT="15240" marB="1524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400" b="0" dirty="0">
                          <a:solidFill>
                            <a:schemeClr val="tx1"/>
                          </a:solidFill>
                          <a:effectLst/>
                          <a:latin typeface="Poppins" panose="00000500000000000000" pitchFamily="2" charset="0"/>
                          <a:cs typeface="Poppins" panose="00000500000000000000" pitchFamily="2" charset="0"/>
                        </a:rPr>
                        <a:t>Ubiquitinating enzyme (E1, E2, E3)</a:t>
                      </a:r>
                      <a:endParaRPr lang="en-CA" sz="1400" b="0" dirty="0">
                        <a:solidFill>
                          <a:schemeClr val="tx1"/>
                        </a:solidFill>
                        <a:latin typeface="Poppins" panose="00000500000000000000" pitchFamily="2" charset="0"/>
                        <a:cs typeface="Poppins" panose="00000500000000000000" pitchFamily="2" charset="0"/>
                      </a:endParaRPr>
                    </a:p>
                  </a:txBody>
                  <a:tcPr marL="22860" marR="22860" marT="15240" marB="1524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extLst>
                  <a:ext uri="{0D108BD9-81ED-4DB2-BD59-A6C34878D82A}">
                    <a16:rowId xmlns="" xmlns:a16="http://schemas.microsoft.com/office/drawing/2014/main" val="3304526006"/>
                  </a:ext>
                </a:extLst>
              </a:tr>
              <a:tr h="416115">
                <a:tc vMerge="1">
                  <a:txBody>
                    <a:bodyPr/>
                    <a:lstStyle/>
                    <a:p>
                      <a:pPr algn="ctr"/>
                      <a:endParaRPr lang="en-CA" sz="1400" b="0" dirty="0">
                        <a:latin typeface="+mn-lt"/>
                      </a:endParaRPr>
                    </a:p>
                  </a:txBody>
                  <a:tcPr marL="22860" marR="22860" marT="15240" marB="15240" anchor="ctr"/>
                </a:tc>
                <a:tc>
                  <a:txBody>
                    <a:bodyPr/>
                    <a:lstStyle/>
                    <a:p>
                      <a:pPr algn="ctr"/>
                      <a:r>
                        <a:rPr lang="en-CA" sz="1400" b="0" dirty="0" err="1">
                          <a:solidFill>
                            <a:schemeClr val="tx1"/>
                          </a:solidFill>
                          <a:latin typeface="Poppins" panose="00000500000000000000" pitchFamily="2" charset="0"/>
                          <a:cs typeface="Poppins" panose="00000500000000000000" pitchFamily="2" charset="0"/>
                        </a:rPr>
                        <a:t>MTase</a:t>
                      </a:r>
                      <a:r>
                        <a:rPr lang="en-CA" sz="1400" b="0" dirty="0">
                          <a:solidFill>
                            <a:schemeClr val="tx1"/>
                          </a:solidFill>
                          <a:latin typeface="Poppins" panose="00000500000000000000" pitchFamily="2" charset="0"/>
                          <a:cs typeface="Poppins" panose="00000500000000000000" pitchFamily="2" charset="0"/>
                        </a:rPr>
                        <a:t>-Glo</a:t>
                      </a:r>
                    </a:p>
                  </a:txBody>
                  <a:tcPr marL="22860" marR="22860" marT="15240" marB="1524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ctr"/>
                      <a:r>
                        <a:rPr lang="en-CA" sz="1400" b="0" dirty="0">
                          <a:solidFill>
                            <a:schemeClr val="tx1"/>
                          </a:solidFill>
                          <a:latin typeface="Poppins" panose="00000500000000000000" pitchFamily="2" charset="0"/>
                          <a:cs typeface="Poppins" panose="00000500000000000000" pitchFamily="2" charset="0"/>
                        </a:rPr>
                        <a:t>S-Adenosyl Homocysteine (SAH)</a:t>
                      </a:r>
                    </a:p>
                  </a:txBody>
                  <a:tcPr marL="22860" marR="22860" marT="15240" marB="1524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ctr"/>
                      <a:r>
                        <a:rPr lang="en-CA" sz="1400" b="0" dirty="0">
                          <a:solidFill>
                            <a:schemeClr val="tx1"/>
                          </a:solidFill>
                          <a:effectLst/>
                          <a:latin typeface="Poppins" panose="00000500000000000000" pitchFamily="2" charset="0"/>
                          <a:cs typeface="Poppins" panose="00000500000000000000" pitchFamily="2" charset="0"/>
                        </a:rPr>
                        <a:t>Methyltransferase</a:t>
                      </a:r>
                      <a:endParaRPr lang="en-CA" sz="1400" b="0" dirty="0">
                        <a:solidFill>
                          <a:schemeClr val="tx1"/>
                        </a:solidFill>
                        <a:latin typeface="Poppins" panose="00000500000000000000" pitchFamily="2" charset="0"/>
                        <a:cs typeface="Poppins" panose="00000500000000000000" pitchFamily="2" charset="0"/>
                      </a:endParaRPr>
                    </a:p>
                  </a:txBody>
                  <a:tcPr marL="22860" marR="22860" marT="15240" marB="1524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extLst>
                  <a:ext uri="{0D108BD9-81ED-4DB2-BD59-A6C34878D82A}">
                    <a16:rowId xmlns="" xmlns:a16="http://schemas.microsoft.com/office/drawing/2014/main" val="1320705751"/>
                  </a:ext>
                </a:extLst>
              </a:tr>
              <a:tr h="375759">
                <a:tc vMerge="1">
                  <a:txBody>
                    <a:bodyPr/>
                    <a:lstStyle/>
                    <a:p>
                      <a:pPr algn="ctr"/>
                      <a:endParaRPr lang="en-CA" sz="1400" b="0" dirty="0">
                        <a:latin typeface="+mn-lt"/>
                      </a:endParaRPr>
                    </a:p>
                  </a:txBody>
                  <a:tcPr marL="22860" marR="22860" marT="15240" marB="15240" anchor="ctr"/>
                </a:tc>
                <a:tc>
                  <a:txBody>
                    <a:bodyPr/>
                    <a:lstStyle/>
                    <a:p>
                      <a:pPr algn="ctr"/>
                      <a:r>
                        <a:rPr lang="en-CA" sz="1400" b="0" dirty="0">
                          <a:solidFill>
                            <a:schemeClr val="tx1"/>
                          </a:solidFill>
                          <a:latin typeface="Poppins" panose="00000500000000000000" pitchFamily="2" charset="0"/>
                          <a:cs typeface="Poppins" panose="00000500000000000000" pitchFamily="2" charset="0"/>
                        </a:rPr>
                        <a:t>GTPase-Glo</a:t>
                      </a:r>
                    </a:p>
                  </a:txBody>
                  <a:tcPr marL="22860" marR="22860" marT="15240" marB="1524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400" b="0" dirty="0">
                          <a:solidFill>
                            <a:schemeClr val="tx1"/>
                          </a:solidFill>
                          <a:latin typeface="Poppins" panose="00000500000000000000" pitchFamily="2" charset="0"/>
                          <a:cs typeface="Poppins" panose="00000500000000000000" pitchFamily="2" charset="0"/>
                        </a:rPr>
                        <a:t>GTP</a:t>
                      </a:r>
                    </a:p>
                  </a:txBody>
                  <a:tcPr marL="22860" marR="22860" marT="15240" marB="1524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400" b="0" dirty="0">
                          <a:solidFill>
                            <a:schemeClr val="tx1"/>
                          </a:solidFill>
                          <a:effectLst/>
                          <a:latin typeface="Poppins" panose="00000500000000000000" pitchFamily="2" charset="0"/>
                          <a:cs typeface="Poppins" panose="00000500000000000000" pitchFamily="2" charset="0"/>
                        </a:rPr>
                        <a:t>GTPase</a:t>
                      </a:r>
                      <a:endParaRPr lang="en-CA" sz="1400" b="0" dirty="0">
                        <a:solidFill>
                          <a:schemeClr val="tx1"/>
                        </a:solidFill>
                        <a:latin typeface="Poppins" panose="00000500000000000000" pitchFamily="2" charset="0"/>
                        <a:cs typeface="Poppins" panose="00000500000000000000" pitchFamily="2" charset="0"/>
                      </a:endParaRPr>
                    </a:p>
                  </a:txBody>
                  <a:tcPr marL="22860" marR="22860" marT="15240" marB="1524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extLst>
                  <a:ext uri="{0D108BD9-81ED-4DB2-BD59-A6C34878D82A}">
                    <a16:rowId xmlns="" xmlns:a16="http://schemas.microsoft.com/office/drawing/2014/main" val="3828972372"/>
                  </a:ext>
                </a:extLst>
              </a:tr>
              <a:tr h="375759">
                <a:tc vMerge="1">
                  <a:txBody>
                    <a:bodyPr/>
                    <a:lstStyle/>
                    <a:p>
                      <a:pPr algn="ctr"/>
                      <a:endParaRPr lang="en-CA" sz="1400" b="0" dirty="0">
                        <a:latin typeface="+mn-lt"/>
                      </a:endParaRPr>
                    </a:p>
                  </a:txBody>
                  <a:tcPr marL="22860" marR="22860" marT="15240" marB="15240" anchor="ctr"/>
                </a:tc>
                <a:tc>
                  <a:txBody>
                    <a:bodyPr/>
                    <a:lstStyle/>
                    <a:p>
                      <a:pPr algn="ctr"/>
                      <a:r>
                        <a:rPr lang="en-CA" sz="1400" b="0" dirty="0">
                          <a:solidFill>
                            <a:schemeClr val="tx1"/>
                          </a:solidFill>
                          <a:latin typeface="Poppins" panose="00000500000000000000" pitchFamily="2" charset="0"/>
                          <a:cs typeface="Poppins" panose="00000500000000000000" pitchFamily="2" charset="0"/>
                        </a:rPr>
                        <a:t>HDAC-Glo</a:t>
                      </a:r>
                    </a:p>
                  </a:txBody>
                  <a:tcPr marL="22860" marR="22860" marT="15240" marB="1524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ctr"/>
                      <a:r>
                        <a:rPr lang="en-CA" sz="1400" b="0" dirty="0">
                          <a:solidFill>
                            <a:schemeClr val="tx1"/>
                          </a:solidFill>
                          <a:latin typeface="Poppins" panose="00000500000000000000" pitchFamily="2" charset="0"/>
                          <a:cs typeface="Poppins" panose="00000500000000000000" pitchFamily="2" charset="0"/>
                        </a:rPr>
                        <a:t>Luciferin</a:t>
                      </a:r>
                    </a:p>
                  </a:txBody>
                  <a:tcPr marL="22860" marR="22860" marT="15240" marB="1524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ctr"/>
                      <a:r>
                        <a:rPr lang="en-CA" sz="1400" b="0" dirty="0">
                          <a:solidFill>
                            <a:schemeClr val="tx1"/>
                          </a:solidFill>
                          <a:latin typeface="Poppins" panose="00000500000000000000" pitchFamily="2" charset="0"/>
                          <a:cs typeface="Poppins" panose="00000500000000000000" pitchFamily="2" charset="0"/>
                        </a:rPr>
                        <a:t>Histone deacetylase</a:t>
                      </a:r>
                    </a:p>
                  </a:txBody>
                  <a:tcPr marL="22860" marR="22860" marT="15240" marB="1524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extLst>
                  <a:ext uri="{0D108BD9-81ED-4DB2-BD59-A6C34878D82A}">
                    <a16:rowId xmlns="" xmlns:a16="http://schemas.microsoft.com/office/drawing/2014/main" val="3714341630"/>
                  </a:ext>
                </a:extLst>
              </a:tr>
              <a:tr h="375759">
                <a:tc vMerge="1">
                  <a:txBody>
                    <a:bodyPr/>
                    <a:lstStyle/>
                    <a:p>
                      <a:pPr algn="ctr"/>
                      <a:endParaRPr lang="en-CA" sz="1400" b="0" dirty="0">
                        <a:latin typeface="+mn-lt"/>
                      </a:endParaRPr>
                    </a:p>
                  </a:txBody>
                  <a:tcPr marL="22860" marR="22860" marT="15240" marB="15240" anchor="ctr"/>
                </a:tc>
                <a:tc>
                  <a:txBody>
                    <a:bodyPr/>
                    <a:lstStyle/>
                    <a:p>
                      <a:pPr algn="ctr"/>
                      <a:r>
                        <a:rPr lang="en-CA" sz="1400" b="0" dirty="0">
                          <a:solidFill>
                            <a:schemeClr val="tx1"/>
                          </a:solidFill>
                          <a:latin typeface="Poppins" panose="00000500000000000000" pitchFamily="2" charset="0"/>
                          <a:cs typeface="Poppins" panose="00000500000000000000" pitchFamily="2" charset="0"/>
                        </a:rPr>
                        <a:t>PDE-Glo</a:t>
                      </a:r>
                    </a:p>
                  </a:txBody>
                  <a:tcPr marL="22860" marR="22860" marT="15240" marB="1524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ctr"/>
                      <a:r>
                        <a:rPr lang="en-CA" sz="1400" b="0" dirty="0">
                          <a:solidFill>
                            <a:schemeClr val="tx1"/>
                          </a:solidFill>
                          <a:latin typeface="Poppins" panose="00000500000000000000" pitchFamily="2" charset="0"/>
                          <a:cs typeface="Poppins" panose="00000500000000000000" pitchFamily="2" charset="0"/>
                        </a:rPr>
                        <a:t>cAMP, cGMP</a:t>
                      </a:r>
                    </a:p>
                  </a:txBody>
                  <a:tcPr marL="22860" marR="22860" marT="15240" marB="1524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ctr"/>
                      <a:r>
                        <a:rPr lang="en-CA" sz="1400" b="0" dirty="0">
                          <a:solidFill>
                            <a:schemeClr val="tx1"/>
                          </a:solidFill>
                          <a:effectLst/>
                          <a:latin typeface="Poppins" panose="00000500000000000000" pitchFamily="2" charset="0"/>
                          <a:cs typeface="Poppins" panose="00000500000000000000" pitchFamily="2" charset="0"/>
                        </a:rPr>
                        <a:t>Phosphodiesterase</a:t>
                      </a:r>
                      <a:endParaRPr lang="en-CA" sz="1400" b="0" dirty="0">
                        <a:solidFill>
                          <a:schemeClr val="tx1"/>
                        </a:solidFill>
                        <a:latin typeface="Poppins" panose="00000500000000000000" pitchFamily="2" charset="0"/>
                        <a:cs typeface="Poppins" panose="00000500000000000000" pitchFamily="2" charset="0"/>
                      </a:endParaRPr>
                    </a:p>
                  </a:txBody>
                  <a:tcPr marL="22860" marR="22860" marT="15240" marB="1524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extLst>
                  <a:ext uri="{0D108BD9-81ED-4DB2-BD59-A6C34878D82A}">
                    <a16:rowId xmlns="" xmlns:a16="http://schemas.microsoft.com/office/drawing/2014/main" val="14715391"/>
                  </a:ext>
                </a:extLst>
              </a:tr>
              <a:tr h="375759">
                <a:tc vMerge="1">
                  <a:txBody>
                    <a:bodyPr/>
                    <a:lstStyle/>
                    <a:p>
                      <a:pPr algn="ctr"/>
                      <a:endParaRPr lang="en-CA" sz="1400" b="0" dirty="0">
                        <a:latin typeface="+mn-lt"/>
                      </a:endParaRPr>
                    </a:p>
                  </a:txBody>
                  <a:tcPr marL="22860" marR="22860" marT="15240" marB="15240" anchor="ctr"/>
                </a:tc>
                <a:tc>
                  <a:txBody>
                    <a:bodyPr/>
                    <a:lstStyle/>
                    <a:p>
                      <a:pPr algn="ctr"/>
                      <a:r>
                        <a:rPr lang="en-CA" sz="1400" b="0" dirty="0">
                          <a:solidFill>
                            <a:schemeClr val="tx1"/>
                          </a:solidFill>
                          <a:latin typeface="Poppins" panose="00000500000000000000" pitchFamily="2" charset="0"/>
                          <a:cs typeface="Poppins" panose="00000500000000000000" pitchFamily="2" charset="0"/>
                        </a:rPr>
                        <a:t>ROS-Glo</a:t>
                      </a:r>
                    </a:p>
                  </a:txBody>
                  <a:tcPr marL="22860" marR="22860" marT="15240" marB="1524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ctr"/>
                      <a:r>
                        <a:rPr lang="en-CA" sz="1400" b="0" dirty="0">
                          <a:solidFill>
                            <a:schemeClr val="tx1"/>
                          </a:solidFill>
                          <a:latin typeface="Poppins" panose="00000500000000000000" pitchFamily="2" charset="0"/>
                          <a:cs typeface="Poppins" panose="00000500000000000000" pitchFamily="2" charset="0"/>
                        </a:rPr>
                        <a:t>H</a:t>
                      </a:r>
                      <a:r>
                        <a:rPr lang="en-CA" sz="1400" b="0" baseline="-25000" dirty="0">
                          <a:solidFill>
                            <a:schemeClr val="tx1"/>
                          </a:solidFill>
                          <a:latin typeface="Poppins" panose="00000500000000000000" pitchFamily="2" charset="0"/>
                          <a:cs typeface="Poppins" panose="00000500000000000000" pitchFamily="2" charset="0"/>
                        </a:rPr>
                        <a:t>2</a:t>
                      </a:r>
                      <a:r>
                        <a:rPr lang="en-CA" sz="1400" b="0" dirty="0">
                          <a:solidFill>
                            <a:schemeClr val="tx1"/>
                          </a:solidFill>
                          <a:latin typeface="Poppins" panose="00000500000000000000" pitchFamily="2" charset="0"/>
                          <a:cs typeface="Poppins" panose="00000500000000000000" pitchFamily="2" charset="0"/>
                        </a:rPr>
                        <a:t>O</a:t>
                      </a:r>
                      <a:r>
                        <a:rPr lang="en-CA" sz="1400" b="0" baseline="-25000" dirty="0">
                          <a:solidFill>
                            <a:schemeClr val="tx1"/>
                          </a:solidFill>
                          <a:latin typeface="Poppins" panose="00000500000000000000" pitchFamily="2" charset="0"/>
                          <a:cs typeface="Poppins" panose="00000500000000000000" pitchFamily="2" charset="0"/>
                        </a:rPr>
                        <a:t>2</a:t>
                      </a:r>
                    </a:p>
                  </a:txBody>
                  <a:tcPr marL="22860" marR="22860" marT="15240" marB="1524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400" b="0" dirty="0">
                          <a:solidFill>
                            <a:schemeClr val="tx1"/>
                          </a:solidFill>
                          <a:latin typeface="Poppins" panose="00000500000000000000" pitchFamily="2" charset="0"/>
                          <a:cs typeface="Poppins" panose="00000500000000000000" pitchFamily="2" charset="0"/>
                        </a:rPr>
                        <a:t>Histone demethylase</a:t>
                      </a:r>
                    </a:p>
                  </a:txBody>
                  <a:tcPr marL="22860" marR="22860" marT="15240" marB="1524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extLst>
                  <a:ext uri="{0D108BD9-81ED-4DB2-BD59-A6C34878D82A}">
                    <a16:rowId xmlns="" xmlns:a16="http://schemas.microsoft.com/office/drawing/2014/main" val="1316545507"/>
                  </a:ext>
                </a:extLst>
              </a:tr>
              <a:tr h="375759">
                <a:tc vMerge="1">
                  <a:txBody>
                    <a:bodyPr/>
                    <a:lstStyle/>
                    <a:p>
                      <a:pPr algn="ctr"/>
                      <a:endParaRPr lang="en-CA" sz="1400" b="0" dirty="0">
                        <a:latin typeface="+mn-lt"/>
                      </a:endParaRPr>
                    </a:p>
                  </a:txBody>
                  <a:tcPr marL="22860" marR="22860" marT="15240" marB="15240" anchor="ctr"/>
                </a:tc>
                <a:tc>
                  <a:txBody>
                    <a:bodyPr/>
                    <a:lstStyle/>
                    <a:p>
                      <a:pPr algn="ctr"/>
                      <a:r>
                        <a:rPr lang="en-CA" sz="1400" b="0" dirty="0">
                          <a:solidFill>
                            <a:schemeClr val="tx1"/>
                          </a:solidFill>
                          <a:latin typeface="Poppins" panose="00000500000000000000" pitchFamily="2" charset="0"/>
                          <a:cs typeface="Poppins" panose="00000500000000000000" pitchFamily="2" charset="0"/>
                        </a:rPr>
                        <a:t>Succinate-Glo</a:t>
                      </a:r>
                    </a:p>
                  </a:txBody>
                  <a:tcPr marL="22860" marR="22860" marT="15240" marB="1524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400" b="0" dirty="0">
                          <a:solidFill>
                            <a:schemeClr val="tx1"/>
                          </a:solidFill>
                          <a:latin typeface="Poppins" panose="00000500000000000000" pitchFamily="2" charset="0"/>
                          <a:cs typeface="Poppins" panose="00000500000000000000" pitchFamily="2" charset="0"/>
                        </a:rPr>
                        <a:t>Succinate</a:t>
                      </a:r>
                    </a:p>
                  </a:txBody>
                  <a:tcPr marL="22860" marR="22860" marT="15240" marB="1524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CA" sz="1400" b="1" dirty="0">
                        <a:latin typeface="+mn-lt"/>
                      </a:endParaRPr>
                    </a:p>
                  </a:txBody>
                  <a:tcPr marL="22860" marR="22860" marT="15240" marB="15240" anchor="ctr"/>
                </a:tc>
                <a:extLst>
                  <a:ext uri="{0D108BD9-81ED-4DB2-BD59-A6C34878D82A}">
                    <a16:rowId xmlns="" xmlns:a16="http://schemas.microsoft.com/office/drawing/2014/main" val="3835187062"/>
                  </a:ext>
                </a:extLst>
              </a:tr>
              <a:tr h="375759">
                <a:tc vMerge="1">
                  <a:txBody>
                    <a:bodyPr/>
                    <a:lstStyle/>
                    <a:p>
                      <a:pPr algn="ctr"/>
                      <a:endParaRPr lang="en-CA" sz="1400" b="0" dirty="0">
                        <a:latin typeface="+mn-lt"/>
                      </a:endParaRPr>
                    </a:p>
                  </a:txBody>
                  <a:tcPr marL="22860" marR="22860" marT="15240" marB="15240" anchor="ctr"/>
                </a:tc>
                <a:tc>
                  <a:txBody>
                    <a:bodyPr/>
                    <a:lstStyle/>
                    <a:p>
                      <a:pPr algn="ctr"/>
                      <a:r>
                        <a:rPr lang="en-CA" sz="1400" b="0" dirty="0">
                          <a:solidFill>
                            <a:schemeClr val="tx1"/>
                          </a:solidFill>
                          <a:latin typeface="Poppins" panose="00000500000000000000" pitchFamily="2" charset="0"/>
                          <a:cs typeface="Poppins" panose="00000500000000000000" pitchFamily="2" charset="0"/>
                        </a:rPr>
                        <a:t>DUB Lit</a:t>
                      </a:r>
                    </a:p>
                  </a:txBody>
                  <a:tcPr marL="22860" marR="22860" marT="15240" marB="1524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400" b="0" dirty="0">
                          <a:solidFill>
                            <a:schemeClr val="tx1"/>
                          </a:solidFill>
                          <a:latin typeface="Poppins" panose="00000500000000000000" pitchFamily="2" charset="0"/>
                          <a:cs typeface="Poppins" panose="00000500000000000000" pitchFamily="2" charset="0"/>
                        </a:rPr>
                        <a:t>Luciferin</a:t>
                      </a:r>
                    </a:p>
                  </a:txBody>
                  <a:tcPr marL="22860" marR="22860" marT="15240" marB="1524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400" b="0" dirty="0">
                          <a:solidFill>
                            <a:schemeClr val="tx1"/>
                          </a:solidFill>
                          <a:latin typeface="Poppins" panose="00000500000000000000" pitchFamily="2" charset="0"/>
                          <a:cs typeface="Poppins" panose="00000500000000000000" pitchFamily="2" charset="0"/>
                        </a:rPr>
                        <a:t>Deubiquitinase</a:t>
                      </a:r>
                    </a:p>
                  </a:txBody>
                  <a:tcPr marL="22860" marR="22860" marT="15240" marB="1524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extLst>
                  <a:ext uri="{0D108BD9-81ED-4DB2-BD59-A6C34878D82A}">
                    <a16:rowId xmlns="" xmlns:a16="http://schemas.microsoft.com/office/drawing/2014/main" val="1674822519"/>
                  </a:ext>
                </a:extLst>
              </a:tr>
              <a:tr h="375759">
                <a:tc rowSpan="2">
                  <a:txBody>
                    <a:bodyPr/>
                    <a:lstStyle/>
                    <a:p>
                      <a:pPr algn="ctr"/>
                      <a:r>
                        <a:rPr lang="en-CA" sz="1400" b="0" dirty="0">
                          <a:solidFill>
                            <a:schemeClr val="tx1"/>
                          </a:solidFill>
                          <a:latin typeface="Poppins" panose="00000500000000000000" pitchFamily="2" charset="0"/>
                          <a:cs typeface="Poppins" panose="00000500000000000000" pitchFamily="2" charset="0"/>
                        </a:rPr>
                        <a:t>UV-Vis absorbance</a:t>
                      </a:r>
                    </a:p>
                  </a:txBody>
                  <a:tcPr marL="22860" marR="22860" marT="15240" marB="1524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ctr"/>
                      <a:r>
                        <a:rPr lang="en-CA" sz="1400" b="0" dirty="0">
                          <a:solidFill>
                            <a:schemeClr val="tx1"/>
                          </a:solidFill>
                          <a:latin typeface="Poppins" panose="00000500000000000000" pitchFamily="2" charset="0"/>
                          <a:cs typeface="Poppins" panose="00000500000000000000" pitchFamily="2" charset="0"/>
                        </a:rPr>
                        <a:t>BIOMOL Green</a:t>
                      </a:r>
                    </a:p>
                  </a:txBody>
                  <a:tcPr marL="22860" marR="22860" marT="15240" marB="1524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400" b="0" dirty="0">
                          <a:solidFill>
                            <a:schemeClr val="tx1"/>
                          </a:solidFill>
                          <a:latin typeface="Poppins" panose="00000500000000000000" pitchFamily="2" charset="0"/>
                          <a:cs typeface="Poppins" panose="00000500000000000000" pitchFamily="2" charset="0"/>
                        </a:rPr>
                        <a:t>Phosphate</a:t>
                      </a:r>
                    </a:p>
                  </a:txBody>
                  <a:tcPr marL="22860" marR="22860" marT="15240" marB="1524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400" b="0" dirty="0">
                          <a:solidFill>
                            <a:schemeClr val="tx1"/>
                          </a:solidFill>
                          <a:effectLst/>
                          <a:latin typeface="Poppins" panose="00000500000000000000" pitchFamily="2" charset="0"/>
                          <a:cs typeface="Poppins" panose="00000500000000000000" pitchFamily="2" charset="0"/>
                        </a:rPr>
                        <a:t>Phosphatase</a:t>
                      </a:r>
                      <a:endParaRPr lang="en-CA" sz="1400" b="0" dirty="0">
                        <a:solidFill>
                          <a:schemeClr val="tx1"/>
                        </a:solidFill>
                        <a:latin typeface="Poppins" panose="00000500000000000000" pitchFamily="2" charset="0"/>
                        <a:cs typeface="Poppins" panose="00000500000000000000" pitchFamily="2" charset="0"/>
                      </a:endParaRPr>
                    </a:p>
                  </a:txBody>
                  <a:tcPr marL="22860" marR="22860" marT="15240" marB="1524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extLst>
                  <a:ext uri="{0D108BD9-81ED-4DB2-BD59-A6C34878D82A}">
                    <a16:rowId xmlns="" xmlns:a16="http://schemas.microsoft.com/office/drawing/2014/main" val="2571174444"/>
                  </a:ext>
                </a:extLst>
              </a:tr>
              <a:tr h="375759">
                <a:tc vMerge="1">
                  <a:txBody>
                    <a:bodyPr/>
                    <a:lstStyle/>
                    <a:p>
                      <a:pPr algn="ctr"/>
                      <a:endParaRPr lang="en-CA" sz="1400" b="0" dirty="0">
                        <a:latin typeface="+mn-lt"/>
                      </a:endParaRPr>
                    </a:p>
                  </a:txBody>
                  <a:tcPr marL="22860" marR="22860" marT="15240" marB="15240" anchor="ctr"/>
                </a:tc>
                <a:tc>
                  <a:txBody>
                    <a:bodyPr/>
                    <a:lstStyle/>
                    <a:p>
                      <a:pPr algn="ctr"/>
                      <a:r>
                        <a:rPr lang="en-CA" sz="1400" b="0" dirty="0" err="1">
                          <a:solidFill>
                            <a:schemeClr val="tx1"/>
                          </a:solidFill>
                          <a:latin typeface="Poppins" panose="00000500000000000000" pitchFamily="2" charset="0"/>
                          <a:cs typeface="Poppins" panose="00000500000000000000" pitchFamily="2" charset="0"/>
                        </a:rPr>
                        <a:t>pNA</a:t>
                      </a:r>
                      <a:r>
                        <a:rPr lang="en-CA" sz="1400" b="0" dirty="0">
                          <a:solidFill>
                            <a:schemeClr val="tx1"/>
                          </a:solidFill>
                          <a:latin typeface="Poppins" panose="00000500000000000000" pitchFamily="2" charset="0"/>
                          <a:cs typeface="Poppins" panose="00000500000000000000" pitchFamily="2" charset="0"/>
                        </a:rPr>
                        <a:t> colorimetric assay</a:t>
                      </a:r>
                    </a:p>
                  </a:txBody>
                  <a:tcPr marL="22860" marR="22860" marT="15240" marB="1524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400" b="0" i="1" dirty="0">
                          <a:solidFill>
                            <a:schemeClr val="tx1"/>
                          </a:solidFill>
                          <a:latin typeface="Poppins" panose="00000500000000000000" pitchFamily="2" charset="0"/>
                          <a:cs typeface="Poppins" panose="00000500000000000000" pitchFamily="2" charset="0"/>
                        </a:rPr>
                        <a:t>p</a:t>
                      </a:r>
                      <a:r>
                        <a:rPr lang="en-CA" sz="1400" b="0" dirty="0">
                          <a:solidFill>
                            <a:schemeClr val="tx1"/>
                          </a:solidFill>
                          <a:latin typeface="Poppins" panose="00000500000000000000" pitchFamily="2" charset="0"/>
                          <a:cs typeface="Poppins" panose="00000500000000000000" pitchFamily="2" charset="0"/>
                        </a:rPr>
                        <a:t>-Nitroanilide</a:t>
                      </a:r>
                    </a:p>
                  </a:txBody>
                  <a:tcPr marL="22860" marR="22860" marT="15240" marB="1524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400" b="0" dirty="0">
                          <a:solidFill>
                            <a:schemeClr val="tx1"/>
                          </a:solidFill>
                          <a:latin typeface="Poppins" panose="00000500000000000000" pitchFamily="2" charset="0"/>
                          <a:cs typeface="Poppins" panose="00000500000000000000" pitchFamily="2" charset="0"/>
                        </a:rPr>
                        <a:t>Protease</a:t>
                      </a:r>
                    </a:p>
                  </a:txBody>
                  <a:tcPr marL="22860" marR="22860" marT="15240" marB="1524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extLst>
                  <a:ext uri="{0D108BD9-81ED-4DB2-BD59-A6C34878D82A}">
                    <a16:rowId xmlns="" xmlns:a16="http://schemas.microsoft.com/office/drawing/2014/main" val="2915711332"/>
                  </a:ext>
                </a:extLst>
              </a:tr>
              <a:tr h="44534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400" b="0" dirty="0">
                          <a:solidFill>
                            <a:schemeClr val="tx1"/>
                          </a:solidFill>
                          <a:latin typeface="Poppins" panose="00000500000000000000" pitchFamily="2" charset="0"/>
                          <a:cs typeface="Poppins" panose="00000500000000000000" pitchFamily="2" charset="0"/>
                        </a:rPr>
                        <a:t>Fluorescence/TR-FRET</a:t>
                      </a:r>
                    </a:p>
                  </a:txBody>
                  <a:tcPr marL="22860" marR="22860" marT="15240" marB="1524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400" b="0" dirty="0">
                          <a:solidFill>
                            <a:schemeClr val="tx1"/>
                          </a:solidFill>
                          <a:latin typeface="Poppins" panose="00000500000000000000" pitchFamily="2" charset="0"/>
                          <a:cs typeface="Poppins" panose="00000500000000000000" pitchFamily="2" charset="0"/>
                        </a:rPr>
                        <a:t>Cleavage assay, LanthaScreen</a:t>
                      </a:r>
                    </a:p>
                  </a:txBody>
                  <a:tcPr marL="22860" marR="22860" marT="15240" marB="1524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ctr"/>
                      <a:r>
                        <a:rPr lang="en-CA" sz="1400" b="0" dirty="0">
                          <a:solidFill>
                            <a:schemeClr val="tx1"/>
                          </a:solidFill>
                          <a:latin typeface="Poppins" panose="00000500000000000000" pitchFamily="2" charset="0"/>
                          <a:cs typeface="Poppins" panose="00000500000000000000" pitchFamily="2" charset="0"/>
                        </a:rPr>
                        <a:t>Fluorescent- or phospho-peptide</a:t>
                      </a:r>
                    </a:p>
                  </a:txBody>
                  <a:tcPr marL="22860" marR="22860" marT="15240" marB="1524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ctr"/>
                      <a:r>
                        <a:rPr lang="en-CA" sz="1400" b="0" dirty="0">
                          <a:solidFill>
                            <a:schemeClr val="tx1"/>
                          </a:solidFill>
                          <a:latin typeface="Poppins" panose="00000500000000000000" pitchFamily="2" charset="0"/>
                          <a:cs typeface="Poppins" panose="00000500000000000000" pitchFamily="2" charset="0"/>
                        </a:rPr>
                        <a:t>Protease, kinase</a:t>
                      </a:r>
                    </a:p>
                  </a:txBody>
                  <a:tcPr marL="22860" marR="22860" marT="15240" marB="1524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extLst>
                  <a:ext uri="{0D108BD9-81ED-4DB2-BD59-A6C34878D82A}">
                    <a16:rowId xmlns="" xmlns:a16="http://schemas.microsoft.com/office/drawing/2014/main" val="2580678434"/>
                  </a:ext>
                </a:extLst>
              </a:tr>
              <a:tr h="445345">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400" b="0" dirty="0">
                          <a:solidFill>
                            <a:schemeClr val="tx1"/>
                          </a:solidFill>
                          <a:latin typeface="Poppins" panose="00000500000000000000" pitchFamily="2" charset="0"/>
                          <a:cs typeface="Poppins" panose="00000500000000000000" pitchFamily="2" charset="0"/>
                        </a:rPr>
                        <a:t>Immunoassay</a:t>
                      </a:r>
                    </a:p>
                  </a:txBody>
                  <a:tcPr marL="22860" marR="22860" marT="15240" marB="1524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400" b="0" dirty="0">
                          <a:solidFill>
                            <a:schemeClr val="tx1"/>
                          </a:solidFill>
                          <a:latin typeface="Poppins" panose="00000500000000000000" pitchFamily="2" charset="0"/>
                          <a:cs typeface="Poppins" panose="00000500000000000000" pitchFamily="2" charset="0"/>
                        </a:rPr>
                        <a:t>ELISA</a:t>
                      </a:r>
                    </a:p>
                  </a:txBody>
                  <a:tcPr marL="22860" marR="22860" marT="15240" marB="1524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ctr"/>
                      <a:r>
                        <a:rPr lang="en-CA" sz="1400" b="0" dirty="0">
                          <a:solidFill>
                            <a:schemeClr val="tx1"/>
                          </a:solidFill>
                          <a:latin typeface="Poppins" panose="00000500000000000000" pitchFamily="2" charset="0"/>
                          <a:cs typeface="Poppins" panose="00000500000000000000" pitchFamily="2" charset="0"/>
                        </a:rPr>
                        <a:t>Acetylated or citrullinated peptide </a:t>
                      </a:r>
                    </a:p>
                  </a:txBody>
                  <a:tcPr marL="22860" marR="22860" marT="15240" marB="1524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400" b="0" dirty="0">
                          <a:solidFill>
                            <a:schemeClr val="tx1"/>
                          </a:solidFill>
                          <a:latin typeface="Poppins" panose="00000500000000000000" pitchFamily="2" charset="0"/>
                          <a:cs typeface="Poppins" panose="00000500000000000000" pitchFamily="2" charset="0"/>
                        </a:rPr>
                        <a:t>Bromodomain, acetyltransferase, a</a:t>
                      </a:r>
                      <a:r>
                        <a:rPr lang="en-CA" sz="1400" b="0" dirty="0">
                          <a:solidFill>
                            <a:schemeClr val="tx1"/>
                          </a:solidFill>
                          <a:effectLst/>
                          <a:latin typeface="Poppins" panose="00000500000000000000" pitchFamily="2" charset="0"/>
                          <a:cs typeface="Poppins" panose="00000500000000000000" pitchFamily="2" charset="0"/>
                        </a:rPr>
                        <a:t>rginine deiminase</a:t>
                      </a:r>
                      <a:endParaRPr lang="en-CA" sz="1400" b="0" dirty="0">
                        <a:solidFill>
                          <a:schemeClr val="tx1"/>
                        </a:solidFill>
                        <a:latin typeface="Poppins" panose="00000500000000000000" pitchFamily="2" charset="0"/>
                        <a:cs typeface="Poppins" panose="00000500000000000000" pitchFamily="2" charset="0"/>
                      </a:endParaRPr>
                    </a:p>
                  </a:txBody>
                  <a:tcPr marL="22860" marR="22860" marT="15240" marB="1524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extLst>
                  <a:ext uri="{0D108BD9-81ED-4DB2-BD59-A6C34878D82A}">
                    <a16:rowId xmlns="" xmlns:a16="http://schemas.microsoft.com/office/drawing/2014/main" val="649407198"/>
                  </a:ext>
                </a:extLst>
              </a:tr>
              <a:tr h="375759">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CA" sz="1400" b="0" dirty="0">
                        <a:latin typeface="+mn-lt"/>
                      </a:endParaRPr>
                    </a:p>
                  </a:txBody>
                  <a:tcPr marL="22860" marR="22860" marT="15240" marB="1524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400" b="0" dirty="0">
                          <a:solidFill>
                            <a:schemeClr val="tx1"/>
                          </a:solidFill>
                          <a:latin typeface="Poppins" panose="00000500000000000000" pitchFamily="2" charset="0"/>
                          <a:cs typeface="Poppins" panose="00000500000000000000" pitchFamily="2" charset="0"/>
                        </a:rPr>
                        <a:t>PROTAC assay</a:t>
                      </a:r>
                    </a:p>
                  </a:txBody>
                  <a:tcPr marL="22860" marR="22860" marT="15240" marB="1524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ctr"/>
                      <a:r>
                        <a:rPr lang="en-CA" sz="1400" b="0" dirty="0">
                          <a:solidFill>
                            <a:schemeClr val="tx1"/>
                          </a:solidFill>
                          <a:latin typeface="Poppins" panose="00000500000000000000" pitchFamily="2" charset="0"/>
                          <a:cs typeface="Poppins" panose="00000500000000000000" pitchFamily="2" charset="0"/>
                        </a:rPr>
                        <a:t>Ubiquitinated protein</a:t>
                      </a:r>
                    </a:p>
                  </a:txBody>
                  <a:tcPr marL="22860" marR="22860" marT="15240" marB="1524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400" b="0" dirty="0">
                          <a:solidFill>
                            <a:schemeClr val="tx1"/>
                          </a:solidFill>
                          <a:latin typeface="Poppins" panose="00000500000000000000" pitchFamily="2" charset="0"/>
                          <a:cs typeface="Poppins" panose="00000500000000000000" pitchFamily="2" charset="0"/>
                        </a:rPr>
                        <a:t>Ubiquitin E3 ligase</a:t>
                      </a:r>
                    </a:p>
                  </a:txBody>
                  <a:tcPr marL="22860" marR="22860" marT="15240" marB="1524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extLst>
                  <a:ext uri="{0D108BD9-81ED-4DB2-BD59-A6C34878D82A}">
                    <a16:rowId xmlns="" xmlns:a16="http://schemas.microsoft.com/office/drawing/2014/main" val="182587779"/>
                  </a:ext>
                </a:extLst>
              </a:tr>
            </a:tbl>
          </a:graphicData>
        </a:graphic>
      </p:graphicFrame>
      <p:pic>
        <p:nvPicPr>
          <p:cNvPr id="11" name="Picture 2" descr="D:\桌面\新logo-黑.png"/>
          <p:cNvPicPr>
            <a:picLocks noChangeAspect="1" noChangeArrowheads="1"/>
          </p:cNvPicPr>
          <p:nvPr/>
        </p:nvPicPr>
        <p:blipFill>
          <a:blip r:embed="rId3" cstate="print"/>
          <a:stretch>
            <a:fillRect/>
          </a:stretch>
        </p:blipFill>
        <p:spPr bwMode="auto">
          <a:xfrm>
            <a:off x="81097" y="44624"/>
            <a:ext cx="1991701" cy="480000"/>
          </a:xfrm>
          <a:prstGeom prst="rect">
            <a:avLst/>
          </a:prstGeom>
          <a:noFill/>
          <a:ln>
            <a:noFill/>
          </a:ln>
        </p:spPr>
      </p:pic>
      <p:pic>
        <p:nvPicPr>
          <p:cNvPr id="13" name="Picture 2" descr="\\192.168.3.235\Design\Logo &amp; Icons\SCB logo\新版\SCB-标准版.png"/>
          <p:cNvPicPr>
            <a:picLocks noChangeAspect="1" noChangeArrowheads="1"/>
          </p:cNvPicPr>
          <p:nvPr/>
        </p:nvPicPr>
        <p:blipFill>
          <a:blip r:embed="rId4" cstate="print"/>
          <a:srcRect/>
          <a:stretch>
            <a:fillRect/>
          </a:stretch>
        </p:blipFill>
        <p:spPr bwMode="auto">
          <a:xfrm>
            <a:off x="2460526" y="53071"/>
            <a:ext cx="1619250" cy="463106"/>
          </a:xfrm>
          <a:prstGeom prst="rect">
            <a:avLst/>
          </a:prstGeom>
          <a:noFill/>
        </p:spPr>
      </p:pic>
      <p:cxnSp>
        <p:nvCxnSpPr>
          <p:cNvPr id="15" name="直接连接符 14"/>
          <p:cNvCxnSpPr/>
          <p:nvPr/>
        </p:nvCxnSpPr>
        <p:spPr>
          <a:xfrm>
            <a:off x="2266662" y="158624"/>
            <a:ext cx="0" cy="2520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70725840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圆角 2">
            <a:extLst>
              <a:ext uri="{FF2B5EF4-FFF2-40B4-BE49-F238E27FC236}">
                <a16:creationId xmlns="" xmlns:a16="http://schemas.microsoft.com/office/drawing/2014/main" id="{75321BE3-A83F-2F88-F5A7-48F9BEDCE417}"/>
              </a:ext>
            </a:extLst>
          </p:cNvPr>
          <p:cNvSpPr/>
          <p:nvPr/>
        </p:nvSpPr>
        <p:spPr>
          <a:xfrm>
            <a:off x="695400" y="1340768"/>
            <a:ext cx="10801195" cy="4896544"/>
          </a:xfrm>
          <a:prstGeom prst="roundRect">
            <a:avLst>
              <a:gd name="adj" fmla="val 237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6">
            <a:extLst>
              <a:ext uri="{FF2B5EF4-FFF2-40B4-BE49-F238E27FC236}">
                <a16:creationId xmlns="" xmlns:a16="http://schemas.microsoft.com/office/drawing/2014/main" id="{6D1B4135-1F07-2D4B-870E-BDE0E8A04B36}"/>
              </a:ext>
            </a:extLst>
          </p:cNvPr>
          <p:cNvSpPr txBox="1"/>
          <p:nvPr/>
        </p:nvSpPr>
        <p:spPr>
          <a:xfrm>
            <a:off x="71946" y="6572274"/>
            <a:ext cx="3071284" cy="256545"/>
          </a:xfrm>
          <a:prstGeom prst="rect">
            <a:avLst/>
          </a:prstGeom>
          <a:noFill/>
        </p:spPr>
        <p:txBody>
          <a:bodyPr>
            <a:spAutoFit/>
          </a:bodyPr>
          <a:lstStyle/>
          <a:p>
            <a:pPr>
              <a:defRPr/>
            </a:pPr>
            <a:r>
              <a:rPr lang="en-US" altLang="zh-CN" sz="1067" dirty="0">
                <a:solidFill>
                  <a:schemeClr val="tx1">
                    <a:lumMod val="50000"/>
                    <a:lumOff val="50000"/>
                  </a:schemeClr>
                </a:solidFill>
                <a:latin typeface="Poppins" pitchFamily="2" charset="0"/>
                <a:ea typeface="微软雅黑" pitchFamily="34" charset="-122"/>
                <a:cs typeface="Poppins" pitchFamily="2" charset="0"/>
              </a:rPr>
              <a:t>Sino Biological, Inc.</a:t>
            </a:r>
          </a:p>
        </p:txBody>
      </p:sp>
      <p:sp>
        <p:nvSpPr>
          <p:cNvPr id="29" name="Slide Number Placeholder 2">
            <a:extLst>
              <a:ext uri="{FF2B5EF4-FFF2-40B4-BE49-F238E27FC236}">
                <a16:creationId xmlns="" xmlns:a16="http://schemas.microsoft.com/office/drawing/2014/main" id="{7EAF9033-2AA8-BDA5-A2B3-707971D4120E}"/>
              </a:ext>
            </a:extLst>
          </p:cNvPr>
          <p:cNvSpPr txBox="1">
            <a:spLocks/>
          </p:cNvSpPr>
          <p:nvPr/>
        </p:nvSpPr>
        <p:spPr>
          <a:xfrm>
            <a:off x="9448800" y="6356350"/>
            <a:ext cx="2743200" cy="365125"/>
          </a:xfrm>
          <a:prstGeom prst="rect">
            <a:avLst/>
          </a:prstGeom>
        </p:spPr>
        <p:txBody>
          <a:bodyPr vert="horz" lIns="91440" tIns="45720" rIns="91440" bIns="45720" rtlCol="0" anchor="ctr"/>
          <a:lstStyle>
            <a:defPPr>
              <a:defRPr lang="zh-CN"/>
            </a:defPPr>
            <a:lvl1pPr marL="0" algn="r" defTabSz="1219170" rtl="0" eaLnBrk="1" latinLnBrk="0" hangingPunct="1">
              <a:defRPr sz="1600" kern="1200">
                <a:solidFill>
                  <a:schemeClr val="tx1">
                    <a:tint val="75000"/>
                  </a:schemeClr>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fld id="{4DB72C5D-F8DD-F442-983E-53CD8A77EED6}" type="slidenum">
              <a:rPr lang="en-US" smtClean="0"/>
              <a:pPr/>
              <a:t>29</a:t>
            </a:fld>
            <a:endParaRPr lang="en-US"/>
          </a:p>
        </p:txBody>
      </p:sp>
      <p:sp>
        <p:nvSpPr>
          <p:cNvPr id="28" name="Title 1">
            <a:extLst>
              <a:ext uri="{FF2B5EF4-FFF2-40B4-BE49-F238E27FC236}">
                <a16:creationId xmlns="" xmlns:a16="http://schemas.microsoft.com/office/drawing/2014/main" id="{96AF6D97-D9A8-2A53-57DB-28ABCEBAF37E}"/>
              </a:ext>
            </a:extLst>
          </p:cNvPr>
          <p:cNvSpPr txBox="1">
            <a:spLocks/>
          </p:cNvSpPr>
          <p:nvPr/>
        </p:nvSpPr>
        <p:spPr>
          <a:xfrm>
            <a:off x="609600" y="341784"/>
            <a:ext cx="10972800" cy="1143000"/>
          </a:xfrm>
          <a:prstGeom prst="rect">
            <a:avLst/>
          </a:prstGeom>
        </p:spPr>
        <p:txBody>
          <a:bodyPr vert="horz" lIns="91440" tIns="45720" rIns="91440" bIns="45720" rtlCol="0" anchor="ctr">
            <a:normAutofit/>
          </a:bodyPr>
          <a:lstStyle>
            <a:lvl1pPr algn="ctr" defTabSz="1219170" rtl="0" eaLnBrk="1" latinLnBrk="0" hangingPunct="1">
              <a:spcBef>
                <a:spcPct val="0"/>
              </a:spcBef>
              <a:buNone/>
              <a:defRPr sz="5867" kern="1200">
                <a:solidFill>
                  <a:schemeClr val="tx1"/>
                </a:solidFill>
                <a:latin typeface="+mj-lt"/>
                <a:ea typeface="+mj-ea"/>
                <a:cs typeface="+mj-cs"/>
              </a:defRPr>
            </a:lvl1pPr>
          </a:lstStyle>
          <a:p>
            <a:r>
              <a:rPr lang="en-CA" altLang="zh-CN" sz="3600" b="1" dirty="0">
                <a:latin typeface="Poppins" panose="00000500000000000000" pitchFamily="2" charset="0"/>
                <a:cs typeface="Poppins" panose="00000500000000000000" pitchFamily="2" charset="0"/>
              </a:rPr>
              <a:t>Compound screening</a:t>
            </a:r>
          </a:p>
        </p:txBody>
      </p:sp>
      <p:sp>
        <p:nvSpPr>
          <p:cNvPr id="2" name="Content Placeholder 11">
            <a:extLst>
              <a:ext uri="{FF2B5EF4-FFF2-40B4-BE49-F238E27FC236}">
                <a16:creationId xmlns="" xmlns:a16="http://schemas.microsoft.com/office/drawing/2014/main" id="{80F4F4D1-37A8-787C-EAB4-0310432F0E29}"/>
              </a:ext>
            </a:extLst>
          </p:cNvPr>
          <p:cNvSpPr txBox="1">
            <a:spLocks/>
          </p:cNvSpPr>
          <p:nvPr/>
        </p:nvSpPr>
        <p:spPr>
          <a:xfrm>
            <a:off x="1055440" y="1420540"/>
            <a:ext cx="10526960" cy="4525963"/>
          </a:xfrm>
          <a:prstGeom prst="rect">
            <a:avLst/>
          </a:prstGeom>
        </p:spPr>
        <p:txBody>
          <a:bodyPr vert="horz" lIns="91440" tIns="45720" rIns="91440" bIns="45720" rtlCol="0">
            <a:normAutofit/>
          </a:bodyPr>
          <a:lstStyle>
            <a:lvl1pPr marL="0" indent="0" algn="ctr" defTabSz="1219170" rtl="0" eaLnBrk="1" latinLnBrk="0" hangingPunct="1">
              <a:spcBef>
                <a:spcPct val="20000"/>
              </a:spcBef>
              <a:buFont typeface="Arial" pitchFamily="34" charset="0"/>
              <a:buNone/>
              <a:defRPr sz="4267" kern="1200">
                <a:solidFill>
                  <a:schemeClr val="tx1">
                    <a:tint val="75000"/>
                  </a:schemeClr>
                </a:solidFill>
                <a:latin typeface="+mn-lt"/>
                <a:ea typeface="+mn-ea"/>
                <a:cs typeface="+mn-cs"/>
              </a:defRPr>
            </a:lvl1pPr>
            <a:lvl2pPr marL="609585" indent="0" algn="ctr" defTabSz="1219170" rtl="0" eaLnBrk="1" latinLnBrk="0" hangingPunct="1">
              <a:spcBef>
                <a:spcPct val="20000"/>
              </a:spcBef>
              <a:buFont typeface="Arial" pitchFamily="34" charset="0"/>
              <a:buNone/>
              <a:defRPr sz="3733" kern="1200">
                <a:solidFill>
                  <a:schemeClr val="tx1">
                    <a:tint val="75000"/>
                  </a:schemeClr>
                </a:solidFill>
                <a:latin typeface="+mn-lt"/>
                <a:ea typeface="+mn-ea"/>
                <a:cs typeface="+mn-cs"/>
              </a:defRPr>
            </a:lvl2pPr>
            <a:lvl3pPr marL="1219170" indent="0" algn="ctr" defTabSz="121917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3pPr>
            <a:lvl4pPr marL="1828754" indent="0" algn="ctr" defTabSz="1219170" rtl="0" eaLnBrk="1" latinLnBrk="0" hangingPunct="1">
              <a:spcBef>
                <a:spcPct val="20000"/>
              </a:spcBef>
              <a:buFont typeface="Arial" pitchFamily="34" charset="0"/>
              <a:buNone/>
              <a:defRPr sz="2667" kern="1200">
                <a:solidFill>
                  <a:schemeClr val="tx1">
                    <a:tint val="75000"/>
                  </a:schemeClr>
                </a:solidFill>
                <a:latin typeface="+mn-lt"/>
                <a:ea typeface="+mn-ea"/>
                <a:cs typeface="+mn-cs"/>
              </a:defRPr>
            </a:lvl4pPr>
            <a:lvl5pPr marL="2438339" indent="0" algn="ctr" defTabSz="1219170" rtl="0" eaLnBrk="1" latinLnBrk="0" hangingPunct="1">
              <a:spcBef>
                <a:spcPct val="20000"/>
              </a:spcBef>
              <a:buFont typeface="Arial" pitchFamily="34" charset="0"/>
              <a:buNone/>
              <a:defRPr sz="2667" kern="1200">
                <a:solidFill>
                  <a:schemeClr val="tx1">
                    <a:tint val="75000"/>
                  </a:schemeClr>
                </a:solidFill>
                <a:latin typeface="+mn-lt"/>
                <a:ea typeface="+mn-ea"/>
                <a:cs typeface="+mn-cs"/>
              </a:defRPr>
            </a:lvl5pPr>
            <a:lvl6pPr marL="3047924" indent="0" algn="ctr" defTabSz="1219170" rtl="0" eaLnBrk="1" latinLnBrk="0" hangingPunct="1">
              <a:spcBef>
                <a:spcPct val="20000"/>
              </a:spcBef>
              <a:buFont typeface="Arial" pitchFamily="34" charset="0"/>
              <a:buNone/>
              <a:defRPr sz="2667" kern="1200">
                <a:solidFill>
                  <a:schemeClr val="tx1">
                    <a:tint val="75000"/>
                  </a:schemeClr>
                </a:solidFill>
                <a:latin typeface="+mn-lt"/>
                <a:ea typeface="+mn-ea"/>
                <a:cs typeface="+mn-cs"/>
              </a:defRPr>
            </a:lvl6pPr>
            <a:lvl7pPr marL="3657509" indent="0" algn="ctr" defTabSz="1219170" rtl="0" eaLnBrk="1" latinLnBrk="0" hangingPunct="1">
              <a:spcBef>
                <a:spcPct val="20000"/>
              </a:spcBef>
              <a:buFont typeface="Arial" pitchFamily="34" charset="0"/>
              <a:buNone/>
              <a:defRPr sz="2667" kern="1200">
                <a:solidFill>
                  <a:schemeClr val="tx1">
                    <a:tint val="75000"/>
                  </a:schemeClr>
                </a:solidFill>
                <a:latin typeface="+mn-lt"/>
                <a:ea typeface="+mn-ea"/>
                <a:cs typeface="+mn-cs"/>
              </a:defRPr>
            </a:lvl7pPr>
            <a:lvl8pPr marL="4267093" indent="0" algn="ctr" defTabSz="1219170" rtl="0" eaLnBrk="1" latinLnBrk="0" hangingPunct="1">
              <a:spcBef>
                <a:spcPct val="20000"/>
              </a:spcBef>
              <a:buFont typeface="Arial" pitchFamily="34" charset="0"/>
              <a:buNone/>
              <a:defRPr sz="2667" kern="1200">
                <a:solidFill>
                  <a:schemeClr val="tx1">
                    <a:tint val="75000"/>
                  </a:schemeClr>
                </a:solidFill>
                <a:latin typeface="+mn-lt"/>
                <a:ea typeface="+mn-ea"/>
                <a:cs typeface="+mn-cs"/>
              </a:defRPr>
            </a:lvl8pPr>
            <a:lvl9pPr marL="4876678" indent="0" algn="ctr" defTabSz="1219170" rtl="0" eaLnBrk="1" latinLnBrk="0" hangingPunct="1">
              <a:spcBef>
                <a:spcPct val="20000"/>
              </a:spcBef>
              <a:buFont typeface="Arial" pitchFamily="34" charset="0"/>
              <a:buNone/>
              <a:defRPr sz="2667" kern="1200">
                <a:solidFill>
                  <a:schemeClr val="tx1">
                    <a:tint val="75000"/>
                  </a:schemeClr>
                </a:solidFill>
                <a:latin typeface="+mn-lt"/>
                <a:ea typeface="+mn-ea"/>
                <a:cs typeface="+mn-cs"/>
              </a:defRPr>
            </a:lvl9pPr>
          </a:lstStyle>
          <a:p>
            <a:pPr marL="342900" indent="-342900" algn="l">
              <a:lnSpc>
                <a:spcPct val="150000"/>
              </a:lnSpc>
              <a:buFont typeface="Arial" panose="020B0604020202020204" pitchFamily="34" charset="0"/>
              <a:buChar char="•"/>
            </a:pPr>
            <a:r>
              <a:rPr lang="en-CA" sz="2400" dirty="0">
                <a:solidFill>
                  <a:schemeClr val="tx1"/>
                </a:solidFill>
                <a:latin typeface="Poppins" panose="00000500000000000000" pitchFamily="2" charset="0"/>
                <a:cs typeface="Poppins" panose="00000500000000000000" pitchFamily="2" charset="0"/>
              </a:rPr>
              <a:t>Identify through compound library screenings, candidates that affect the target in the desired way, so-called “hits”, or “leads”</a:t>
            </a:r>
          </a:p>
          <a:p>
            <a:pPr marL="342900" indent="-342900" algn="l">
              <a:lnSpc>
                <a:spcPct val="150000"/>
              </a:lnSpc>
              <a:buFont typeface="Arial" panose="020B0604020202020204" pitchFamily="34" charset="0"/>
              <a:buChar char="•"/>
            </a:pPr>
            <a:r>
              <a:rPr lang="en-CA" sz="2400" dirty="0">
                <a:solidFill>
                  <a:schemeClr val="tx1"/>
                </a:solidFill>
                <a:latin typeface="Poppins" panose="00000500000000000000" pitchFamily="2" charset="0"/>
                <a:cs typeface="Poppins" panose="00000500000000000000" pitchFamily="2" charset="0"/>
              </a:rPr>
              <a:t>Developing compound screening assays requires:</a:t>
            </a:r>
          </a:p>
          <a:p>
            <a:pPr marL="714375" lvl="1" indent="-357188" algn="l">
              <a:lnSpc>
                <a:spcPct val="150000"/>
              </a:lnSpc>
              <a:buFont typeface="Arial" panose="020B0604020202020204" pitchFamily="34" charset="0"/>
              <a:buChar char="•"/>
            </a:pPr>
            <a:r>
              <a:rPr lang="en-CA" sz="2000" dirty="0">
                <a:solidFill>
                  <a:schemeClr val="tx1"/>
                </a:solidFill>
                <a:latin typeface="Poppins" panose="00000500000000000000" pitchFamily="2" charset="0"/>
                <a:cs typeface="Poppins" panose="00000500000000000000" pitchFamily="2" charset="0"/>
              </a:rPr>
              <a:t>Identification of relevant enzyme and substrate forms</a:t>
            </a:r>
          </a:p>
          <a:p>
            <a:pPr marL="714375" lvl="1" indent="-357188" algn="l">
              <a:lnSpc>
                <a:spcPct val="150000"/>
              </a:lnSpc>
              <a:buFont typeface="Arial" panose="020B0604020202020204" pitchFamily="34" charset="0"/>
              <a:buChar char="•"/>
            </a:pPr>
            <a:r>
              <a:rPr lang="en-CA" sz="2000" dirty="0">
                <a:solidFill>
                  <a:schemeClr val="tx1"/>
                </a:solidFill>
                <a:latin typeface="Poppins" panose="00000500000000000000" pitchFamily="2" charset="0"/>
                <a:cs typeface="Poppins" panose="00000500000000000000" pitchFamily="2" charset="0"/>
              </a:rPr>
              <a:t>Measurements of kinetic parameters</a:t>
            </a:r>
          </a:p>
          <a:p>
            <a:pPr marL="714375" lvl="1" indent="-357188" algn="l">
              <a:lnSpc>
                <a:spcPct val="150000"/>
              </a:lnSpc>
              <a:buFont typeface="Arial" panose="020B0604020202020204" pitchFamily="34" charset="0"/>
              <a:buChar char="•"/>
            </a:pPr>
            <a:r>
              <a:rPr lang="en-CA" sz="2000" dirty="0">
                <a:solidFill>
                  <a:schemeClr val="tx1"/>
                </a:solidFill>
                <a:latin typeface="Poppins" panose="00000500000000000000" pitchFamily="2" charset="0"/>
                <a:cs typeface="Poppins" panose="00000500000000000000" pitchFamily="2" charset="0"/>
              </a:rPr>
              <a:t>Characterization of co-factors and buffers</a:t>
            </a:r>
          </a:p>
          <a:p>
            <a:pPr marL="714375" lvl="1" indent="-357188" algn="l">
              <a:lnSpc>
                <a:spcPct val="150000"/>
              </a:lnSpc>
              <a:buFont typeface="Arial" panose="020B0604020202020204" pitchFamily="34" charset="0"/>
              <a:buChar char="•"/>
            </a:pPr>
            <a:r>
              <a:rPr lang="en-CA" sz="2000" dirty="0">
                <a:solidFill>
                  <a:schemeClr val="tx1"/>
                </a:solidFill>
                <a:latin typeface="Poppins" panose="00000500000000000000" pitchFamily="2" charset="0"/>
                <a:cs typeface="Poppins" panose="00000500000000000000" pitchFamily="2" charset="0"/>
              </a:rPr>
              <a:t>Choice of detection technology</a:t>
            </a:r>
          </a:p>
          <a:p>
            <a:pPr marL="714375" lvl="1" indent="-357188" algn="l">
              <a:lnSpc>
                <a:spcPct val="150000"/>
              </a:lnSpc>
              <a:buFont typeface="Arial" panose="020B0604020202020204" pitchFamily="34" charset="0"/>
              <a:buChar char="•"/>
            </a:pPr>
            <a:r>
              <a:rPr lang="en-CA" sz="2000" dirty="0">
                <a:solidFill>
                  <a:schemeClr val="tx1"/>
                </a:solidFill>
                <a:latin typeface="Poppins" panose="00000500000000000000" pitchFamily="2" charset="0"/>
                <a:cs typeface="Poppins" panose="00000500000000000000" pitchFamily="2" charset="0"/>
              </a:rPr>
              <a:t>Mode of action (MOA) study</a:t>
            </a:r>
          </a:p>
          <a:p>
            <a:pPr lvl="1" algn="l">
              <a:lnSpc>
                <a:spcPct val="150000"/>
              </a:lnSpc>
            </a:pPr>
            <a:endParaRPr lang="en-CA" sz="2000" dirty="0">
              <a:solidFill>
                <a:schemeClr val="tx1"/>
              </a:solidFill>
              <a:latin typeface="Poppins" panose="00000500000000000000" pitchFamily="2" charset="0"/>
              <a:cs typeface="Poppins" panose="00000500000000000000" pitchFamily="2" charset="0"/>
            </a:endParaRPr>
          </a:p>
          <a:p>
            <a:pPr lvl="1" algn="l">
              <a:lnSpc>
                <a:spcPct val="150000"/>
              </a:lnSpc>
            </a:pPr>
            <a:endParaRPr lang="en-CA" sz="2000" dirty="0">
              <a:solidFill>
                <a:schemeClr val="tx1"/>
              </a:solidFill>
              <a:latin typeface="Poppins" panose="00000500000000000000" pitchFamily="2" charset="0"/>
              <a:cs typeface="Poppins" panose="00000500000000000000" pitchFamily="2" charset="0"/>
            </a:endParaRPr>
          </a:p>
        </p:txBody>
      </p:sp>
      <p:pic>
        <p:nvPicPr>
          <p:cNvPr id="13" name="Picture 2" descr="D:\桌面\新logo-黑.png"/>
          <p:cNvPicPr>
            <a:picLocks noChangeAspect="1" noChangeArrowheads="1"/>
          </p:cNvPicPr>
          <p:nvPr/>
        </p:nvPicPr>
        <p:blipFill>
          <a:blip r:embed="rId3" cstate="print"/>
          <a:stretch>
            <a:fillRect/>
          </a:stretch>
        </p:blipFill>
        <p:spPr bwMode="auto">
          <a:xfrm>
            <a:off x="81097" y="44624"/>
            <a:ext cx="1991701" cy="480000"/>
          </a:xfrm>
          <a:prstGeom prst="rect">
            <a:avLst/>
          </a:prstGeom>
          <a:noFill/>
          <a:ln>
            <a:noFill/>
          </a:ln>
        </p:spPr>
      </p:pic>
      <p:pic>
        <p:nvPicPr>
          <p:cNvPr id="15" name="Picture 2" descr="\\192.168.3.235\Design\Logo &amp; Icons\SCB logo\新版\SCB-标准版.png"/>
          <p:cNvPicPr>
            <a:picLocks noChangeAspect="1" noChangeArrowheads="1"/>
          </p:cNvPicPr>
          <p:nvPr/>
        </p:nvPicPr>
        <p:blipFill>
          <a:blip r:embed="rId4" cstate="print"/>
          <a:srcRect/>
          <a:stretch>
            <a:fillRect/>
          </a:stretch>
        </p:blipFill>
        <p:spPr bwMode="auto">
          <a:xfrm>
            <a:off x="2460526" y="53071"/>
            <a:ext cx="1619250" cy="463106"/>
          </a:xfrm>
          <a:prstGeom prst="rect">
            <a:avLst/>
          </a:prstGeom>
          <a:noFill/>
        </p:spPr>
      </p:pic>
      <p:cxnSp>
        <p:nvCxnSpPr>
          <p:cNvPr id="16" name="直接连接符 15"/>
          <p:cNvCxnSpPr/>
          <p:nvPr/>
        </p:nvCxnSpPr>
        <p:spPr>
          <a:xfrm>
            <a:off x="2266662" y="158624"/>
            <a:ext cx="0" cy="2520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278326608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a:extLst>
              <a:ext uri="{FF2B5EF4-FFF2-40B4-BE49-F238E27FC236}">
                <a16:creationId xmlns="" xmlns:a16="http://schemas.microsoft.com/office/drawing/2014/main" id="{824F7F7E-A2A6-18A3-AE4C-CBB8F11D70B6}"/>
              </a:ext>
            </a:extLst>
          </p:cNvPr>
          <p:cNvSpPr/>
          <p:nvPr/>
        </p:nvSpPr>
        <p:spPr>
          <a:xfrm>
            <a:off x="2750579" y="2965003"/>
            <a:ext cx="6629498" cy="6629498"/>
          </a:xfrm>
          <a:prstGeom prst="ellipse">
            <a:avLst/>
          </a:prstGeom>
          <a:solidFill>
            <a:srgbClr val="007E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Title 1">
            <a:extLst>
              <a:ext uri="{FF2B5EF4-FFF2-40B4-BE49-F238E27FC236}">
                <a16:creationId xmlns="" xmlns:a16="http://schemas.microsoft.com/office/drawing/2014/main" id="{96AF6D97-D9A8-2A53-57DB-28ABCEBAF37E}"/>
              </a:ext>
            </a:extLst>
          </p:cNvPr>
          <p:cNvSpPr txBox="1">
            <a:spLocks/>
          </p:cNvSpPr>
          <p:nvPr/>
        </p:nvSpPr>
        <p:spPr>
          <a:xfrm>
            <a:off x="3358856" y="4456302"/>
            <a:ext cx="5486399" cy="2016224"/>
          </a:xfrm>
          <a:prstGeom prst="rect">
            <a:avLst/>
          </a:prstGeom>
        </p:spPr>
        <p:txBody>
          <a:bodyPr vert="horz" lIns="91440" tIns="45720" rIns="91440" bIns="45720" rtlCol="0" anchor="ctr">
            <a:normAutofit/>
          </a:bodyPr>
          <a:lstStyle>
            <a:lvl1pPr algn="ctr" defTabSz="1219170" rtl="0" eaLnBrk="1" latinLnBrk="0" hangingPunct="1">
              <a:spcBef>
                <a:spcPct val="0"/>
              </a:spcBef>
              <a:buNone/>
              <a:defRPr sz="5867" kern="1200">
                <a:solidFill>
                  <a:schemeClr val="tx1"/>
                </a:solidFill>
                <a:latin typeface="+mj-lt"/>
                <a:ea typeface="+mj-ea"/>
                <a:cs typeface="+mj-cs"/>
              </a:defRPr>
            </a:lvl1pPr>
          </a:lstStyle>
          <a:p>
            <a:r>
              <a:rPr lang="en-US" altLang="zh-CN" sz="3600" b="1" dirty="0">
                <a:solidFill>
                  <a:schemeClr val="bg1"/>
                </a:solidFill>
                <a:latin typeface="Poppins" panose="00000500000000000000" pitchFamily="2" charset="0"/>
                <a:cs typeface="Poppins" panose="00000500000000000000" pitchFamily="2" charset="0"/>
              </a:rPr>
              <a:t>ADP-</a:t>
            </a:r>
            <a:r>
              <a:rPr lang="en-US" altLang="zh-CN" sz="3600" b="1" dirty="0" err="1">
                <a:solidFill>
                  <a:schemeClr val="bg1"/>
                </a:solidFill>
                <a:latin typeface="Poppins" panose="00000500000000000000" pitchFamily="2" charset="0"/>
                <a:cs typeface="Poppins" panose="00000500000000000000" pitchFamily="2" charset="0"/>
              </a:rPr>
              <a:t>Glo</a:t>
            </a:r>
            <a:r>
              <a:rPr lang="en-US" altLang="zh-CN" sz="3600" b="1" dirty="0">
                <a:solidFill>
                  <a:schemeClr val="bg1"/>
                </a:solidFill>
                <a:latin typeface="Poppins" panose="00000500000000000000" pitchFamily="2" charset="0"/>
                <a:cs typeface="Poppins" panose="00000500000000000000" pitchFamily="2" charset="0"/>
              </a:rPr>
              <a:t> </a:t>
            </a:r>
            <a:r>
              <a:rPr lang="en-US" altLang="zh-CN" sz="3600" b="1" dirty="0" err="1">
                <a:solidFill>
                  <a:schemeClr val="bg1"/>
                </a:solidFill>
                <a:latin typeface="Poppins" panose="00000500000000000000" pitchFamily="2" charset="0"/>
                <a:cs typeface="Poppins" panose="00000500000000000000" pitchFamily="2" charset="0"/>
              </a:rPr>
              <a:t>kinase</a:t>
            </a:r>
            <a:r>
              <a:rPr lang="en-US" altLang="zh-CN" sz="3600" b="1" dirty="0">
                <a:solidFill>
                  <a:schemeClr val="bg1"/>
                </a:solidFill>
                <a:latin typeface="Poppins" panose="00000500000000000000" pitchFamily="2" charset="0"/>
                <a:cs typeface="Poppins" panose="00000500000000000000" pitchFamily="2" charset="0"/>
              </a:rPr>
              <a:t> assay - case studies</a:t>
            </a:r>
            <a:endParaRPr lang="en-CA" sz="3600" b="1" dirty="0">
              <a:solidFill>
                <a:schemeClr val="bg1"/>
              </a:solidFill>
              <a:latin typeface="Poppins" panose="00000500000000000000" pitchFamily="2" charset="0"/>
              <a:cs typeface="Poppins" panose="00000500000000000000" pitchFamily="2" charset="0"/>
            </a:endParaRPr>
          </a:p>
        </p:txBody>
      </p:sp>
      <p:sp>
        <p:nvSpPr>
          <p:cNvPr id="14" name="椭圆 13">
            <a:extLst>
              <a:ext uri="{FF2B5EF4-FFF2-40B4-BE49-F238E27FC236}">
                <a16:creationId xmlns="" xmlns:a16="http://schemas.microsoft.com/office/drawing/2014/main" id="{E73234A7-34FB-B64B-B063-74EE1239003F}"/>
              </a:ext>
            </a:extLst>
          </p:cNvPr>
          <p:cNvSpPr/>
          <p:nvPr/>
        </p:nvSpPr>
        <p:spPr>
          <a:xfrm>
            <a:off x="4409880" y="578248"/>
            <a:ext cx="3372239" cy="3372239"/>
          </a:xfrm>
          <a:prstGeom prst="ellipse">
            <a:avLst/>
          </a:prstGeom>
          <a:solidFill>
            <a:srgbClr val="F2F2F2">
              <a:alpha val="8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6">
            <a:extLst>
              <a:ext uri="{FF2B5EF4-FFF2-40B4-BE49-F238E27FC236}">
                <a16:creationId xmlns="" xmlns:a16="http://schemas.microsoft.com/office/drawing/2014/main" id="{6D1B4135-1F07-2D4B-870E-BDE0E8A04B36}"/>
              </a:ext>
            </a:extLst>
          </p:cNvPr>
          <p:cNvSpPr txBox="1"/>
          <p:nvPr/>
        </p:nvSpPr>
        <p:spPr>
          <a:xfrm>
            <a:off x="71946" y="6572274"/>
            <a:ext cx="3071284" cy="256545"/>
          </a:xfrm>
          <a:prstGeom prst="rect">
            <a:avLst/>
          </a:prstGeom>
          <a:noFill/>
        </p:spPr>
        <p:txBody>
          <a:bodyPr>
            <a:spAutoFit/>
          </a:bodyPr>
          <a:lstStyle/>
          <a:p>
            <a:pPr>
              <a:defRPr/>
            </a:pPr>
            <a:r>
              <a:rPr lang="en-US" altLang="zh-CN" sz="1067" dirty="0">
                <a:solidFill>
                  <a:schemeClr val="tx1">
                    <a:lumMod val="50000"/>
                    <a:lumOff val="50000"/>
                  </a:schemeClr>
                </a:solidFill>
                <a:latin typeface="Poppins" pitchFamily="2" charset="0"/>
                <a:ea typeface="微软雅黑" pitchFamily="34" charset="-122"/>
                <a:cs typeface="Poppins" pitchFamily="2" charset="0"/>
              </a:rPr>
              <a:t>Sino Biological, Inc.</a:t>
            </a:r>
          </a:p>
        </p:txBody>
      </p:sp>
      <p:sp>
        <p:nvSpPr>
          <p:cNvPr id="29" name="Slide Number Placeholder 2">
            <a:extLst>
              <a:ext uri="{FF2B5EF4-FFF2-40B4-BE49-F238E27FC236}">
                <a16:creationId xmlns="" xmlns:a16="http://schemas.microsoft.com/office/drawing/2014/main" id="{7EAF9033-2AA8-BDA5-A2B3-707971D4120E}"/>
              </a:ext>
            </a:extLst>
          </p:cNvPr>
          <p:cNvSpPr txBox="1">
            <a:spLocks/>
          </p:cNvSpPr>
          <p:nvPr/>
        </p:nvSpPr>
        <p:spPr>
          <a:xfrm>
            <a:off x="9448800" y="6356350"/>
            <a:ext cx="2743200" cy="365125"/>
          </a:xfrm>
          <a:prstGeom prst="rect">
            <a:avLst/>
          </a:prstGeom>
        </p:spPr>
        <p:txBody>
          <a:bodyPr vert="horz" lIns="91440" tIns="45720" rIns="91440" bIns="45720" rtlCol="0" anchor="ctr"/>
          <a:lstStyle>
            <a:defPPr>
              <a:defRPr lang="zh-CN"/>
            </a:defPPr>
            <a:lvl1pPr marL="0" algn="r" defTabSz="1219170" rtl="0" eaLnBrk="1" latinLnBrk="0" hangingPunct="1">
              <a:defRPr sz="1600" kern="1200">
                <a:solidFill>
                  <a:schemeClr val="tx1">
                    <a:tint val="75000"/>
                  </a:schemeClr>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fld id="{4DB72C5D-F8DD-F442-983E-53CD8A77EED6}" type="slidenum">
              <a:rPr lang="en-US" smtClean="0"/>
              <a:pPr/>
              <a:t>30</a:t>
            </a:fld>
            <a:endParaRPr lang="en-US"/>
          </a:p>
        </p:txBody>
      </p:sp>
      <p:pic>
        <p:nvPicPr>
          <p:cNvPr id="13" name="Picture 2" descr="D:\桌面\新logo-黑.png"/>
          <p:cNvPicPr>
            <a:picLocks noChangeAspect="1" noChangeArrowheads="1"/>
          </p:cNvPicPr>
          <p:nvPr/>
        </p:nvPicPr>
        <p:blipFill>
          <a:blip r:embed="rId3" cstate="print"/>
          <a:stretch>
            <a:fillRect/>
          </a:stretch>
        </p:blipFill>
        <p:spPr bwMode="auto">
          <a:xfrm>
            <a:off x="81097" y="44624"/>
            <a:ext cx="1991701" cy="480000"/>
          </a:xfrm>
          <a:prstGeom prst="rect">
            <a:avLst/>
          </a:prstGeom>
          <a:noFill/>
          <a:ln>
            <a:noFill/>
          </a:ln>
        </p:spPr>
      </p:pic>
      <p:pic>
        <p:nvPicPr>
          <p:cNvPr id="15" name="Picture 2" descr="\\192.168.3.235\Design\Logo &amp; Icons\SCB logo\新版\SCB-标准版.png"/>
          <p:cNvPicPr>
            <a:picLocks noChangeAspect="1" noChangeArrowheads="1"/>
          </p:cNvPicPr>
          <p:nvPr/>
        </p:nvPicPr>
        <p:blipFill>
          <a:blip r:embed="rId4" cstate="print"/>
          <a:srcRect/>
          <a:stretch>
            <a:fillRect/>
          </a:stretch>
        </p:blipFill>
        <p:spPr bwMode="auto">
          <a:xfrm>
            <a:off x="2460526" y="53071"/>
            <a:ext cx="1619250" cy="463106"/>
          </a:xfrm>
          <a:prstGeom prst="rect">
            <a:avLst/>
          </a:prstGeom>
          <a:noFill/>
        </p:spPr>
      </p:pic>
      <p:cxnSp>
        <p:nvCxnSpPr>
          <p:cNvPr id="16" name="直接连接符 15"/>
          <p:cNvCxnSpPr/>
          <p:nvPr/>
        </p:nvCxnSpPr>
        <p:spPr>
          <a:xfrm>
            <a:off x="2266662" y="158624"/>
            <a:ext cx="0" cy="2520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20" name="组合 19">
            <a:extLst>
              <a:ext uri="{FF2B5EF4-FFF2-40B4-BE49-F238E27FC236}">
                <a16:creationId xmlns="" xmlns:a16="http://schemas.microsoft.com/office/drawing/2014/main" id="{63EACF32-3DBD-CDF8-046A-F6029B56A30C}"/>
              </a:ext>
            </a:extLst>
          </p:cNvPr>
          <p:cNvGrpSpPr/>
          <p:nvPr/>
        </p:nvGrpSpPr>
        <p:grpSpPr>
          <a:xfrm>
            <a:off x="539200" y="2246097"/>
            <a:ext cx="3372239" cy="3754322"/>
            <a:chOff x="906247" y="1916832"/>
            <a:chExt cx="3372239" cy="3754322"/>
          </a:xfrm>
        </p:grpSpPr>
        <p:sp>
          <p:nvSpPr>
            <p:cNvPr id="18" name="椭圆 17">
              <a:extLst>
                <a:ext uri="{FF2B5EF4-FFF2-40B4-BE49-F238E27FC236}">
                  <a16:creationId xmlns="" xmlns:a16="http://schemas.microsoft.com/office/drawing/2014/main" id="{E7CEE444-A773-9704-4648-CCC0F480A660}"/>
                </a:ext>
              </a:extLst>
            </p:cNvPr>
            <p:cNvSpPr/>
            <p:nvPr/>
          </p:nvSpPr>
          <p:spPr>
            <a:xfrm>
              <a:off x="906247" y="1916832"/>
              <a:ext cx="3372239" cy="3372239"/>
            </a:xfrm>
            <a:prstGeom prst="ellipse">
              <a:avLst/>
            </a:prstGeom>
            <a:solidFill>
              <a:srgbClr val="F2F2F2">
                <a:alpha val="8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Content Placeholder 3">
              <a:extLst>
                <a:ext uri="{FF2B5EF4-FFF2-40B4-BE49-F238E27FC236}">
                  <a16:creationId xmlns="" xmlns:a16="http://schemas.microsoft.com/office/drawing/2014/main" id="{356DB8C9-16E6-230D-E54C-0A20F2D04B0E}"/>
                </a:ext>
              </a:extLst>
            </p:cNvPr>
            <p:cNvSpPr txBox="1">
              <a:spLocks/>
            </p:cNvSpPr>
            <p:nvPr/>
          </p:nvSpPr>
          <p:spPr>
            <a:xfrm>
              <a:off x="1522352" y="3140323"/>
              <a:ext cx="2710069" cy="2530831"/>
            </a:xfrm>
            <a:prstGeom prst="rect">
              <a:avLst/>
            </a:prstGeom>
          </p:spPr>
          <p:txBody>
            <a:bodyPr vert="horz" lIns="91440" tIns="45720" rIns="91440" bIns="45720" rtlCol="0">
              <a:normAutofit/>
            </a:bodyPr>
            <a:lstStyle>
              <a:lvl1pPr marL="0" indent="0" algn="ctr" defTabSz="1219170" rtl="0" eaLnBrk="1" latinLnBrk="0" hangingPunct="1">
                <a:spcBef>
                  <a:spcPct val="20000"/>
                </a:spcBef>
                <a:buFont typeface="Arial" pitchFamily="34" charset="0"/>
                <a:buNone/>
                <a:defRPr sz="4267" kern="1200">
                  <a:solidFill>
                    <a:schemeClr val="tx1">
                      <a:tint val="75000"/>
                    </a:schemeClr>
                  </a:solidFill>
                  <a:latin typeface="+mn-lt"/>
                  <a:ea typeface="+mn-ea"/>
                  <a:cs typeface="+mn-cs"/>
                </a:defRPr>
              </a:lvl1pPr>
              <a:lvl2pPr marL="609585" indent="0" algn="ctr" defTabSz="1219170" rtl="0" eaLnBrk="1" latinLnBrk="0" hangingPunct="1">
                <a:spcBef>
                  <a:spcPct val="20000"/>
                </a:spcBef>
                <a:buFont typeface="Arial" pitchFamily="34" charset="0"/>
                <a:buNone/>
                <a:defRPr sz="3733" kern="1200">
                  <a:solidFill>
                    <a:schemeClr val="tx1">
                      <a:tint val="75000"/>
                    </a:schemeClr>
                  </a:solidFill>
                  <a:latin typeface="+mn-lt"/>
                  <a:ea typeface="+mn-ea"/>
                  <a:cs typeface="+mn-cs"/>
                </a:defRPr>
              </a:lvl2pPr>
              <a:lvl3pPr marL="1219170" indent="0" algn="ctr" defTabSz="121917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3pPr>
              <a:lvl4pPr marL="1828754" indent="0" algn="ctr" defTabSz="1219170" rtl="0" eaLnBrk="1" latinLnBrk="0" hangingPunct="1">
                <a:spcBef>
                  <a:spcPct val="20000"/>
                </a:spcBef>
                <a:buFont typeface="Arial" pitchFamily="34" charset="0"/>
                <a:buNone/>
                <a:defRPr sz="2667" kern="1200">
                  <a:solidFill>
                    <a:schemeClr val="tx1">
                      <a:tint val="75000"/>
                    </a:schemeClr>
                  </a:solidFill>
                  <a:latin typeface="+mn-lt"/>
                  <a:ea typeface="+mn-ea"/>
                  <a:cs typeface="+mn-cs"/>
                </a:defRPr>
              </a:lvl4pPr>
              <a:lvl5pPr marL="2438339" indent="0" algn="ctr" defTabSz="1219170" rtl="0" eaLnBrk="1" latinLnBrk="0" hangingPunct="1">
                <a:spcBef>
                  <a:spcPct val="20000"/>
                </a:spcBef>
                <a:buFont typeface="Arial" pitchFamily="34" charset="0"/>
                <a:buNone/>
                <a:defRPr sz="2667" kern="1200">
                  <a:solidFill>
                    <a:schemeClr val="tx1">
                      <a:tint val="75000"/>
                    </a:schemeClr>
                  </a:solidFill>
                  <a:latin typeface="+mn-lt"/>
                  <a:ea typeface="+mn-ea"/>
                  <a:cs typeface="+mn-cs"/>
                </a:defRPr>
              </a:lvl5pPr>
              <a:lvl6pPr marL="3047924" indent="0" algn="ctr" defTabSz="1219170" rtl="0" eaLnBrk="1" latinLnBrk="0" hangingPunct="1">
                <a:spcBef>
                  <a:spcPct val="20000"/>
                </a:spcBef>
                <a:buFont typeface="Arial" pitchFamily="34" charset="0"/>
                <a:buNone/>
                <a:defRPr sz="2667" kern="1200">
                  <a:solidFill>
                    <a:schemeClr val="tx1">
                      <a:tint val="75000"/>
                    </a:schemeClr>
                  </a:solidFill>
                  <a:latin typeface="+mn-lt"/>
                  <a:ea typeface="+mn-ea"/>
                  <a:cs typeface="+mn-cs"/>
                </a:defRPr>
              </a:lvl6pPr>
              <a:lvl7pPr marL="3657509" indent="0" algn="ctr" defTabSz="1219170" rtl="0" eaLnBrk="1" latinLnBrk="0" hangingPunct="1">
                <a:spcBef>
                  <a:spcPct val="20000"/>
                </a:spcBef>
                <a:buFont typeface="Arial" pitchFamily="34" charset="0"/>
                <a:buNone/>
                <a:defRPr sz="2667" kern="1200">
                  <a:solidFill>
                    <a:schemeClr val="tx1">
                      <a:tint val="75000"/>
                    </a:schemeClr>
                  </a:solidFill>
                  <a:latin typeface="+mn-lt"/>
                  <a:ea typeface="+mn-ea"/>
                  <a:cs typeface="+mn-cs"/>
                </a:defRPr>
              </a:lvl7pPr>
              <a:lvl8pPr marL="4267093" indent="0" algn="ctr" defTabSz="1219170" rtl="0" eaLnBrk="1" latinLnBrk="0" hangingPunct="1">
                <a:spcBef>
                  <a:spcPct val="20000"/>
                </a:spcBef>
                <a:buFont typeface="Arial" pitchFamily="34" charset="0"/>
                <a:buNone/>
                <a:defRPr sz="2667" kern="1200">
                  <a:solidFill>
                    <a:schemeClr val="tx1">
                      <a:tint val="75000"/>
                    </a:schemeClr>
                  </a:solidFill>
                  <a:latin typeface="+mn-lt"/>
                  <a:ea typeface="+mn-ea"/>
                  <a:cs typeface="+mn-cs"/>
                </a:defRPr>
              </a:lvl8pPr>
              <a:lvl9pPr marL="4876678" indent="0" algn="ctr" defTabSz="1219170" rtl="0" eaLnBrk="1" latinLnBrk="0" hangingPunct="1">
                <a:spcBef>
                  <a:spcPct val="20000"/>
                </a:spcBef>
                <a:buFont typeface="Arial" pitchFamily="34" charset="0"/>
                <a:buNone/>
                <a:defRPr sz="2667" kern="1200">
                  <a:solidFill>
                    <a:schemeClr val="tx1">
                      <a:tint val="75000"/>
                    </a:schemeClr>
                  </a:solidFill>
                  <a:latin typeface="+mn-lt"/>
                  <a:ea typeface="+mn-ea"/>
                  <a:cs typeface="+mn-cs"/>
                </a:defRPr>
              </a:lvl9pPr>
            </a:lstStyle>
            <a:p>
              <a:pPr marL="342900" indent="-342900" algn="l">
                <a:buFont typeface="Arial" panose="020B0604020202020204" pitchFamily="34" charset="0"/>
                <a:buChar char="•"/>
              </a:pPr>
              <a:r>
                <a:rPr lang="en-CA" sz="2800" dirty="0">
                  <a:solidFill>
                    <a:schemeClr val="tx1"/>
                  </a:solidFill>
                  <a:latin typeface="Poppins" panose="00000500000000000000" pitchFamily="2" charset="0"/>
                  <a:cs typeface="Poppins" panose="00000500000000000000" pitchFamily="2" charset="0"/>
                </a:rPr>
                <a:t>Enzyme kinetics</a:t>
              </a:r>
            </a:p>
          </p:txBody>
        </p:sp>
      </p:grpSp>
      <p:grpSp>
        <p:nvGrpSpPr>
          <p:cNvPr id="19" name="组合 18">
            <a:extLst>
              <a:ext uri="{FF2B5EF4-FFF2-40B4-BE49-F238E27FC236}">
                <a16:creationId xmlns="" xmlns:a16="http://schemas.microsoft.com/office/drawing/2014/main" id="{3BE251DF-8D4B-2158-1B94-8B662ACA6AD5}"/>
              </a:ext>
            </a:extLst>
          </p:cNvPr>
          <p:cNvGrpSpPr/>
          <p:nvPr/>
        </p:nvGrpSpPr>
        <p:grpSpPr>
          <a:xfrm>
            <a:off x="8268213" y="2246097"/>
            <a:ext cx="3586328" cy="3372239"/>
            <a:chOff x="8052353" y="1916832"/>
            <a:chExt cx="3586328" cy="3372239"/>
          </a:xfrm>
        </p:grpSpPr>
        <p:sp>
          <p:nvSpPr>
            <p:cNvPr id="8" name="椭圆 7">
              <a:extLst>
                <a:ext uri="{FF2B5EF4-FFF2-40B4-BE49-F238E27FC236}">
                  <a16:creationId xmlns="" xmlns:a16="http://schemas.microsoft.com/office/drawing/2014/main" id="{11A41EF3-8D04-1DE8-1149-673DC5A704AD}"/>
                </a:ext>
              </a:extLst>
            </p:cNvPr>
            <p:cNvSpPr/>
            <p:nvPr/>
          </p:nvSpPr>
          <p:spPr>
            <a:xfrm>
              <a:off x="8052353" y="1916832"/>
              <a:ext cx="3372239" cy="3372239"/>
            </a:xfrm>
            <a:prstGeom prst="ellipse">
              <a:avLst/>
            </a:prstGeom>
            <a:solidFill>
              <a:srgbClr val="F2F2F2">
                <a:alpha val="8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Content Placeholder 3">
              <a:extLst>
                <a:ext uri="{FF2B5EF4-FFF2-40B4-BE49-F238E27FC236}">
                  <a16:creationId xmlns="" xmlns:a16="http://schemas.microsoft.com/office/drawing/2014/main" id="{91FE91FE-E61E-5B55-9F50-9FE6BF2188A9}"/>
                </a:ext>
              </a:extLst>
            </p:cNvPr>
            <p:cNvSpPr txBox="1">
              <a:spLocks/>
            </p:cNvSpPr>
            <p:nvPr/>
          </p:nvSpPr>
          <p:spPr>
            <a:xfrm>
              <a:off x="8400420" y="3140323"/>
              <a:ext cx="3238261" cy="1336236"/>
            </a:xfrm>
            <a:prstGeom prst="rect">
              <a:avLst/>
            </a:prstGeom>
          </p:spPr>
          <p:txBody>
            <a:bodyPr vert="horz" lIns="91440" tIns="45720" rIns="91440" bIns="45720" rtlCol="0">
              <a:normAutofit lnSpcReduction="10000"/>
            </a:bodyPr>
            <a:lstStyle>
              <a:lvl1pPr marL="0" indent="0" algn="ctr" defTabSz="1219170" rtl="0" eaLnBrk="1" latinLnBrk="0" hangingPunct="1">
                <a:spcBef>
                  <a:spcPct val="20000"/>
                </a:spcBef>
                <a:buFont typeface="Arial" pitchFamily="34" charset="0"/>
                <a:buNone/>
                <a:defRPr sz="4267" kern="1200">
                  <a:solidFill>
                    <a:schemeClr val="tx1">
                      <a:tint val="75000"/>
                    </a:schemeClr>
                  </a:solidFill>
                  <a:latin typeface="+mn-lt"/>
                  <a:ea typeface="+mn-ea"/>
                  <a:cs typeface="+mn-cs"/>
                </a:defRPr>
              </a:lvl1pPr>
              <a:lvl2pPr marL="609585" indent="0" algn="ctr" defTabSz="1219170" rtl="0" eaLnBrk="1" latinLnBrk="0" hangingPunct="1">
                <a:spcBef>
                  <a:spcPct val="20000"/>
                </a:spcBef>
                <a:buFont typeface="Arial" pitchFamily="34" charset="0"/>
                <a:buNone/>
                <a:defRPr sz="3733" kern="1200">
                  <a:solidFill>
                    <a:schemeClr val="tx1">
                      <a:tint val="75000"/>
                    </a:schemeClr>
                  </a:solidFill>
                  <a:latin typeface="+mn-lt"/>
                  <a:ea typeface="+mn-ea"/>
                  <a:cs typeface="+mn-cs"/>
                </a:defRPr>
              </a:lvl2pPr>
              <a:lvl3pPr marL="1219170" indent="0" algn="ctr" defTabSz="121917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3pPr>
              <a:lvl4pPr marL="1828754" indent="0" algn="ctr" defTabSz="1219170" rtl="0" eaLnBrk="1" latinLnBrk="0" hangingPunct="1">
                <a:spcBef>
                  <a:spcPct val="20000"/>
                </a:spcBef>
                <a:buFont typeface="Arial" pitchFamily="34" charset="0"/>
                <a:buNone/>
                <a:defRPr sz="2667" kern="1200">
                  <a:solidFill>
                    <a:schemeClr val="tx1">
                      <a:tint val="75000"/>
                    </a:schemeClr>
                  </a:solidFill>
                  <a:latin typeface="+mn-lt"/>
                  <a:ea typeface="+mn-ea"/>
                  <a:cs typeface="+mn-cs"/>
                </a:defRPr>
              </a:lvl4pPr>
              <a:lvl5pPr marL="2438339" indent="0" algn="ctr" defTabSz="1219170" rtl="0" eaLnBrk="1" latinLnBrk="0" hangingPunct="1">
                <a:spcBef>
                  <a:spcPct val="20000"/>
                </a:spcBef>
                <a:buFont typeface="Arial" pitchFamily="34" charset="0"/>
                <a:buNone/>
                <a:defRPr sz="2667" kern="1200">
                  <a:solidFill>
                    <a:schemeClr val="tx1">
                      <a:tint val="75000"/>
                    </a:schemeClr>
                  </a:solidFill>
                  <a:latin typeface="+mn-lt"/>
                  <a:ea typeface="+mn-ea"/>
                  <a:cs typeface="+mn-cs"/>
                </a:defRPr>
              </a:lvl5pPr>
              <a:lvl6pPr marL="3047924" indent="0" algn="ctr" defTabSz="1219170" rtl="0" eaLnBrk="1" latinLnBrk="0" hangingPunct="1">
                <a:spcBef>
                  <a:spcPct val="20000"/>
                </a:spcBef>
                <a:buFont typeface="Arial" pitchFamily="34" charset="0"/>
                <a:buNone/>
                <a:defRPr sz="2667" kern="1200">
                  <a:solidFill>
                    <a:schemeClr val="tx1">
                      <a:tint val="75000"/>
                    </a:schemeClr>
                  </a:solidFill>
                  <a:latin typeface="+mn-lt"/>
                  <a:ea typeface="+mn-ea"/>
                  <a:cs typeface="+mn-cs"/>
                </a:defRPr>
              </a:lvl6pPr>
              <a:lvl7pPr marL="3657509" indent="0" algn="ctr" defTabSz="1219170" rtl="0" eaLnBrk="1" latinLnBrk="0" hangingPunct="1">
                <a:spcBef>
                  <a:spcPct val="20000"/>
                </a:spcBef>
                <a:buFont typeface="Arial" pitchFamily="34" charset="0"/>
                <a:buNone/>
                <a:defRPr sz="2667" kern="1200">
                  <a:solidFill>
                    <a:schemeClr val="tx1">
                      <a:tint val="75000"/>
                    </a:schemeClr>
                  </a:solidFill>
                  <a:latin typeface="+mn-lt"/>
                  <a:ea typeface="+mn-ea"/>
                  <a:cs typeface="+mn-cs"/>
                </a:defRPr>
              </a:lvl7pPr>
              <a:lvl8pPr marL="4267093" indent="0" algn="ctr" defTabSz="1219170" rtl="0" eaLnBrk="1" latinLnBrk="0" hangingPunct="1">
                <a:spcBef>
                  <a:spcPct val="20000"/>
                </a:spcBef>
                <a:buFont typeface="Arial" pitchFamily="34" charset="0"/>
                <a:buNone/>
                <a:defRPr sz="2667" kern="1200">
                  <a:solidFill>
                    <a:schemeClr val="tx1">
                      <a:tint val="75000"/>
                    </a:schemeClr>
                  </a:solidFill>
                  <a:latin typeface="+mn-lt"/>
                  <a:ea typeface="+mn-ea"/>
                  <a:cs typeface="+mn-cs"/>
                </a:defRPr>
              </a:lvl8pPr>
              <a:lvl9pPr marL="4876678" indent="0" algn="ctr" defTabSz="1219170" rtl="0" eaLnBrk="1" latinLnBrk="0" hangingPunct="1">
                <a:spcBef>
                  <a:spcPct val="20000"/>
                </a:spcBef>
                <a:buFont typeface="Arial" pitchFamily="34" charset="0"/>
                <a:buNone/>
                <a:defRPr sz="2667" kern="1200">
                  <a:solidFill>
                    <a:schemeClr val="tx1">
                      <a:tint val="75000"/>
                    </a:schemeClr>
                  </a:solidFill>
                  <a:latin typeface="+mn-lt"/>
                  <a:ea typeface="+mn-ea"/>
                  <a:cs typeface="+mn-cs"/>
                </a:defRPr>
              </a:lvl9pPr>
            </a:lstStyle>
            <a:p>
              <a:pPr marL="342900" indent="-342900" algn="l">
                <a:buFont typeface="Arial" panose="020B0604020202020204" pitchFamily="34" charset="0"/>
                <a:buChar char="•"/>
              </a:pPr>
              <a:r>
                <a:rPr lang="en-CA" sz="2800" dirty="0">
                  <a:solidFill>
                    <a:schemeClr val="tx1"/>
                  </a:solidFill>
                  <a:latin typeface="Poppins" panose="00000500000000000000" pitchFamily="2" charset="0"/>
                  <a:cs typeface="Poppins" panose="00000500000000000000" pitchFamily="2" charset="0"/>
                </a:rPr>
                <a:t>Streamlined inhibitor profiling</a:t>
              </a:r>
            </a:p>
          </p:txBody>
        </p:sp>
      </p:grpSp>
      <p:sp>
        <p:nvSpPr>
          <p:cNvPr id="7" name="Content Placeholder 3">
            <a:extLst>
              <a:ext uri="{FF2B5EF4-FFF2-40B4-BE49-F238E27FC236}">
                <a16:creationId xmlns="" xmlns:a16="http://schemas.microsoft.com/office/drawing/2014/main" id="{623F8977-D762-1B59-7F76-02DAA85B5B78}"/>
              </a:ext>
            </a:extLst>
          </p:cNvPr>
          <p:cNvSpPr txBox="1">
            <a:spLocks/>
          </p:cNvSpPr>
          <p:nvPr/>
        </p:nvSpPr>
        <p:spPr>
          <a:xfrm>
            <a:off x="4984136" y="1898010"/>
            <a:ext cx="2952171" cy="2386815"/>
          </a:xfrm>
          <a:prstGeom prst="rect">
            <a:avLst/>
          </a:prstGeom>
        </p:spPr>
        <p:txBody>
          <a:bodyPr vert="horz" lIns="91440" tIns="45720" rIns="91440" bIns="45720" rtlCol="0">
            <a:normAutofit/>
          </a:bodyPr>
          <a:lstStyle>
            <a:lvl1pPr marL="0" indent="0" algn="ctr" defTabSz="1219170" rtl="0" eaLnBrk="1" latinLnBrk="0" hangingPunct="1">
              <a:spcBef>
                <a:spcPct val="20000"/>
              </a:spcBef>
              <a:buFont typeface="Arial" pitchFamily="34" charset="0"/>
              <a:buNone/>
              <a:defRPr sz="4267" kern="1200">
                <a:solidFill>
                  <a:schemeClr val="tx1">
                    <a:tint val="75000"/>
                  </a:schemeClr>
                </a:solidFill>
                <a:latin typeface="+mn-lt"/>
                <a:ea typeface="+mn-ea"/>
                <a:cs typeface="+mn-cs"/>
              </a:defRPr>
            </a:lvl1pPr>
            <a:lvl2pPr marL="609585" indent="0" algn="ctr" defTabSz="1219170" rtl="0" eaLnBrk="1" latinLnBrk="0" hangingPunct="1">
              <a:spcBef>
                <a:spcPct val="20000"/>
              </a:spcBef>
              <a:buFont typeface="Arial" pitchFamily="34" charset="0"/>
              <a:buNone/>
              <a:defRPr sz="3733" kern="1200">
                <a:solidFill>
                  <a:schemeClr val="tx1">
                    <a:tint val="75000"/>
                  </a:schemeClr>
                </a:solidFill>
                <a:latin typeface="+mn-lt"/>
                <a:ea typeface="+mn-ea"/>
                <a:cs typeface="+mn-cs"/>
              </a:defRPr>
            </a:lvl2pPr>
            <a:lvl3pPr marL="1219170" indent="0" algn="ctr" defTabSz="121917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3pPr>
            <a:lvl4pPr marL="1828754" indent="0" algn="ctr" defTabSz="1219170" rtl="0" eaLnBrk="1" latinLnBrk="0" hangingPunct="1">
              <a:spcBef>
                <a:spcPct val="20000"/>
              </a:spcBef>
              <a:buFont typeface="Arial" pitchFamily="34" charset="0"/>
              <a:buNone/>
              <a:defRPr sz="2667" kern="1200">
                <a:solidFill>
                  <a:schemeClr val="tx1">
                    <a:tint val="75000"/>
                  </a:schemeClr>
                </a:solidFill>
                <a:latin typeface="+mn-lt"/>
                <a:ea typeface="+mn-ea"/>
                <a:cs typeface="+mn-cs"/>
              </a:defRPr>
            </a:lvl4pPr>
            <a:lvl5pPr marL="2438339" indent="0" algn="ctr" defTabSz="1219170" rtl="0" eaLnBrk="1" latinLnBrk="0" hangingPunct="1">
              <a:spcBef>
                <a:spcPct val="20000"/>
              </a:spcBef>
              <a:buFont typeface="Arial" pitchFamily="34" charset="0"/>
              <a:buNone/>
              <a:defRPr sz="2667" kern="1200">
                <a:solidFill>
                  <a:schemeClr val="tx1">
                    <a:tint val="75000"/>
                  </a:schemeClr>
                </a:solidFill>
                <a:latin typeface="+mn-lt"/>
                <a:ea typeface="+mn-ea"/>
                <a:cs typeface="+mn-cs"/>
              </a:defRPr>
            </a:lvl5pPr>
            <a:lvl6pPr marL="3047924" indent="0" algn="ctr" defTabSz="1219170" rtl="0" eaLnBrk="1" latinLnBrk="0" hangingPunct="1">
              <a:spcBef>
                <a:spcPct val="20000"/>
              </a:spcBef>
              <a:buFont typeface="Arial" pitchFamily="34" charset="0"/>
              <a:buNone/>
              <a:defRPr sz="2667" kern="1200">
                <a:solidFill>
                  <a:schemeClr val="tx1">
                    <a:tint val="75000"/>
                  </a:schemeClr>
                </a:solidFill>
                <a:latin typeface="+mn-lt"/>
                <a:ea typeface="+mn-ea"/>
                <a:cs typeface="+mn-cs"/>
              </a:defRPr>
            </a:lvl6pPr>
            <a:lvl7pPr marL="3657509" indent="0" algn="ctr" defTabSz="1219170" rtl="0" eaLnBrk="1" latinLnBrk="0" hangingPunct="1">
              <a:spcBef>
                <a:spcPct val="20000"/>
              </a:spcBef>
              <a:buFont typeface="Arial" pitchFamily="34" charset="0"/>
              <a:buNone/>
              <a:defRPr sz="2667" kern="1200">
                <a:solidFill>
                  <a:schemeClr val="tx1">
                    <a:tint val="75000"/>
                  </a:schemeClr>
                </a:solidFill>
                <a:latin typeface="+mn-lt"/>
                <a:ea typeface="+mn-ea"/>
                <a:cs typeface="+mn-cs"/>
              </a:defRPr>
            </a:lvl7pPr>
            <a:lvl8pPr marL="4267093" indent="0" algn="ctr" defTabSz="1219170" rtl="0" eaLnBrk="1" latinLnBrk="0" hangingPunct="1">
              <a:spcBef>
                <a:spcPct val="20000"/>
              </a:spcBef>
              <a:buFont typeface="Arial" pitchFamily="34" charset="0"/>
              <a:buNone/>
              <a:defRPr sz="2667" kern="1200">
                <a:solidFill>
                  <a:schemeClr val="tx1">
                    <a:tint val="75000"/>
                  </a:schemeClr>
                </a:solidFill>
                <a:latin typeface="+mn-lt"/>
                <a:ea typeface="+mn-ea"/>
                <a:cs typeface="+mn-cs"/>
              </a:defRPr>
            </a:lvl8pPr>
            <a:lvl9pPr marL="4876678" indent="0" algn="ctr" defTabSz="1219170" rtl="0" eaLnBrk="1" latinLnBrk="0" hangingPunct="1">
              <a:spcBef>
                <a:spcPct val="20000"/>
              </a:spcBef>
              <a:buFont typeface="Arial" pitchFamily="34" charset="0"/>
              <a:buNone/>
              <a:defRPr sz="2667" kern="1200">
                <a:solidFill>
                  <a:schemeClr val="tx1">
                    <a:tint val="75000"/>
                  </a:schemeClr>
                </a:solidFill>
                <a:latin typeface="+mn-lt"/>
                <a:ea typeface="+mn-ea"/>
                <a:cs typeface="+mn-cs"/>
              </a:defRPr>
            </a:lvl9pPr>
          </a:lstStyle>
          <a:p>
            <a:pPr marL="342900" indent="-342900" algn="l">
              <a:buFont typeface="Arial" panose="020B0604020202020204" pitchFamily="34" charset="0"/>
              <a:buChar char="•"/>
            </a:pPr>
            <a:r>
              <a:rPr lang="en-CA" sz="2800" dirty="0">
                <a:solidFill>
                  <a:schemeClr val="tx1"/>
                </a:solidFill>
                <a:latin typeface="Poppins" panose="00000500000000000000" pitchFamily="2" charset="0"/>
                <a:cs typeface="Poppins" panose="00000500000000000000" pitchFamily="2" charset="0"/>
              </a:rPr>
              <a:t>Mode of action</a:t>
            </a:r>
          </a:p>
        </p:txBody>
      </p:sp>
    </p:spTree>
    <p:extLst>
      <p:ext uri="{BB962C8B-B14F-4D97-AF65-F5344CB8AC3E}">
        <p14:creationId xmlns="" xmlns:p14="http://schemas.microsoft.com/office/powerpoint/2010/main" val="33843163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 xmlns:a16="http://schemas.microsoft.com/office/drawing/2014/main" id="{6D1B4135-1F07-2D4B-870E-BDE0E8A04B36}"/>
              </a:ext>
            </a:extLst>
          </p:cNvPr>
          <p:cNvSpPr txBox="1"/>
          <p:nvPr/>
        </p:nvSpPr>
        <p:spPr>
          <a:xfrm>
            <a:off x="71946" y="6572274"/>
            <a:ext cx="3071284" cy="256545"/>
          </a:xfrm>
          <a:prstGeom prst="rect">
            <a:avLst/>
          </a:prstGeom>
          <a:noFill/>
        </p:spPr>
        <p:txBody>
          <a:bodyPr>
            <a:spAutoFit/>
          </a:bodyPr>
          <a:lstStyle/>
          <a:p>
            <a:pPr>
              <a:defRPr/>
            </a:pPr>
            <a:r>
              <a:rPr lang="en-US" altLang="zh-CN" sz="1067" dirty="0">
                <a:solidFill>
                  <a:schemeClr val="tx1">
                    <a:lumMod val="50000"/>
                    <a:lumOff val="50000"/>
                  </a:schemeClr>
                </a:solidFill>
                <a:latin typeface="Poppins" pitchFamily="2" charset="0"/>
                <a:ea typeface="微软雅黑" pitchFamily="34" charset="-122"/>
                <a:cs typeface="Poppins" pitchFamily="2" charset="0"/>
              </a:rPr>
              <a:t>Sino Biological, Inc.</a:t>
            </a:r>
          </a:p>
        </p:txBody>
      </p:sp>
      <p:sp>
        <p:nvSpPr>
          <p:cNvPr id="29" name="Slide Number Placeholder 2">
            <a:extLst>
              <a:ext uri="{FF2B5EF4-FFF2-40B4-BE49-F238E27FC236}">
                <a16:creationId xmlns="" xmlns:a16="http://schemas.microsoft.com/office/drawing/2014/main" id="{7EAF9033-2AA8-BDA5-A2B3-707971D4120E}"/>
              </a:ext>
            </a:extLst>
          </p:cNvPr>
          <p:cNvSpPr txBox="1">
            <a:spLocks/>
          </p:cNvSpPr>
          <p:nvPr/>
        </p:nvSpPr>
        <p:spPr>
          <a:xfrm>
            <a:off x="9448800" y="6356350"/>
            <a:ext cx="2743200" cy="365125"/>
          </a:xfrm>
          <a:prstGeom prst="rect">
            <a:avLst/>
          </a:prstGeom>
        </p:spPr>
        <p:txBody>
          <a:bodyPr vert="horz" lIns="91440" tIns="45720" rIns="91440" bIns="45720" rtlCol="0" anchor="ctr"/>
          <a:lstStyle>
            <a:defPPr>
              <a:defRPr lang="zh-CN"/>
            </a:defPPr>
            <a:lvl1pPr marL="0" algn="r" defTabSz="1219170" rtl="0" eaLnBrk="1" latinLnBrk="0" hangingPunct="1">
              <a:defRPr sz="1600" kern="1200">
                <a:solidFill>
                  <a:schemeClr val="tx1">
                    <a:tint val="75000"/>
                  </a:schemeClr>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fld id="{4DB72C5D-F8DD-F442-983E-53CD8A77EED6}" type="slidenum">
              <a:rPr lang="en-US" smtClean="0"/>
              <a:pPr/>
              <a:t>31</a:t>
            </a:fld>
            <a:endParaRPr lang="en-US"/>
          </a:p>
        </p:txBody>
      </p:sp>
      <p:sp>
        <p:nvSpPr>
          <p:cNvPr id="28" name="Title 1">
            <a:extLst>
              <a:ext uri="{FF2B5EF4-FFF2-40B4-BE49-F238E27FC236}">
                <a16:creationId xmlns="" xmlns:a16="http://schemas.microsoft.com/office/drawing/2014/main" id="{96AF6D97-D9A8-2A53-57DB-28ABCEBAF37E}"/>
              </a:ext>
            </a:extLst>
          </p:cNvPr>
          <p:cNvSpPr txBox="1">
            <a:spLocks/>
          </p:cNvSpPr>
          <p:nvPr/>
        </p:nvSpPr>
        <p:spPr>
          <a:xfrm>
            <a:off x="609600" y="341784"/>
            <a:ext cx="10972800" cy="1143000"/>
          </a:xfrm>
          <a:prstGeom prst="rect">
            <a:avLst/>
          </a:prstGeom>
        </p:spPr>
        <p:txBody>
          <a:bodyPr vert="horz" lIns="91440" tIns="45720" rIns="91440" bIns="45720" rtlCol="0" anchor="ctr">
            <a:normAutofit/>
          </a:bodyPr>
          <a:lstStyle>
            <a:lvl1pPr algn="ctr" defTabSz="1219170" rtl="0" eaLnBrk="1" latinLnBrk="0" hangingPunct="1">
              <a:spcBef>
                <a:spcPct val="0"/>
              </a:spcBef>
              <a:buNone/>
              <a:defRPr sz="5867" kern="1200">
                <a:solidFill>
                  <a:schemeClr val="tx1"/>
                </a:solidFill>
                <a:latin typeface="+mj-lt"/>
                <a:ea typeface="+mj-ea"/>
                <a:cs typeface="+mj-cs"/>
              </a:defRPr>
            </a:lvl1pPr>
          </a:lstStyle>
          <a:p>
            <a:r>
              <a:rPr lang="en-CA" altLang="zh-CN" sz="3600" b="1" dirty="0">
                <a:latin typeface="Poppins" panose="00000500000000000000" pitchFamily="2" charset="0"/>
                <a:cs typeface="Poppins" panose="00000500000000000000" pitchFamily="2" charset="0"/>
              </a:rPr>
              <a:t>Determination of kinetic parameters</a:t>
            </a:r>
          </a:p>
        </p:txBody>
      </p:sp>
      <p:pic>
        <p:nvPicPr>
          <p:cNvPr id="2" name="Content Placeholder 9">
            <a:extLst>
              <a:ext uri="{FF2B5EF4-FFF2-40B4-BE49-F238E27FC236}">
                <a16:creationId xmlns="" xmlns:a16="http://schemas.microsoft.com/office/drawing/2014/main" id="{97874A1F-CC2E-0435-7271-AC449B35647B}"/>
              </a:ext>
            </a:extLst>
          </p:cNvPr>
          <p:cNvPicPr>
            <a:picLocks noChangeAspect="1"/>
          </p:cNvPicPr>
          <p:nvPr/>
        </p:nvPicPr>
        <p:blipFill>
          <a:blip r:embed="rId3" cstate="print"/>
          <a:stretch>
            <a:fillRect/>
          </a:stretch>
        </p:blipFill>
        <p:spPr>
          <a:xfrm>
            <a:off x="245083" y="1209086"/>
            <a:ext cx="11701834" cy="3903687"/>
          </a:xfrm>
          <a:prstGeom prst="rect">
            <a:avLst/>
          </a:prstGeom>
        </p:spPr>
      </p:pic>
      <mc:AlternateContent xmlns:mc="http://schemas.openxmlformats.org/markup-compatibility/2006">
        <mc:Choice xmlns="" xmlns:a14="http://schemas.microsoft.com/office/drawing/2010/main" Requires="a14">
          <p:sp>
            <p:nvSpPr>
              <p:cNvPr id="3" name="TextBox 2">
                <a:extLst>
                  <a:ext uri="{FF2B5EF4-FFF2-40B4-BE49-F238E27FC236}">
                    <a16:creationId xmlns:a16="http://schemas.microsoft.com/office/drawing/2014/main" id="{5DCECBA6-3EB3-E6C2-7E7C-0E2B14D56823}"/>
                  </a:ext>
                </a:extLst>
              </p:cNvPr>
              <p:cNvSpPr txBox="1"/>
              <p:nvPr/>
            </p:nvSpPr>
            <p:spPr>
              <a:xfrm>
                <a:off x="2850775" y="5340479"/>
                <a:ext cx="2030684" cy="788164"/>
              </a:xfrm>
              <a:prstGeom prst="rect">
                <a:avLst/>
              </a:prstGeom>
              <a:noFill/>
            </p:spPr>
            <p:txBody>
              <a:bodyPr wrap="none" rtlCol="0">
                <a:spAutoFit/>
              </a:bodyPr>
              <a:lstStyle/>
              <a:p>
                <a14:m>
                  <m:oMath xmlns:m="http://schemas.openxmlformats.org/officeDocument/2006/math">
                    <m:sSub>
                      <m:sSubPr>
                        <m:ctrlPr>
                          <a:rPr lang="en-US" sz="2800" i="1" smtClean="0">
                            <a:latin typeface="Cambria Math" panose="02040503050406030204" pitchFamily="18" charset="0"/>
                          </a:rPr>
                        </m:ctrlPr>
                      </m:sSubPr>
                      <m:e>
                        <m:r>
                          <a:rPr lang="en-CA" sz="2800" b="0" i="1" smtClean="0">
                            <a:latin typeface="Cambria Math" panose="02040503050406030204" pitchFamily="18" charset="0"/>
                          </a:rPr>
                          <m:t>𝑣</m:t>
                        </m:r>
                      </m:e>
                      <m:sub>
                        <m:r>
                          <a:rPr lang="en-CA" sz="2800" b="0" i="1" smtClean="0">
                            <a:latin typeface="Cambria Math" panose="02040503050406030204" pitchFamily="18" charset="0"/>
                          </a:rPr>
                          <m:t>0</m:t>
                        </m:r>
                      </m:sub>
                    </m:sSub>
                    <m:r>
                      <a:rPr lang="zh-CN" altLang="en-US" sz="2800" dirty="0">
                        <a:latin typeface="Cambria Math" panose="02040503050406030204" pitchFamily="18" charset="0"/>
                      </a:rPr>
                      <m:t>=</m:t>
                    </m:r>
                  </m:oMath>
                </a14:m>
                <a:r>
                  <a:rPr lang="zh-CN" altLang="en-US" sz="2800" dirty="0"/>
                  <a:t> </a:t>
                </a:r>
                <a14:m>
                  <m:oMath xmlns:m="http://schemas.openxmlformats.org/officeDocument/2006/math">
                    <m:f>
                      <m:fPr>
                        <m:ctrlPr>
                          <a:rPr lang="en-US" altLang="zh-CN" sz="2800" i="1" smtClean="0">
                            <a:latin typeface="Cambria Math" panose="02040503050406030204" pitchFamily="18" charset="0"/>
                          </a:rPr>
                        </m:ctrlPr>
                      </m:fPr>
                      <m:num>
                        <m:sSub>
                          <m:sSubPr>
                            <m:ctrlPr>
                              <a:rPr lang="en-CA" altLang="zh-CN" sz="2800" b="0" i="1" smtClean="0">
                                <a:latin typeface="Cambria Math" panose="02040503050406030204" pitchFamily="18" charset="0"/>
                              </a:rPr>
                            </m:ctrlPr>
                          </m:sSubPr>
                          <m:e>
                            <m:r>
                              <a:rPr lang="en-CA" altLang="zh-CN" sz="2800" b="0" i="1" smtClean="0">
                                <a:latin typeface="Cambria Math" panose="02040503050406030204" pitchFamily="18" charset="0"/>
                              </a:rPr>
                              <m:t>𝑉</m:t>
                            </m:r>
                          </m:e>
                          <m:sub>
                            <m:r>
                              <a:rPr lang="en-CA" altLang="zh-CN" sz="2800" b="0" i="1" smtClean="0">
                                <a:latin typeface="Cambria Math" panose="02040503050406030204" pitchFamily="18" charset="0"/>
                              </a:rPr>
                              <m:t>𝑚𝑎𝑥</m:t>
                            </m:r>
                          </m:sub>
                        </m:sSub>
                        <m:d>
                          <m:dPr>
                            <m:begChr m:val="["/>
                            <m:endChr m:val="]"/>
                            <m:ctrlPr>
                              <a:rPr lang="en-CA" altLang="zh-CN" sz="2800" b="0" i="1" smtClean="0">
                                <a:latin typeface="Cambria Math" panose="02040503050406030204" pitchFamily="18" charset="0"/>
                              </a:rPr>
                            </m:ctrlPr>
                          </m:dPr>
                          <m:e>
                            <m:r>
                              <a:rPr lang="en-CA" altLang="zh-CN" sz="2800" b="0" i="1" smtClean="0">
                                <a:latin typeface="Cambria Math" panose="02040503050406030204" pitchFamily="18" charset="0"/>
                              </a:rPr>
                              <m:t>𝑆</m:t>
                            </m:r>
                          </m:e>
                        </m:d>
                      </m:num>
                      <m:den>
                        <m:sSub>
                          <m:sSubPr>
                            <m:ctrlPr>
                              <a:rPr lang="en-US" altLang="zh-CN" sz="2800" i="1" smtClean="0">
                                <a:latin typeface="Cambria Math" panose="02040503050406030204" pitchFamily="18" charset="0"/>
                              </a:rPr>
                            </m:ctrlPr>
                          </m:sSubPr>
                          <m:e>
                            <m:r>
                              <a:rPr lang="en-CA" altLang="zh-CN" sz="2800" b="0" i="1" smtClean="0">
                                <a:latin typeface="Cambria Math" panose="02040503050406030204" pitchFamily="18" charset="0"/>
                              </a:rPr>
                              <m:t>𝐾</m:t>
                            </m:r>
                          </m:e>
                          <m:sub>
                            <m:r>
                              <a:rPr lang="en-CA" altLang="zh-CN" sz="2800" b="0" i="1" smtClean="0">
                                <a:latin typeface="Cambria Math" panose="02040503050406030204" pitchFamily="18" charset="0"/>
                              </a:rPr>
                              <m:t>𝑚</m:t>
                            </m:r>
                          </m:sub>
                        </m:sSub>
                        <m:r>
                          <a:rPr lang="en-CA" altLang="zh-CN" sz="2800" b="0" i="1" smtClean="0">
                            <a:latin typeface="Cambria Math" panose="02040503050406030204" pitchFamily="18" charset="0"/>
                          </a:rPr>
                          <m:t> + </m:t>
                        </m:r>
                        <m:d>
                          <m:dPr>
                            <m:begChr m:val="["/>
                            <m:endChr m:val="]"/>
                            <m:ctrlPr>
                              <a:rPr lang="en-CA" altLang="zh-CN" sz="2800" b="0" i="1" smtClean="0">
                                <a:latin typeface="Cambria Math" panose="02040503050406030204" pitchFamily="18" charset="0"/>
                              </a:rPr>
                            </m:ctrlPr>
                          </m:dPr>
                          <m:e>
                            <m:r>
                              <a:rPr lang="en-CA" altLang="zh-CN" sz="2800" b="0" i="1" smtClean="0">
                                <a:latin typeface="Cambria Math" panose="02040503050406030204" pitchFamily="18" charset="0"/>
                              </a:rPr>
                              <m:t>𝑆</m:t>
                            </m:r>
                          </m:e>
                        </m:d>
                      </m:den>
                    </m:f>
                  </m:oMath>
                </a14:m>
                <a:endParaRPr lang="en-US" sz="2800" dirty="0"/>
              </a:p>
            </p:txBody>
          </p:sp>
        </mc:Choice>
        <mc:Fallback>
          <p:sp>
            <p:nvSpPr>
              <p:cNvPr id="3" name="TextBox 2">
                <a:extLst>
                  <a:ext uri="{FF2B5EF4-FFF2-40B4-BE49-F238E27FC236}">
                    <a16:creationId xmlns:a14="http://schemas.microsoft.com/office/drawing/2010/main" xmlns="" xmlns:a16="http://schemas.microsoft.com/office/drawing/2014/main" id="{5DCECBA6-3EB3-E6C2-7E7C-0E2B14D56823}"/>
                  </a:ext>
                </a:extLst>
              </p:cNvPr>
              <p:cNvSpPr txBox="1">
                <a:spLocks noRot="1" noChangeAspect="1" noMove="1" noResize="1" noEditPoints="1" noAdjustHandles="1" noChangeArrowheads="1" noChangeShapeType="1" noTextEdit="1"/>
              </p:cNvSpPr>
              <p:nvPr/>
            </p:nvSpPr>
            <p:spPr>
              <a:xfrm>
                <a:off x="2850775" y="5340479"/>
                <a:ext cx="2030684" cy="788164"/>
              </a:xfrm>
              <a:prstGeom prst="rect">
                <a:avLst/>
              </a:prstGeom>
              <a:blipFill>
                <a:blip r:embed="rId4" cstate="print"/>
                <a:stretch>
                  <a:fillRect/>
                </a:stretch>
              </a:blipFill>
            </p:spPr>
            <p:txBody>
              <a:bodyPr/>
              <a:lstStyle/>
              <a:p>
                <a:r>
                  <a:rPr lang="en-CA">
                    <a:noFill/>
                  </a:rPr>
                  <a:t> </a:t>
                </a:r>
              </a:p>
            </p:txBody>
          </p:sp>
        </mc:Fallback>
      </mc:AlternateContent>
      <p:sp>
        <p:nvSpPr>
          <p:cNvPr id="4" name="Striped Right Arrow 7">
            <a:extLst>
              <a:ext uri="{FF2B5EF4-FFF2-40B4-BE49-F238E27FC236}">
                <a16:creationId xmlns="" xmlns:a16="http://schemas.microsoft.com/office/drawing/2014/main" id="{BB3DC65B-0827-F4B8-7CA3-6F4DA9FCA18B}"/>
              </a:ext>
            </a:extLst>
          </p:cNvPr>
          <p:cNvSpPr/>
          <p:nvPr/>
        </p:nvSpPr>
        <p:spPr>
          <a:xfrm>
            <a:off x="4894728" y="5592464"/>
            <a:ext cx="645459" cy="284193"/>
          </a:xfrm>
          <a:prstGeom prst="stripedRightArrow">
            <a:avLst>
              <a:gd name="adj1" fmla="val 48569"/>
              <a:gd name="adj2" fmla="val 67073"/>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mc:AlternateContent xmlns:mc="http://schemas.openxmlformats.org/markup-compatibility/2006">
        <mc:Choice xmlns="" xmlns:a14="http://schemas.microsoft.com/office/drawing/2010/main" Requires="a14">
          <p:sp>
            <p:nvSpPr>
              <p:cNvPr id="5" name="TextBox 4">
                <a:extLst>
                  <a:ext uri="{FF2B5EF4-FFF2-40B4-BE49-F238E27FC236}">
                    <a16:creationId xmlns:a16="http://schemas.microsoft.com/office/drawing/2014/main" id="{AD0EB5B4-7229-EFE2-834C-31DE8A77B850}"/>
                  </a:ext>
                </a:extLst>
              </p:cNvPr>
              <p:cNvSpPr txBox="1"/>
              <p:nvPr/>
            </p:nvSpPr>
            <p:spPr>
              <a:xfrm>
                <a:off x="5659639" y="5373179"/>
                <a:ext cx="2990113" cy="72276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2000" i="1" smtClean="0">
                              <a:latin typeface="Cambria Math" panose="02040503050406030204" pitchFamily="18" charset="0"/>
                            </a:rPr>
                          </m:ctrlPr>
                        </m:fPr>
                        <m:num>
                          <m:r>
                            <a:rPr lang="en-CA" sz="2000" b="0" i="1" smtClean="0">
                              <a:latin typeface="Cambria Math" panose="02040503050406030204" pitchFamily="18" charset="0"/>
                            </a:rPr>
                            <m:t>1</m:t>
                          </m:r>
                        </m:num>
                        <m:den>
                          <m:sSub>
                            <m:sSubPr>
                              <m:ctrlPr>
                                <a:rPr lang="en-US" sz="2000" i="1" smtClean="0">
                                  <a:latin typeface="Cambria Math" panose="02040503050406030204" pitchFamily="18" charset="0"/>
                                </a:rPr>
                              </m:ctrlPr>
                            </m:sSubPr>
                            <m:e>
                              <m:r>
                                <a:rPr lang="en-CA" sz="2000" b="0" i="1" smtClean="0">
                                  <a:latin typeface="Cambria Math" panose="02040503050406030204" pitchFamily="18" charset="0"/>
                                </a:rPr>
                                <m:t>𝑣</m:t>
                              </m:r>
                            </m:e>
                            <m:sub>
                              <m:r>
                                <a:rPr lang="en-CA" sz="2000" b="0" i="1" smtClean="0">
                                  <a:latin typeface="Cambria Math" panose="02040503050406030204" pitchFamily="18" charset="0"/>
                                </a:rPr>
                                <m:t>0</m:t>
                              </m:r>
                            </m:sub>
                          </m:sSub>
                        </m:den>
                      </m:f>
                      <m:r>
                        <a:rPr lang="en-CA" sz="2000" b="0" i="1" smtClean="0">
                          <a:latin typeface="Cambria Math" panose="02040503050406030204" pitchFamily="18" charset="0"/>
                        </a:rPr>
                        <m:t>= </m:t>
                      </m:r>
                      <m:f>
                        <m:fPr>
                          <m:ctrlPr>
                            <a:rPr lang="en-CA" sz="2000" b="0" i="1" smtClean="0">
                              <a:latin typeface="Cambria Math" panose="02040503050406030204" pitchFamily="18" charset="0"/>
                            </a:rPr>
                          </m:ctrlPr>
                        </m:fPr>
                        <m:num>
                          <m:r>
                            <a:rPr lang="en-CA" sz="2000" b="0" i="1" smtClean="0">
                              <a:latin typeface="Cambria Math" panose="02040503050406030204" pitchFamily="18" charset="0"/>
                            </a:rPr>
                            <m:t>1</m:t>
                          </m:r>
                        </m:num>
                        <m:den>
                          <m:sSub>
                            <m:sSubPr>
                              <m:ctrlPr>
                                <a:rPr lang="en-CA" sz="2000" b="0" i="1" smtClean="0">
                                  <a:latin typeface="Cambria Math" panose="02040503050406030204" pitchFamily="18" charset="0"/>
                                </a:rPr>
                              </m:ctrlPr>
                            </m:sSubPr>
                            <m:e>
                              <m:r>
                                <a:rPr lang="en-CA" sz="2000" b="0" i="1" smtClean="0">
                                  <a:latin typeface="Cambria Math" panose="02040503050406030204" pitchFamily="18" charset="0"/>
                                </a:rPr>
                                <m:t>𝑉</m:t>
                              </m:r>
                            </m:e>
                            <m:sub>
                              <m:r>
                                <a:rPr lang="en-CA" sz="2000" b="0" i="1" smtClean="0">
                                  <a:latin typeface="Cambria Math" panose="02040503050406030204" pitchFamily="18" charset="0"/>
                                </a:rPr>
                                <m:t>𝑚𝑎𝑥</m:t>
                              </m:r>
                            </m:sub>
                          </m:sSub>
                        </m:den>
                      </m:f>
                      <m:r>
                        <a:rPr lang="en-CA" sz="2000" b="0" i="1" smtClean="0">
                          <a:latin typeface="Cambria Math" panose="02040503050406030204" pitchFamily="18" charset="0"/>
                        </a:rPr>
                        <m:t>+ </m:t>
                      </m:r>
                      <m:f>
                        <m:fPr>
                          <m:ctrlPr>
                            <a:rPr lang="en-CA" sz="2000" b="0" i="1" smtClean="0">
                              <a:latin typeface="Cambria Math" panose="02040503050406030204" pitchFamily="18" charset="0"/>
                            </a:rPr>
                          </m:ctrlPr>
                        </m:fPr>
                        <m:num>
                          <m:sSub>
                            <m:sSubPr>
                              <m:ctrlPr>
                                <a:rPr lang="en-CA" sz="2000" b="0" i="1" smtClean="0">
                                  <a:latin typeface="Cambria Math" panose="02040503050406030204" pitchFamily="18" charset="0"/>
                                </a:rPr>
                              </m:ctrlPr>
                            </m:sSubPr>
                            <m:e>
                              <m:r>
                                <a:rPr lang="en-CA" sz="2000" b="0" i="1" smtClean="0">
                                  <a:latin typeface="Cambria Math" panose="02040503050406030204" pitchFamily="18" charset="0"/>
                                </a:rPr>
                                <m:t>𝐾</m:t>
                              </m:r>
                            </m:e>
                            <m:sub>
                              <m:r>
                                <a:rPr lang="en-CA" sz="2000" b="0" i="1" smtClean="0">
                                  <a:latin typeface="Cambria Math" panose="02040503050406030204" pitchFamily="18" charset="0"/>
                                </a:rPr>
                                <m:t>𝑚</m:t>
                              </m:r>
                            </m:sub>
                          </m:sSub>
                        </m:num>
                        <m:den>
                          <m:sSub>
                            <m:sSubPr>
                              <m:ctrlPr>
                                <a:rPr lang="en-CA" sz="2000" b="0" i="1" smtClean="0">
                                  <a:latin typeface="Cambria Math" panose="02040503050406030204" pitchFamily="18" charset="0"/>
                                </a:rPr>
                              </m:ctrlPr>
                            </m:sSubPr>
                            <m:e>
                              <m:r>
                                <a:rPr lang="en-CA" sz="2000" b="0" i="1" smtClean="0">
                                  <a:latin typeface="Cambria Math" panose="02040503050406030204" pitchFamily="18" charset="0"/>
                                </a:rPr>
                                <m:t>𝑉</m:t>
                              </m:r>
                            </m:e>
                            <m:sub>
                              <m:r>
                                <a:rPr lang="en-CA" sz="2000" b="0" i="1" smtClean="0">
                                  <a:latin typeface="Cambria Math" panose="02040503050406030204" pitchFamily="18" charset="0"/>
                                </a:rPr>
                                <m:t>𝑚𝑎𝑥</m:t>
                              </m:r>
                            </m:sub>
                          </m:sSub>
                        </m:den>
                      </m:f>
                      <m:r>
                        <a:rPr lang="en-CA" sz="2000" b="0" i="1" smtClean="0">
                          <a:latin typeface="Cambria Math" panose="02040503050406030204" pitchFamily="18" charset="0"/>
                        </a:rPr>
                        <m:t> </m:t>
                      </m:r>
                      <m:r>
                        <a:rPr lang="en-CA" sz="2000" b="0" i="1" smtClean="0">
                          <a:latin typeface="Cambria Math" panose="02040503050406030204" pitchFamily="18" charset="0"/>
                          <a:ea typeface="Cambria Math" panose="02040503050406030204" pitchFamily="18" charset="0"/>
                        </a:rPr>
                        <m:t>× </m:t>
                      </m:r>
                      <m:f>
                        <m:fPr>
                          <m:ctrlPr>
                            <a:rPr lang="en-CA" sz="2000" b="0" i="1" smtClean="0">
                              <a:latin typeface="Cambria Math" panose="02040503050406030204" pitchFamily="18" charset="0"/>
                              <a:ea typeface="Cambria Math" panose="02040503050406030204" pitchFamily="18" charset="0"/>
                            </a:rPr>
                          </m:ctrlPr>
                        </m:fPr>
                        <m:num>
                          <m:r>
                            <a:rPr lang="en-CA" sz="2000" b="0" i="1" smtClean="0">
                              <a:latin typeface="Cambria Math" panose="02040503050406030204" pitchFamily="18" charset="0"/>
                              <a:ea typeface="Cambria Math" panose="02040503050406030204" pitchFamily="18" charset="0"/>
                            </a:rPr>
                            <m:t>1</m:t>
                          </m:r>
                        </m:num>
                        <m:den>
                          <m:d>
                            <m:dPr>
                              <m:begChr m:val="["/>
                              <m:endChr m:val="]"/>
                              <m:ctrlPr>
                                <a:rPr lang="en-CA" sz="2000" b="0" i="1" smtClean="0">
                                  <a:latin typeface="Cambria Math" panose="02040503050406030204" pitchFamily="18" charset="0"/>
                                  <a:ea typeface="Cambria Math" panose="02040503050406030204" pitchFamily="18" charset="0"/>
                                </a:rPr>
                              </m:ctrlPr>
                            </m:dPr>
                            <m:e>
                              <m:r>
                                <a:rPr lang="en-CA" sz="2000" b="0" i="1" smtClean="0">
                                  <a:latin typeface="Cambria Math" panose="02040503050406030204" pitchFamily="18" charset="0"/>
                                  <a:ea typeface="Cambria Math" panose="02040503050406030204" pitchFamily="18" charset="0"/>
                                </a:rPr>
                                <m:t>𝑆</m:t>
                              </m:r>
                            </m:e>
                          </m:d>
                        </m:den>
                      </m:f>
                    </m:oMath>
                  </m:oMathPara>
                </a14:m>
                <a:endParaRPr lang="en-US" sz="2000" dirty="0"/>
              </a:p>
            </p:txBody>
          </p:sp>
        </mc:Choice>
        <mc:Fallback>
          <p:sp>
            <p:nvSpPr>
              <p:cNvPr id="5" name="TextBox 4">
                <a:extLst>
                  <a:ext uri="{FF2B5EF4-FFF2-40B4-BE49-F238E27FC236}">
                    <a16:creationId xmlns:a14="http://schemas.microsoft.com/office/drawing/2010/main" xmlns="" xmlns:a16="http://schemas.microsoft.com/office/drawing/2014/main" id="{AD0EB5B4-7229-EFE2-834C-31DE8A77B850}"/>
                  </a:ext>
                </a:extLst>
              </p:cNvPr>
              <p:cNvSpPr txBox="1">
                <a:spLocks noRot="1" noChangeAspect="1" noMove="1" noResize="1" noEditPoints="1" noAdjustHandles="1" noChangeArrowheads="1" noChangeShapeType="1" noTextEdit="1"/>
              </p:cNvSpPr>
              <p:nvPr/>
            </p:nvSpPr>
            <p:spPr>
              <a:xfrm>
                <a:off x="5659639" y="5373179"/>
                <a:ext cx="2990113" cy="722762"/>
              </a:xfrm>
              <a:prstGeom prst="rect">
                <a:avLst/>
              </a:prstGeom>
              <a:blipFill>
                <a:blip r:embed="rId5" cstate="print"/>
                <a:stretch>
                  <a:fillRect/>
                </a:stretch>
              </a:blipFill>
            </p:spPr>
            <p:txBody>
              <a:bodyPr/>
              <a:lstStyle/>
              <a:p>
                <a:r>
                  <a:rPr lang="en-CA">
                    <a:noFill/>
                  </a:rPr>
                  <a:t> </a:t>
                </a:r>
              </a:p>
            </p:txBody>
          </p:sp>
        </mc:Fallback>
      </mc:AlternateContent>
      <p:sp>
        <p:nvSpPr>
          <p:cNvPr id="10" name="TextBox 9">
            <a:extLst>
              <a:ext uri="{FF2B5EF4-FFF2-40B4-BE49-F238E27FC236}">
                <a16:creationId xmlns="" xmlns:a16="http://schemas.microsoft.com/office/drawing/2014/main" id="{AD8507FA-5300-39D7-0AC2-A03AEE7D1A26}"/>
              </a:ext>
            </a:extLst>
          </p:cNvPr>
          <p:cNvSpPr txBox="1"/>
          <p:nvPr/>
        </p:nvSpPr>
        <p:spPr>
          <a:xfrm>
            <a:off x="4849056" y="6541592"/>
            <a:ext cx="2493888" cy="307777"/>
          </a:xfrm>
          <a:prstGeom prst="rect">
            <a:avLst/>
          </a:prstGeom>
          <a:noFill/>
        </p:spPr>
        <p:txBody>
          <a:bodyPr wrap="square">
            <a:spAutoFit/>
          </a:bodyPr>
          <a:lstStyle/>
          <a:p>
            <a:pPr algn="ctr"/>
            <a:r>
              <a:rPr lang="en-CA" sz="1400" b="0" i="1" u="none" strike="noStrike" baseline="0" dirty="0" err="1">
                <a:solidFill>
                  <a:schemeClr val="tx1">
                    <a:lumMod val="50000"/>
                    <a:lumOff val="50000"/>
                  </a:schemeClr>
                </a:solidFill>
                <a:latin typeface="Poppins" panose="00000500000000000000" pitchFamily="2" charset="0"/>
                <a:cs typeface="Poppins" panose="00000500000000000000" pitchFamily="2" charset="0"/>
              </a:rPr>
              <a:t>Zegzouti</a:t>
            </a:r>
            <a:r>
              <a:rPr lang="en-CA" sz="1400" b="0" i="1" u="none" strike="noStrike" baseline="0" dirty="0">
                <a:solidFill>
                  <a:schemeClr val="tx1">
                    <a:lumMod val="50000"/>
                    <a:lumOff val="50000"/>
                  </a:schemeClr>
                </a:solidFill>
                <a:latin typeface="Poppins" panose="00000500000000000000" pitchFamily="2" charset="0"/>
                <a:cs typeface="Poppins" panose="00000500000000000000" pitchFamily="2" charset="0"/>
              </a:rPr>
              <a:t> H et al. 2013</a:t>
            </a:r>
            <a:endParaRPr lang="en-CA" dirty="0">
              <a:solidFill>
                <a:schemeClr val="tx1">
                  <a:lumMod val="50000"/>
                  <a:lumOff val="50000"/>
                </a:schemeClr>
              </a:solidFill>
              <a:latin typeface="Poppins" panose="00000500000000000000" pitchFamily="2" charset="0"/>
              <a:cs typeface="Poppins" panose="00000500000000000000" pitchFamily="2" charset="0"/>
            </a:endParaRPr>
          </a:p>
        </p:txBody>
      </p:sp>
      <p:grpSp>
        <p:nvGrpSpPr>
          <p:cNvPr id="6" name="组合 5">
            <a:extLst>
              <a:ext uri="{FF2B5EF4-FFF2-40B4-BE49-F238E27FC236}">
                <a16:creationId xmlns="" xmlns:a16="http://schemas.microsoft.com/office/drawing/2014/main" id="{A65009DE-D3CB-1F89-B65C-BFAFA5ECBD6E}"/>
              </a:ext>
            </a:extLst>
          </p:cNvPr>
          <p:cNvGrpSpPr/>
          <p:nvPr/>
        </p:nvGrpSpPr>
        <p:grpSpPr>
          <a:xfrm>
            <a:off x="81097" y="44624"/>
            <a:ext cx="3998679" cy="480000"/>
            <a:chOff x="81097" y="44624"/>
            <a:chExt cx="3998679" cy="480000"/>
          </a:xfrm>
        </p:grpSpPr>
        <p:pic>
          <p:nvPicPr>
            <p:cNvPr id="20" name="Picture 2" descr="D:\桌面\新logo-黑.png"/>
            <p:cNvPicPr>
              <a:picLocks noChangeAspect="1" noChangeArrowheads="1"/>
            </p:cNvPicPr>
            <p:nvPr/>
          </p:nvPicPr>
          <p:blipFill>
            <a:blip r:embed="rId6" cstate="print"/>
            <a:stretch>
              <a:fillRect/>
            </a:stretch>
          </p:blipFill>
          <p:spPr bwMode="auto">
            <a:xfrm>
              <a:off x="81097" y="44624"/>
              <a:ext cx="1991701" cy="480000"/>
            </a:xfrm>
            <a:prstGeom prst="rect">
              <a:avLst/>
            </a:prstGeom>
            <a:noFill/>
            <a:ln>
              <a:noFill/>
            </a:ln>
          </p:spPr>
        </p:pic>
        <p:pic>
          <p:nvPicPr>
            <p:cNvPr id="21" name="Picture 2" descr="\\192.168.3.235\Design\Logo &amp; Icons\SCB logo\新版\SCB-标准版.png"/>
            <p:cNvPicPr>
              <a:picLocks noChangeAspect="1" noChangeArrowheads="1"/>
            </p:cNvPicPr>
            <p:nvPr/>
          </p:nvPicPr>
          <p:blipFill>
            <a:blip r:embed="rId7" cstate="print"/>
            <a:srcRect/>
            <a:stretch>
              <a:fillRect/>
            </a:stretch>
          </p:blipFill>
          <p:spPr bwMode="auto">
            <a:xfrm>
              <a:off x="2460526" y="53071"/>
              <a:ext cx="1619250" cy="463106"/>
            </a:xfrm>
            <a:prstGeom prst="rect">
              <a:avLst/>
            </a:prstGeom>
            <a:noFill/>
          </p:spPr>
        </p:pic>
        <p:cxnSp>
          <p:nvCxnSpPr>
            <p:cNvPr id="22" name="直接连接符 21"/>
            <p:cNvCxnSpPr/>
            <p:nvPr/>
          </p:nvCxnSpPr>
          <p:spPr>
            <a:xfrm>
              <a:off x="2266662" y="158624"/>
              <a:ext cx="0" cy="2520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 xmlns:p14="http://schemas.microsoft.com/office/powerpoint/2010/main" val="54488613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 xmlns:a16="http://schemas.microsoft.com/office/drawing/2014/main" id="{6D1B4135-1F07-2D4B-870E-BDE0E8A04B36}"/>
              </a:ext>
            </a:extLst>
          </p:cNvPr>
          <p:cNvSpPr txBox="1"/>
          <p:nvPr/>
        </p:nvSpPr>
        <p:spPr>
          <a:xfrm>
            <a:off x="71946" y="6572274"/>
            <a:ext cx="3071284" cy="256545"/>
          </a:xfrm>
          <a:prstGeom prst="rect">
            <a:avLst/>
          </a:prstGeom>
          <a:noFill/>
        </p:spPr>
        <p:txBody>
          <a:bodyPr>
            <a:spAutoFit/>
          </a:bodyPr>
          <a:lstStyle/>
          <a:p>
            <a:pPr>
              <a:defRPr/>
            </a:pPr>
            <a:r>
              <a:rPr lang="en-US" altLang="zh-CN" sz="1067" dirty="0">
                <a:solidFill>
                  <a:schemeClr val="tx1">
                    <a:lumMod val="50000"/>
                    <a:lumOff val="50000"/>
                  </a:schemeClr>
                </a:solidFill>
                <a:latin typeface="Poppins" pitchFamily="2" charset="0"/>
                <a:ea typeface="微软雅黑" pitchFamily="34" charset="-122"/>
                <a:cs typeface="Poppins" pitchFamily="2" charset="0"/>
              </a:rPr>
              <a:t>Sino Biological, Inc.</a:t>
            </a:r>
          </a:p>
        </p:txBody>
      </p:sp>
      <p:sp>
        <p:nvSpPr>
          <p:cNvPr id="29" name="Slide Number Placeholder 2">
            <a:extLst>
              <a:ext uri="{FF2B5EF4-FFF2-40B4-BE49-F238E27FC236}">
                <a16:creationId xmlns="" xmlns:a16="http://schemas.microsoft.com/office/drawing/2014/main" id="{7EAF9033-2AA8-BDA5-A2B3-707971D4120E}"/>
              </a:ext>
            </a:extLst>
          </p:cNvPr>
          <p:cNvSpPr txBox="1">
            <a:spLocks/>
          </p:cNvSpPr>
          <p:nvPr/>
        </p:nvSpPr>
        <p:spPr>
          <a:xfrm>
            <a:off x="9448800" y="6356350"/>
            <a:ext cx="2743200" cy="365125"/>
          </a:xfrm>
          <a:prstGeom prst="rect">
            <a:avLst/>
          </a:prstGeom>
        </p:spPr>
        <p:txBody>
          <a:bodyPr vert="horz" lIns="91440" tIns="45720" rIns="91440" bIns="45720" rtlCol="0" anchor="ctr"/>
          <a:lstStyle>
            <a:defPPr>
              <a:defRPr lang="zh-CN"/>
            </a:defPPr>
            <a:lvl1pPr marL="0" algn="r" defTabSz="1219170" rtl="0" eaLnBrk="1" latinLnBrk="0" hangingPunct="1">
              <a:defRPr sz="1600" kern="1200">
                <a:solidFill>
                  <a:schemeClr val="tx1">
                    <a:tint val="75000"/>
                  </a:schemeClr>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fld id="{4DB72C5D-F8DD-F442-983E-53CD8A77EED6}" type="slidenum">
              <a:rPr lang="en-US" smtClean="0"/>
              <a:pPr/>
              <a:t>32</a:t>
            </a:fld>
            <a:endParaRPr lang="en-US"/>
          </a:p>
        </p:txBody>
      </p:sp>
      <p:grpSp>
        <p:nvGrpSpPr>
          <p:cNvPr id="11" name="Group 10">
            <a:extLst>
              <a:ext uri="{FF2B5EF4-FFF2-40B4-BE49-F238E27FC236}">
                <a16:creationId xmlns="" xmlns:a16="http://schemas.microsoft.com/office/drawing/2014/main" id="{43A8ADDB-B90C-D37E-36D9-154FAB80DD89}"/>
              </a:ext>
            </a:extLst>
          </p:cNvPr>
          <p:cNvGrpSpPr/>
          <p:nvPr/>
        </p:nvGrpSpPr>
        <p:grpSpPr>
          <a:xfrm>
            <a:off x="1406326" y="1962034"/>
            <a:ext cx="9212994" cy="1973255"/>
            <a:chOff x="1030660" y="1303227"/>
            <a:chExt cx="10130680" cy="2169807"/>
          </a:xfrm>
        </p:grpSpPr>
        <p:pic>
          <p:nvPicPr>
            <p:cNvPr id="13" name="Picture 12">
              <a:extLst>
                <a:ext uri="{FF2B5EF4-FFF2-40B4-BE49-F238E27FC236}">
                  <a16:creationId xmlns="" xmlns:a16="http://schemas.microsoft.com/office/drawing/2014/main" id="{5AB5F29B-FA18-5AF6-A662-4FA8F9158011}"/>
                </a:ext>
              </a:extLst>
            </p:cNvPr>
            <p:cNvPicPr>
              <a:picLocks noChangeAspect="1"/>
            </p:cNvPicPr>
            <p:nvPr/>
          </p:nvPicPr>
          <p:blipFill>
            <a:blip r:embed="rId3" cstate="print"/>
            <a:srcRect/>
            <a:stretch/>
          </p:blipFill>
          <p:spPr>
            <a:xfrm>
              <a:off x="1030660" y="1312463"/>
              <a:ext cx="10130680" cy="2160571"/>
            </a:xfrm>
            <a:prstGeom prst="rect">
              <a:avLst/>
            </a:prstGeom>
          </p:spPr>
        </p:pic>
        <p:sp>
          <p:nvSpPr>
            <p:cNvPr id="15" name="Rectangle 14">
              <a:extLst>
                <a:ext uri="{FF2B5EF4-FFF2-40B4-BE49-F238E27FC236}">
                  <a16:creationId xmlns="" xmlns:a16="http://schemas.microsoft.com/office/drawing/2014/main" id="{199818D9-EE59-B737-CB23-D48247E4B14B}"/>
                </a:ext>
              </a:extLst>
            </p:cNvPr>
            <p:cNvSpPr/>
            <p:nvPr/>
          </p:nvSpPr>
          <p:spPr>
            <a:xfrm>
              <a:off x="5994400" y="1303227"/>
              <a:ext cx="831273" cy="165355"/>
            </a:xfrm>
            <a:prstGeom prst="rect">
              <a:avLst/>
            </a:prstGeom>
            <a:solidFill>
              <a:schemeClr val="accent3">
                <a:alpha val="5019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a:extLst>
                <a:ext uri="{FF2B5EF4-FFF2-40B4-BE49-F238E27FC236}">
                  <a16:creationId xmlns="" xmlns:a16="http://schemas.microsoft.com/office/drawing/2014/main" id="{8580A161-0DD0-5169-0245-39FA12A6C27E}"/>
                </a:ext>
              </a:extLst>
            </p:cNvPr>
            <p:cNvSpPr/>
            <p:nvPr/>
          </p:nvSpPr>
          <p:spPr>
            <a:xfrm>
              <a:off x="2516900" y="1307848"/>
              <a:ext cx="831273" cy="165355"/>
            </a:xfrm>
            <a:prstGeom prst="rect">
              <a:avLst/>
            </a:prstGeom>
            <a:solidFill>
              <a:srgbClr val="FF000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a:extLst>
                <a:ext uri="{FF2B5EF4-FFF2-40B4-BE49-F238E27FC236}">
                  <a16:creationId xmlns="" xmlns:a16="http://schemas.microsoft.com/office/drawing/2014/main" id="{70646506-B7EF-6227-0496-E11B7BA092BC}"/>
                </a:ext>
              </a:extLst>
            </p:cNvPr>
            <p:cNvSpPr/>
            <p:nvPr/>
          </p:nvSpPr>
          <p:spPr>
            <a:xfrm>
              <a:off x="9427625" y="1303227"/>
              <a:ext cx="831273" cy="165355"/>
            </a:xfrm>
            <a:prstGeom prst="rect">
              <a:avLst/>
            </a:prstGeom>
            <a:solidFill>
              <a:schemeClr val="accent4">
                <a:alpha val="5019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19" name="TextBox 18">
            <a:extLst>
              <a:ext uri="{FF2B5EF4-FFF2-40B4-BE49-F238E27FC236}">
                <a16:creationId xmlns="" xmlns:a16="http://schemas.microsoft.com/office/drawing/2014/main" id="{4391635F-E8D1-31A0-0C8A-9F5214E7290F}"/>
              </a:ext>
            </a:extLst>
          </p:cNvPr>
          <p:cNvSpPr txBox="1"/>
          <p:nvPr/>
        </p:nvSpPr>
        <p:spPr>
          <a:xfrm>
            <a:off x="2430402" y="2499413"/>
            <a:ext cx="1290440" cy="587783"/>
          </a:xfrm>
          <a:prstGeom prst="rect">
            <a:avLst/>
          </a:prstGeom>
          <a:solidFill>
            <a:srgbClr val="FFFFFF">
              <a:alpha val="89804"/>
            </a:srgbClr>
          </a:solidFill>
          <a:effectLst/>
        </p:spPr>
        <p:txBody>
          <a:bodyPr wrap="none" rtlCol="0">
            <a:spAutoFit/>
          </a:bodyPr>
          <a:lstStyle/>
          <a:p>
            <a:r>
              <a:rPr lang="en-CA" sz="3600" dirty="0">
                <a:latin typeface="Poppins" panose="00000500000000000000" pitchFamily="2" charset="0"/>
                <a:cs typeface="Poppins" panose="00000500000000000000" pitchFamily="2" charset="0"/>
              </a:rPr>
              <a:t>70nM</a:t>
            </a:r>
          </a:p>
        </p:txBody>
      </p:sp>
      <p:sp>
        <p:nvSpPr>
          <p:cNvPr id="20" name="TextBox 19">
            <a:extLst>
              <a:ext uri="{FF2B5EF4-FFF2-40B4-BE49-F238E27FC236}">
                <a16:creationId xmlns="" xmlns:a16="http://schemas.microsoft.com/office/drawing/2014/main" id="{2E9C6724-CEE5-78B2-261E-D83D691B909E}"/>
              </a:ext>
            </a:extLst>
          </p:cNvPr>
          <p:cNvSpPr txBox="1"/>
          <p:nvPr/>
        </p:nvSpPr>
        <p:spPr>
          <a:xfrm>
            <a:off x="8566745" y="2499414"/>
            <a:ext cx="1834199" cy="587783"/>
          </a:xfrm>
          <a:prstGeom prst="rect">
            <a:avLst/>
          </a:prstGeom>
          <a:solidFill>
            <a:srgbClr val="FFFFFF">
              <a:alpha val="89804"/>
            </a:srgbClr>
          </a:solidFill>
          <a:effectLst/>
        </p:spPr>
        <p:txBody>
          <a:bodyPr wrap="none" rtlCol="0">
            <a:spAutoFit/>
          </a:bodyPr>
          <a:lstStyle/>
          <a:p>
            <a:r>
              <a:rPr lang="en-CA" sz="3600" dirty="0">
                <a:latin typeface="Poppins" panose="00000500000000000000" pitchFamily="2" charset="0"/>
                <a:cs typeface="Poppins" panose="00000500000000000000" pitchFamily="2" charset="0"/>
              </a:rPr>
              <a:t>2694nM</a:t>
            </a:r>
          </a:p>
        </p:txBody>
      </p:sp>
      <p:sp>
        <p:nvSpPr>
          <p:cNvPr id="21" name="TextBox 20">
            <a:extLst>
              <a:ext uri="{FF2B5EF4-FFF2-40B4-BE49-F238E27FC236}">
                <a16:creationId xmlns="" xmlns:a16="http://schemas.microsoft.com/office/drawing/2014/main" id="{A435F68B-6111-EA6D-3A8E-4C5B8BA7FB24}"/>
              </a:ext>
            </a:extLst>
          </p:cNvPr>
          <p:cNvSpPr txBox="1"/>
          <p:nvPr/>
        </p:nvSpPr>
        <p:spPr>
          <a:xfrm>
            <a:off x="5595165" y="2499413"/>
            <a:ext cx="1576168" cy="587783"/>
          </a:xfrm>
          <a:prstGeom prst="rect">
            <a:avLst/>
          </a:prstGeom>
          <a:solidFill>
            <a:srgbClr val="FFFFFF">
              <a:alpha val="89804"/>
            </a:srgbClr>
          </a:solidFill>
          <a:effectLst/>
        </p:spPr>
        <p:txBody>
          <a:bodyPr wrap="none" rtlCol="0">
            <a:spAutoFit/>
          </a:bodyPr>
          <a:lstStyle/>
          <a:p>
            <a:r>
              <a:rPr lang="en-CA" sz="3600" dirty="0">
                <a:latin typeface="Poppins" panose="00000500000000000000" pitchFamily="2" charset="0"/>
                <a:cs typeface="Poppins" panose="00000500000000000000" pitchFamily="2" charset="0"/>
              </a:rPr>
              <a:t>396nM</a:t>
            </a:r>
          </a:p>
        </p:txBody>
      </p:sp>
      <p:grpSp>
        <p:nvGrpSpPr>
          <p:cNvPr id="2" name="Group 1">
            <a:extLst>
              <a:ext uri="{FF2B5EF4-FFF2-40B4-BE49-F238E27FC236}">
                <a16:creationId xmlns="" xmlns:a16="http://schemas.microsoft.com/office/drawing/2014/main" id="{76403D38-CA6E-CB83-0195-CFD7D4794BF0}"/>
              </a:ext>
            </a:extLst>
          </p:cNvPr>
          <p:cNvGrpSpPr/>
          <p:nvPr/>
        </p:nvGrpSpPr>
        <p:grpSpPr>
          <a:xfrm>
            <a:off x="1406326" y="4504905"/>
            <a:ext cx="9212994" cy="2049791"/>
            <a:chOff x="1030660" y="4011002"/>
            <a:chExt cx="10130680" cy="2253966"/>
          </a:xfrm>
        </p:grpSpPr>
        <p:pic>
          <p:nvPicPr>
            <p:cNvPr id="3" name="Picture 2">
              <a:extLst>
                <a:ext uri="{FF2B5EF4-FFF2-40B4-BE49-F238E27FC236}">
                  <a16:creationId xmlns="" xmlns:a16="http://schemas.microsoft.com/office/drawing/2014/main" id="{127BAB65-9535-99C5-2798-DD0C37196291}"/>
                </a:ext>
              </a:extLst>
            </p:cNvPr>
            <p:cNvPicPr>
              <a:picLocks noChangeAspect="1"/>
            </p:cNvPicPr>
            <p:nvPr/>
          </p:nvPicPr>
          <p:blipFill>
            <a:blip r:embed="rId4" cstate="print"/>
            <a:srcRect/>
            <a:stretch/>
          </p:blipFill>
          <p:spPr>
            <a:xfrm>
              <a:off x="1030660" y="4028949"/>
              <a:ext cx="10130680" cy="2236019"/>
            </a:xfrm>
            <a:prstGeom prst="rect">
              <a:avLst/>
            </a:prstGeom>
          </p:spPr>
        </p:pic>
        <p:sp>
          <p:nvSpPr>
            <p:cNvPr id="4" name="Rectangle 3">
              <a:extLst>
                <a:ext uri="{FF2B5EF4-FFF2-40B4-BE49-F238E27FC236}">
                  <a16:creationId xmlns="" xmlns:a16="http://schemas.microsoft.com/office/drawing/2014/main" id="{E36320FC-D8E8-7144-48F4-06D077A4A8C8}"/>
                </a:ext>
              </a:extLst>
            </p:cNvPr>
            <p:cNvSpPr/>
            <p:nvPr/>
          </p:nvSpPr>
          <p:spPr>
            <a:xfrm>
              <a:off x="5994399" y="4011002"/>
              <a:ext cx="831273" cy="165355"/>
            </a:xfrm>
            <a:prstGeom prst="rect">
              <a:avLst/>
            </a:prstGeom>
            <a:solidFill>
              <a:schemeClr val="accent3">
                <a:alpha val="5019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Rectangle 4">
              <a:extLst>
                <a:ext uri="{FF2B5EF4-FFF2-40B4-BE49-F238E27FC236}">
                  <a16:creationId xmlns="" xmlns:a16="http://schemas.microsoft.com/office/drawing/2014/main" id="{B1E68C34-33E5-4699-DC45-8C1AC9083A78}"/>
                </a:ext>
              </a:extLst>
            </p:cNvPr>
            <p:cNvSpPr/>
            <p:nvPr/>
          </p:nvSpPr>
          <p:spPr>
            <a:xfrm>
              <a:off x="2516899" y="4015623"/>
              <a:ext cx="831273" cy="165355"/>
            </a:xfrm>
            <a:prstGeom prst="rect">
              <a:avLst/>
            </a:prstGeom>
            <a:solidFill>
              <a:srgbClr val="FF000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a:extLst>
                <a:ext uri="{FF2B5EF4-FFF2-40B4-BE49-F238E27FC236}">
                  <a16:creationId xmlns="" xmlns:a16="http://schemas.microsoft.com/office/drawing/2014/main" id="{A3A94F1A-BAB4-9C59-D69B-B4415651391B}"/>
                </a:ext>
              </a:extLst>
            </p:cNvPr>
            <p:cNvSpPr/>
            <p:nvPr/>
          </p:nvSpPr>
          <p:spPr>
            <a:xfrm>
              <a:off x="9427624" y="4011002"/>
              <a:ext cx="831273" cy="165355"/>
            </a:xfrm>
            <a:prstGeom prst="rect">
              <a:avLst/>
            </a:prstGeom>
            <a:solidFill>
              <a:schemeClr val="accent4">
                <a:alpha val="5019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22" name="TextBox 21">
            <a:extLst>
              <a:ext uri="{FF2B5EF4-FFF2-40B4-BE49-F238E27FC236}">
                <a16:creationId xmlns="" xmlns:a16="http://schemas.microsoft.com/office/drawing/2014/main" id="{B31AD2D4-F562-5B91-7779-9795E5A9E6A5}"/>
              </a:ext>
            </a:extLst>
          </p:cNvPr>
          <p:cNvSpPr txBox="1"/>
          <p:nvPr/>
        </p:nvSpPr>
        <p:spPr>
          <a:xfrm>
            <a:off x="2564865" y="5038241"/>
            <a:ext cx="959521" cy="587783"/>
          </a:xfrm>
          <a:prstGeom prst="rect">
            <a:avLst/>
          </a:prstGeom>
          <a:solidFill>
            <a:srgbClr val="FFFFFF">
              <a:alpha val="89804"/>
            </a:srgbClr>
          </a:solidFill>
          <a:effectLst/>
        </p:spPr>
        <p:txBody>
          <a:bodyPr wrap="none" rtlCol="0">
            <a:spAutoFit/>
          </a:bodyPr>
          <a:lstStyle/>
          <a:p>
            <a:r>
              <a:rPr lang="en-CA" sz="3600" dirty="0"/>
              <a:t>5nM</a:t>
            </a:r>
          </a:p>
        </p:txBody>
      </p:sp>
      <p:sp>
        <p:nvSpPr>
          <p:cNvPr id="23" name="TextBox 22">
            <a:extLst>
              <a:ext uri="{FF2B5EF4-FFF2-40B4-BE49-F238E27FC236}">
                <a16:creationId xmlns="" xmlns:a16="http://schemas.microsoft.com/office/drawing/2014/main" id="{665FD091-176C-8DD3-CE73-3AC7771A6C98}"/>
              </a:ext>
            </a:extLst>
          </p:cNvPr>
          <p:cNvSpPr txBox="1"/>
          <p:nvPr/>
        </p:nvSpPr>
        <p:spPr>
          <a:xfrm>
            <a:off x="8959656" y="5038241"/>
            <a:ext cx="1026580" cy="587783"/>
          </a:xfrm>
          <a:prstGeom prst="rect">
            <a:avLst/>
          </a:prstGeom>
          <a:solidFill>
            <a:srgbClr val="FFFFFF">
              <a:alpha val="89804"/>
            </a:srgbClr>
          </a:solidFill>
          <a:effectLst/>
        </p:spPr>
        <p:txBody>
          <a:bodyPr wrap="none" rtlCol="0">
            <a:spAutoFit/>
          </a:bodyPr>
          <a:lstStyle/>
          <a:p>
            <a:r>
              <a:rPr lang="en-CA" sz="3600" dirty="0">
                <a:latin typeface="Poppins" panose="00000500000000000000" pitchFamily="2" charset="0"/>
                <a:cs typeface="Poppins" panose="00000500000000000000" pitchFamily="2" charset="0"/>
              </a:rPr>
              <a:t>7nM</a:t>
            </a:r>
          </a:p>
        </p:txBody>
      </p:sp>
      <p:sp>
        <p:nvSpPr>
          <p:cNvPr id="24" name="TextBox 23">
            <a:extLst>
              <a:ext uri="{FF2B5EF4-FFF2-40B4-BE49-F238E27FC236}">
                <a16:creationId xmlns="" xmlns:a16="http://schemas.microsoft.com/office/drawing/2014/main" id="{C212B6C2-7D6C-D807-4528-CFDBBE85B51F}"/>
              </a:ext>
            </a:extLst>
          </p:cNvPr>
          <p:cNvSpPr txBox="1"/>
          <p:nvPr/>
        </p:nvSpPr>
        <p:spPr>
          <a:xfrm>
            <a:off x="5554427" y="5038241"/>
            <a:ext cx="1414353" cy="587783"/>
          </a:xfrm>
          <a:prstGeom prst="rect">
            <a:avLst/>
          </a:prstGeom>
          <a:solidFill>
            <a:srgbClr val="FFFFFF">
              <a:alpha val="89804"/>
            </a:srgbClr>
          </a:solidFill>
          <a:effectLst/>
        </p:spPr>
        <p:txBody>
          <a:bodyPr wrap="none" rtlCol="0">
            <a:spAutoFit/>
          </a:bodyPr>
          <a:lstStyle/>
          <a:p>
            <a:r>
              <a:rPr lang="en-CA" sz="3600" dirty="0">
                <a:latin typeface="Poppins" panose="00000500000000000000" pitchFamily="2" charset="0"/>
                <a:cs typeface="Poppins" panose="00000500000000000000" pitchFamily="2" charset="0"/>
              </a:rPr>
              <a:t>4.8nM</a:t>
            </a:r>
          </a:p>
        </p:txBody>
      </p:sp>
      <p:sp>
        <p:nvSpPr>
          <p:cNvPr id="25" name="TextBox 24">
            <a:extLst>
              <a:ext uri="{FF2B5EF4-FFF2-40B4-BE49-F238E27FC236}">
                <a16:creationId xmlns="" xmlns:a16="http://schemas.microsoft.com/office/drawing/2014/main" id="{975CB28B-2D30-DD47-8D2A-83FDA08FC072}"/>
              </a:ext>
            </a:extLst>
          </p:cNvPr>
          <p:cNvSpPr txBox="1"/>
          <p:nvPr/>
        </p:nvSpPr>
        <p:spPr>
          <a:xfrm>
            <a:off x="3575720" y="1412776"/>
            <a:ext cx="5203262" cy="400110"/>
          </a:xfrm>
          <a:prstGeom prst="rect">
            <a:avLst/>
          </a:prstGeom>
          <a:noFill/>
        </p:spPr>
        <p:txBody>
          <a:bodyPr wrap="square" rtlCol="0">
            <a:spAutoFit/>
          </a:bodyPr>
          <a:lstStyle/>
          <a:p>
            <a:r>
              <a:rPr lang="en-CA" sz="2000" b="1" u="sng" dirty="0">
                <a:latin typeface="Poppins" panose="00000500000000000000" pitchFamily="2" charset="0"/>
                <a:cs typeface="Poppins" panose="00000500000000000000" pitchFamily="2" charset="0"/>
              </a:rPr>
              <a:t>PKA ATP competitive inhibitor H-89</a:t>
            </a:r>
          </a:p>
        </p:txBody>
      </p:sp>
      <p:sp>
        <p:nvSpPr>
          <p:cNvPr id="26" name="TextBox 25">
            <a:extLst>
              <a:ext uri="{FF2B5EF4-FFF2-40B4-BE49-F238E27FC236}">
                <a16:creationId xmlns="" xmlns:a16="http://schemas.microsoft.com/office/drawing/2014/main" id="{72EBEEAD-0DD9-B15A-7270-42D630DE4089}"/>
              </a:ext>
            </a:extLst>
          </p:cNvPr>
          <p:cNvSpPr txBox="1"/>
          <p:nvPr/>
        </p:nvSpPr>
        <p:spPr>
          <a:xfrm>
            <a:off x="3503712" y="4095304"/>
            <a:ext cx="6048372" cy="400110"/>
          </a:xfrm>
          <a:prstGeom prst="rect">
            <a:avLst/>
          </a:prstGeom>
          <a:noFill/>
        </p:spPr>
        <p:txBody>
          <a:bodyPr wrap="square" rtlCol="0">
            <a:spAutoFit/>
          </a:bodyPr>
          <a:lstStyle/>
          <a:p>
            <a:r>
              <a:rPr lang="en-CA" sz="2000" b="1" u="sng" dirty="0">
                <a:latin typeface="Poppins" panose="00000500000000000000" pitchFamily="2" charset="0"/>
                <a:cs typeface="Poppins" panose="00000500000000000000" pitchFamily="2" charset="0"/>
              </a:rPr>
              <a:t>PKA ATP non-competitive inhibitor PKI</a:t>
            </a:r>
          </a:p>
        </p:txBody>
      </p:sp>
      <p:sp>
        <p:nvSpPr>
          <p:cNvPr id="27" name="TextBox 26">
            <a:extLst>
              <a:ext uri="{FF2B5EF4-FFF2-40B4-BE49-F238E27FC236}">
                <a16:creationId xmlns="" xmlns:a16="http://schemas.microsoft.com/office/drawing/2014/main" id="{F2A4E3BE-7585-8394-793D-4BD1263790AE}"/>
              </a:ext>
            </a:extLst>
          </p:cNvPr>
          <p:cNvSpPr txBox="1"/>
          <p:nvPr/>
        </p:nvSpPr>
        <p:spPr>
          <a:xfrm>
            <a:off x="4780534" y="6569472"/>
            <a:ext cx="2464579" cy="279897"/>
          </a:xfrm>
          <a:prstGeom prst="rect">
            <a:avLst/>
          </a:prstGeom>
          <a:noFill/>
        </p:spPr>
        <p:txBody>
          <a:bodyPr wrap="square">
            <a:spAutoFit/>
          </a:bodyPr>
          <a:lstStyle/>
          <a:p>
            <a:pPr algn="ctr"/>
            <a:r>
              <a:rPr lang="en-CA" sz="1400" b="0" i="1" u="none" strike="noStrike" baseline="0" dirty="0" err="1">
                <a:solidFill>
                  <a:schemeClr val="tx1">
                    <a:lumMod val="50000"/>
                    <a:lumOff val="50000"/>
                  </a:schemeClr>
                </a:solidFill>
                <a:latin typeface="Poppins" panose="00000500000000000000" pitchFamily="2" charset="0"/>
                <a:cs typeface="Poppins" panose="00000500000000000000" pitchFamily="2" charset="0"/>
              </a:rPr>
              <a:t>Zegzouti</a:t>
            </a:r>
            <a:r>
              <a:rPr lang="en-CA" sz="1400" b="0" i="1" u="none" strike="noStrike" baseline="0" dirty="0">
                <a:solidFill>
                  <a:schemeClr val="tx1">
                    <a:lumMod val="50000"/>
                    <a:lumOff val="50000"/>
                  </a:schemeClr>
                </a:solidFill>
                <a:latin typeface="Poppins" panose="00000500000000000000" pitchFamily="2" charset="0"/>
                <a:cs typeface="Poppins" panose="00000500000000000000" pitchFamily="2" charset="0"/>
              </a:rPr>
              <a:t> H et al. 2010</a:t>
            </a:r>
            <a:endParaRPr lang="en-CA" dirty="0">
              <a:solidFill>
                <a:schemeClr val="tx1">
                  <a:lumMod val="50000"/>
                  <a:lumOff val="50000"/>
                </a:schemeClr>
              </a:solidFill>
              <a:latin typeface="Poppins" panose="00000500000000000000" pitchFamily="2" charset="0"/>
              <a:cs typeface="Poppins" panose="00000500000000000000" pitchFamily="2" charset="0"/>
            </a:endParaRPr>
          </a:p>
        </p:txBody>
      </p:sp>
      <p:grpSp>
        <p:nvGrpSpPr>
          <p:cNvPr id="7" name="组合 6">
            <a:extLst>
              <a:ext uri="{FF2B5EF4-FFF2-40B4-BE49-F238E27FC236}">
                <a16:creationId xmlns="" xmlns:a16="http://schemas.microsoft.com/office/drawing/2014/main" id="{12E40C3C-AF94-7A8E-32B6-0EAE3B9750C2}"/>
              </a:ext>
            </a:extLst>
          </p:cNvPr>
          <p:cNvGrpSpPr/>
          <p:nvPr/>
        </p:nvGrpSpPr>
        <p:grpSpPr>
          <a:xfrm>
            <a:off x="81097" y="44624"/>
            <a:ext cx="3998679" cy="480000"/>
            <a:chOff x="81097" y="44624"/>
            <a:chExt cx="3998679" cy="480000"/>
          </a:xfrm>
        </p:grpSpPr>
        <p:pic>
          <p:nvPicPr>
            <p:cNvPr id="8" name="Picture 2" descr="D:\桌面\新logo-黑.png">
              <a:extLst>
                <a:ext uri="{FF2B5EF4-FFF2-40B4-BE49-F238E27FC236}">
                  <a16:creationId xmlns="" xmlns:a16="http://schemas.microsoft.com/office/drawing/2014/main" id="{1BE120D7-74DA-6658-147B-D1861F4439CA}"/>
                </a:ext>
              </a:extLst>
            </p:cNvPr>
            <p:cNvPicPr>
              <a:picLocks noChangeAspect="1" noChangeArrowheads="1"/>
            </p:cNvPicPr>
            <p:nvPr/>
          </p:nvPicPr>
          <p:blipFill>
            <a:blip r:embed="rId5" cstate="print"/>
            <a:stretch>
              <a:fillRect/>
            </a:stretch>
          </p:blipFill>
          <p:spPr bwMode="auto">
            <a:xfrm>
              <a:off x="81097" y="44624"/>
              <a:ext cx="1991701" cy="480000"/>
            </a:xfrm>
            <a:prstGeom prst="rect">
              <a:avLst/>
            </a:prstGeom>
            <a:noFill/>
            <a:ln>
              <a:noFill/>
            </a:ln>
          </p:spPr>
        </p:pic>
        <p:pic>
          <p:nvPicPr>
            <p:cNvPr id="9" name="Picture 2" descr="\\192.168.3.235\Design\Logo &amp; Icons\SCB logo\新版\SCB-标准版.png">
              <a:extLst>
                <a:ext uri="{FF2B5EF4-FFF2-40B4-BE49-F238E27FC236}">
                  <a16:creationId xmlns="" xmlns:a16="http://schemas.microsoft.com/office/drawing/2014/main" id="{BAC42C30-8715-7917-508A-5DCF69A8F2A1}"/>
                </a:ext>
              </a:extLst>
            </p:cNvPr>
            <p:cNvPicPr>
              <a:picLocks noChangeAspect="1" noChangeArrowheads="1"/>
            </p:cNvPicPr>
            <p:nvPr/>
          </p:nvPicPr>
          <p:blipFill>
            <a:blip r:embed="rId6" cstate="print"/>
            <a:srcRect/>
            <a:stretch>
              <a:fillRect/>
            </a:stretch>
          </p:blipFill>
          <p:spPr bwMode="auto">
            <a:xfrm>
              <a:off x="2460526" y="53071"/>
              <a:ext cx="1619250" cy="463106"/>
            </a:xfrm>
            <a:prstGeom prst="rect">
              <a:avLst/>
            </a:prstGeom>
            <a:noFill/>
          </p:spPr>
        </p:pic>
        <p:cxnSp>
          <p:nvCxnSpPr>
            <p:cNvPr id="12" name="直接连接符 11">
              <a:extLst>
                <a:ext uri="{FF2B5EF4-FFF2-40B4-BE49-F238E27FC236}">
                  <a16:creationId xmlns="" xmlns:a16="http://schemas.microsoft.com/office/drawing/2014/main" id="{B4B10135-21AE-A44A-6F16-3CBED1F06300}"/>
                </a:ext>
              </a:extLst>
            </p:cNvPr>
            <p:cNvCxnSpPr/>
            <p:nvPr/>
          </p:nvCxnSpPr>
          <p:spPr>
            <a:xfrm>
              <a:off x="2266662" y="158624"/>
              <a:ext cx="0" cy="2520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30" name="Title 1">
            <a:extLst>
              <a:ext uri="{FF2B5EF4-FFF2-40B4-BE49-F238E27FC236}">
                <a16:creationId xmlns="" xmlns:a16="http://schemas.microsoft.com/office/drawing/2014/main" id="{96AF6D97-D9A8-2A53-57DB-28ABCEBAF37E}"/>
              </a:ext>
            </a:extLst>
          </p:cNvPr>
          <p:cNvSpPr txBox="1">
            <a:spLocks/>
          </p:cNvSpPr>
          <p:nvPr/>
        </p:nvSpPr>
        <p:spPr>
          <a:xfrm>
            <a:off x="448714" y="413792"/>
            <a:ext cx="11294573" cy="1143000"/>
          </a:xfrm>
          <a:prstGeom prst="rect">
            <a:avLst/>
          </a:prstGeom>
        </p:spPr>
        <p:txBody>
          <a:bodyPr vert="horz" lIns="91440" tIns="45720" rIns="91440" bIns="45720" rtlCol="0" anchor="ctr">
            <a:normAutofit lnSpcReduction="10000"/>
          </a:bodyPr>
          <a:lstStyle>
            <a:lvl1pPr algn="ctr" defTabSz="1219170" rtl="0" eaLnBrk="1" latinLnBrk="0" hangingPunct="1">
              <a:spcBef>
                <a:spcPct val="0"/>
              </a:spcBef>
              <a:buNone/>
              <a:defRPr sz="5867" kern="1200">
                <a:solidFill>
                  <a:schemeClr val="tx1"/>
                </a:solidFill>
                <a:latin typeface="+mj-lt"/>
                <a:ea typeface="+mj-ea"/>
                <a:cs typeface="+mj-cs"/>
              </a:defRPr>
            </a:lvl1pPr>
          </a:lstStyle>
          <a:p>
            <a:r>
              <a:rPr lang="en-CA" altLang="zh-CN" sz="3600" b="1" dirty="0">
                <a:latin typeface="Poppins" panose="00000500000000000000" pitchFamily="2" charset="0"/>
                <a:cs typeface="Poppins" panose="00000500000000000000" pitchFamily="2" charset="0"/>
              </a:rPr>
              <a:t>ATP competitive vs non-competitive inhibition</a:t>
            </a:r>
            <a:endParaRPr lang="en-CA" sz="3600" b="1" dirty="0">
              <a:latin typeface="Poppins" panose="00000500000000000000" pitchFamily="2" charset="0"/>
              <a:cs typeface="Poppins" panose="00000500000000000000" pitchFamily="2" charset="0"/>
            </a:endParaRPr>
          </a:p>
        </p:txBody>
      </p:sp>
    </p:spTree>
    <p:extLst>
      <p:ext uri="{BB962C8B-B14F-4D97-AF65-F5344CB8AC3E}">
        <p14:creationId xmlns="" xmlns:p14="http://schemas.microsoft.com/office/powerpoint/2010/main" val="1491362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p:cTn id="12" dur="500" fill="hold"/>
                                        <p:tgtEl>
                                          <p:spTgt spid="21"/>
                                        </p:tgtEl>
                                        <p:attrNameLst>
                                          <p:attrName>ppt_w</p:attrName>
                                        </p:attrNameLst>
                                      </p:cBhvr>
                                      <p:tavLst>
                                        <p:tav tm="0">
                                          <p:val>
                                            <p:fltVal val="0"/>
                                          </p:val>
                                        </p:tav>
                                        <p:tav tm="100000">
                                          <p:val>
                                            <p:strVal val="#ppt_w"/>
                                          </p:val>
                                        </p:tav>
                                      </p:tavLst>
                                    </p:anim>
                                    <p:anim calcmode="lin" valueType="num">
                                      <p:cBhvr>
                                        <p:cTn id="13" dur="500" fill="hold"/>
                                        <p:tgtEl>
                                          <p:spTgt spid="21"/>
                                        </p:tgtEl>
                                        <p:attrNameLst>
                                          <p:attrName>ppt_h</p:attrName>
                                        </p:attrNameLst>
                                      </p:cBhvr>
                                      <p:tavLst>
                                        <p:tav tm="0">
                                          <p:val>
                                            <p:fltVal val="0"/>
                                          </p:val>
                                        </p:tav>
                                        <p:tav tm="100000">
                                          <p:val>
                                            <p:strVal val="#ppt_h"/>
                                          </p:val>
                                        </p:tav>
                                      </p:tavLst>
                                    </p:anim>
                                    <p:animEffect transition="in" filter="fade">
                                      <p:cBhvr>
                                        <p:cTn id="14" dur="500"/>
                                        <p:tgtEl>
                                          <p:spTgt spid="21"/>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ppt_w</p:attrName>
                                        </p:attrNameLst>
                                      </p:cBhvr>
                                      <p:tavLst>
                                        <p:tav tm="0">
                                          <p:val>
                                            <p:fltVal val="0"/>
                                          </p:val>
                                        </p:tav>
                                        <p:tav tm="100000">
                                          <p:val>
                                            <p:strVal val="#ppt_w"/>
                                          </p:val>
                                        </p:tav>
                                      </p:tavLst>
                                    </p:anim>
                                    <p:anim calcmode="lin" valueType="num">
                                      <p:cBhvr>
                                        <p:cTn id="18" dur="500" fill="hold"/>
                                        <p:tgtEl>
                                          <p:spTgt spid="20"/>
                                        </p:tgtEl>
                                        <p:attrNameLst>
                                          <p:attrName>ppt_h</p:attrName>
                                        </p:attrNameLst>
                                      </p:cBhvr>
                                      <p:tavLst>
                                        <p:tav tm="0">
                                          <p:val>
                                            <p:fltVal val="0"/>
                                          </p:val>
                                        </p:tav>
                                        <p:tav tm="100000">
                                          <p:val>
                                            <p:strVal val="#ppt_h"/>
                                          </p:val>
                                        </p:tav>
                                      </p:tavLst>
                                    </p:anim>
                                    <p:animEffect transition="in" filter="fade">
                                      <p:cBhvr>
                                        <p:cTn id="19" dur="500"/>
                                        <p:tgtEl>
                                          <p:spTgt spid="20"/>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p:cTn id="24" dur="500" fill="hold"/>
                                        <p:tgtEl>
                                          <p:spTgt spid="22"/>
                                        </p:tgtEl>
                                        <p:attrNameLst>
                                          <p:attrName>ppt_w</p:attrName>
                                        </p:attrNameLst>
                                      </p:cBhvr>
                                      <p:tavLst>
                                        <p:tav tm="0">
                                          <p:val>
                                            <p:fltVal val="0"/>
                                          </p:val>
                                        </p:tav>
                                        <p:tav tm="100000">
                                          <p:val>
                                            <p:strVal val="#ppt_w"/>
                                          </p:val>
                                        </p:tav>
                                      </p:tavLst>
                                    </p:anim>
                                    <p:anim calcmode="lin" valueType="num">
                                      <p:cBhvr>
                                        <p:cTn id="25" dur="500" fill="hold"/>
                                        <p:tgtEl>
                                          <p:spTgt spid="22"/>
                                        </p:tgtEl>
                                        <p:attrNameLst>
                                          <p:attrName>ppt_h</p:attrName>
                                        </p:attrNameLst>
                                      </p:cBhvr>
                                      <p:tavLst>
                                        <p:tav tm="0">
                                          <p:val>
                                            <p:fltVal val="0"/>
                                          </p:val>
                                        </p:tav>
                                        <p:tav tm="100000">
                                          <p:val>
                                            <p:strVal val="#ppt_h"/>
                                          </p:val>
                                        </p:tav>
                                      </p:tavLst>
                                    </p:anim>
                                    <p:animEffect transition="in" filter="fade">
                                      <p:cBhvr>
                                        <p:cTn id="26" dur="500"/>
                                        <p:tgtEl>
                                          <p:spTgt spid="22"/>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p:cTn id="29" dur="500" fill="hold"/>
                                        <p:tgtEl>
                                          <p:spTgt spid="24"/>
                                        </p:tgtEl>
                                        <p:attrNameLst>
                                          <p:attrName>ppt_w</p:attrName>
                                        </p:attrNameLst>
                                      </p:cBhvr>
                                      <p:tavLst>
                                        <p:tav tm="0">
                                          <p:val>
                                            <p:fltVal val="0"/>
                                          </p:val>
                                        </p:tav>
                                        <p:tav tm="100000">
                                          <p:val>
                                            <p:strVal val="#ppt_w"/>
                                          </p:val>
                                        </p:tav>
                                      </p:tavLst>
                                    </p:anim>
                                    <p:anim calcmode="lin" valueType="num">
                                      <p:cBhvr>
                                        <p:cTn id="30" dur="500" fill="hold"/>
                                        <p:tgtEl>
                                          <p:spTgt spid="24"/>
                                        </p:tgtEl>
                                        <p:attrNameLst>
                                          <p:attrName>ppt_h</p:attrName>
                                        </p:attrNameLst>
                                      </p:cBhvr>
                                      <p:tavLst>
                                        <p:tav tm="0">
                                          <p:val>
                                            <p:fltVal val="0"/>
                                          </p:val>
                                        </p:tav>
                                        <p:tav tm="100000">
                                          <p:val>
                                            <p:strVal val="#ppt_h"/>
                                          </p:val>
                                        </p:tav>
                                      </p:tavLst>
                                    </p:anim>
                                    <p:animEffect transition="in" filter="fade">
                                      <p:cBhvr>
                                        <p:cTn id="31" dur="500"/>
                                        <p:tgtEl>
                                          <p:spTgt spid="24"/>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23"/>
                                        </p:tgtEl>
                                        <p:attrNameLst>
                                          <p:attrName>style.visibility</p:attrName>
                                        </p:attrNameLst>
                                      </p:cBhvr>
                                      <p:to>
                                        <p:strVal val="visible"/>
                                      </p:to>
                                    </p:set>
                                    <p:anim calcmode="lin" valueType="num">
                                      <p:cBhvr>
                                        <p:cTn id="34" dur="500" fill="hold"/>
                                        <p:tgtEl>
                                          <p:spTgt spid="23"/>
                                        </p:tgtEl>
                                        <p:attrNameLst>
                                          <p:attrName>ppt_w</p:attrName>
                                        </p:attrNameLst>
                                      </p:cBhvr>
                                      <p:tavLst>
                                        <p:tav tm="0">
                                          <p:val>
                                            <p:fltVal val="0"/>
                                          </p:val>
                                        </p:tav>
                                        <p:tav tm="100000">
                                          <p:val>
                                            <p:strVal val="#ppt_w"/>
                                          </p:val>
                                        </p:tav>
                                      </p:tavLst>
                                    </p:anim>
                                    <p:anim calcmode="lin" valueType="num">
                                      <p:cBhvr>
                                        <p:cTn id="35" dur="500" fill="hold"/>
                                        <p:tgtEl>
                                          <p:spTgt spid="23"/>
                                        </p:tgtEl>
                                        <p:attrNameLst>
                                          <p:attrName>ppt_h</p:attrName>
                                        </p:attrNameLst>
                                      </p:cBhvr>
                                      <p:tavLst>
                                        <p:tav tm="0">
                                          <p:val>
                                            <p:fltVal val="0"/>
                                          </p:val>
                                        </p:tav>
                                        <p:tav tm="100000">
                                          <p:val>
                                            <p:strVal val="#ppt_h"/>
                                          </p:val>
                                        </p:tav>
                                      </p:tavLst>
                                    </p:anim>
                                    <p:animEffect transition="in" filter="fade">
                                      <p:cBhvr>
                                        <p:cTn id="3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animBg="1"/>
      <p:bldP spid="2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 xmlns:a16="http://schemas.microsoft.com/office/drawing/2014/main" id="{6D1B4135-1F07-2D4B-870E-BDE0E8A04B36}"/>
              </a:ext>
            </a:extLst>
          </p:cNvPr>
          <p:cNvSpPr txBox="1"/>
          <p:nvPr/>
        </p:nvSpPr>
        <p:spPr>
          <a:xfrm>
            <a:off x="71946" y="6572274"/>
            <a:ext cx="3071284" cy="256545"/>
          </a:xfrm>
          <a:prstGeom prst="rect">
            <a:avLst/>
          </a:prstGeom>
          <a:noFill/>
        </p:spPr>
        <p:txBody>
          <a:bodyPr>
            <a:spAutoFit/>
          </a:bodyPr>
          <a:lstStyle/>
          <a:p>
            <a:pPr>
              <a:defRPr/>
            </a:pPr>
            <a:r>
              <a:rPr lang="en-US" altLang="zh-CN" sz="1067" dirty="0">
                <a:solidFill>
                  <a:schemeClr val="tx1">
                    <a:lumMod val="50000"/>
                    <a:lumOff val="50000"/>
                  </a:schemeClr>
                </a:solidFill>
                <a:latin typeface="Poppins" pitchFamily="2" charset="0"/>
                <a:ea typeface="微软雅黑" pitchFamily="34" charset="-122"/>
                <a:cs typeface="Poppins" pitchFamily="2" charset="0"/>
              </a:rPr>
              <a:t>Sino Biological, Inc.</a:t>
            </a:r>
          </a:p>
        </p:txBody>
      </p:sp>
      <p:sp>
        <p:nvSpPr>
          <p:cNvPr id="29" name="Slide Number Placeholder 2">
            <a:extLst>
              <a:ext uri="{FF2B5EF4-FFF2-40B4-BE49-F238E27FC236}">
                <a16:creationId xmlns="" xmlns:a16="http://schemas.microsoft.com/office/drawing/2014/main" id="{7EAF9033-2AA8-BDA5-A2B3-707971D4120E}"/>
              </a:ext>
            </a:extLst>
          </p:cNvPr>
          <p:cNvSpPr txBox="1">
            <a:spLocks/>
          </p:cNvSpPr>
          <p:nvPr/>
        </p:nvSpPr>
        <p:spPr>
          <a:xfrm>
            <a:off x="9448800" y="6356350"/>
            <a:ext cx="2743200" cy="365125"/>
          </a:xfrm>
          <a:prstGeom prst="rect">
            <a:avLst/>
          </a:prstGeom>
        </p:spPr>
        <p:txBody>
          <a:bodyPr vert="horz" lIns="91440" tIns="45720" rIns="91440" bIns="45720" rtlCol="0" anchor="ctr"/>
          <a:lstStyle>
            <a:defPPr>
              <a:defRPr lang="zh-CN"/>
            </a:defPPr>
            <a:lvl1pPr marL="0" algn="r" defTabSz="1219170" rtl="0" eaLnBrk="1" latinLnBrk="0" hangingPunct="1">
              <a:defRPr sz="1600" kern="1200">
                <a:solidFill>
                  <a:schemeClr val="tx1">
                    <a:tint val="75000"/>
                  </a:schemeClr>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fld id="{4DB72C5D-F8DD-F442-983E-53CD8A77EED6}" type="slidenum">
              <a:rPr lang="en-US" smtClean="0"/>
              <a:pPr/>
              <a:t>33</a:t>
            </a:fld>
            <a:endParaRPr lang="en-US"/>
          </a:p>
        </p:txBody>
      </p:sp>
      <p:pic>
        <p:nvPicPr>
          <p:cNvPr id="2" name="Content Placeholder 5">
            <a:extLst>
              <a:ext uri="{FF2B5EF4-FFF2-40B4-BE49-F238E27FC236}">
                <a16:creationId xmlns="" xmlns:a16="http://schemas.microsoft.com/office/drawing/2014/main" id="{87C7AB96-1B83-1EB7-3B47-12B1A1395ADA}"/>
              </a:ext>
            </a:extLst>
          </p:cNvPr>
          <p:cNvPicPr>
            <a:picLocks noChangeAspect="1"/>
          </p:cNvPicPr>
          <p:nvPr/>
        </p:nvPicPr>
        <p:blipFill>
          <a:blip r:embed="rId3" cstate="print"/>
          <a:srcRect/>
          <a:stretch/>
        </p:blipFill>
        <p:spPr>
          <a:xfrm>
            <a:off x="2039868" y="1034078"/>
            <a:ext cx="8112265" cy="5563274"/>
          </a:xfrm>
          <a:prstGeom prst="rect">
            <a:avLst/>
          </a:prstGeom>
        </p:spPr>
      </p:pic>
      <p:sp>
        <p:nvSpPr>
          <p:cNvPr id="3" name="TextBox 2">
            <a:extLst>
              <a:ext uri="{FF2B5EF4-FFF2-40B4-BE49-F238E27FC236}">
                <a16:creationId xmlns="" xmlns:a16="http://schemas.microsoft.com/office/drawing/2014/main" id="{4C619BA0-0A1A-A106-AB02-725F6F0815C2}"/>
              </a:ext>
            </a:extLst>
          </p:cNvPr>
          <p:cNvSpPr txBox="1"/>
          <p:nvPr/>
        </p:nvSpPr>
        <p:spPr>
          <a:xfrm>
            <a:off x="4756197" y="6541592"/>
            <a:ext cx="2679607" cy="307777"/>
          </a:xfrm>
          <a:prstGeom prst="rect">
            <a:avLst/>
          </a:prstGeom>
          <a:noFill/>
        </p:spPr>
        <p:txBody>
          <a:bodyPr wrap="square">
            <a:spAutoFit/>
          </a:bodyPr>
          <a:lstStyle/>
          <a:p>
            <a:pPr algn="ctr"/>
            <a:r>
              <a:rPr lang="en-CA" sz="1400" i="1" dirty="0" err="1">
                <a:solidFill>
                  <a:schemeClr val="tx1">
                    <a:lumMod val="50000"/>
                    <a:lumOff val="50000"/>
                  </a:schemeClr>
                </a:solidFill>
                <a:latin typeface="Poppins" panose="00000500000000000000" pitchFamily="2" charset="0"/>
                <a:cs typeface="Poppins" panose="00000500000000000000" pitchFamily="2" charset="0"/>
              </a:rPr>
              <a:t>Hennek</a:t>
            </a:r>
            <a:r>
              <a:rPr lang="en-CA" sz="1400" i="1" dirty="0">
                <a:solidFill>
                  <a:schemeClr val="tx1">
                    <a:lumMod val="50000"/>
                    <a:lumOff val="50000"/>
                  </a:schemeClr>
                </a:solidFill>
                <a:latin typeface="Poppins" panose="00000500000000000000" pitchFamily="2" charset="0"/>
                <a:cs typeface="Poppins" panose="00000500000000000000" pitchFamily="2" charset="0"/>
              </a:rPr>
              <a:t> J</a:t>
            </a:r>
            <a:r>
              <a:rPr lang="en-CA" sz="1400" b="0" i="1" u="none" strike="noStrike" baseline="0" dirty="0">
                <a:solidFill>
                  <a:schemeClr val="tx1">
                    <a:lumMod val="50000"/>
                    <a:lumOff val="50000"/>
                  </a:schemeClr>
                </a:solidFill>
                <a:latin typeface="Poppins" panose="00000500000000000000" pitchFamily="2" charset="0"/>
                <a:cs typeface="Poppins" panose="00000500000000000000" pitchFamily="2" charset="0"/>
              </a:rPr>
              <a:t> et al. 2016</a:t>
            </a:r>
            <a:endParaRPr lang="en-CA" sz="1400" dirty="0">
              <a:solidFill>
                <a:schemeClr val="tx1">
                  <a:lumMod val="50000"/>
                  <a:lumOff val="50000"/>
                </a:schemeClr>
              </a:solidFill>
              <a:latin typeface="Poppins" panose="00000500000000000000" pitchFamily="2" charset="0"/>
              <a:cs typeface="Poppins" panose="00000500000000000000" pitchFamily="2" charset="0"/>
            </a:endParaRPr>
          </a:p>
        </p:txBody>
      </p:sp>
      <p:pic>
        <p:nvPicPr>
          <p:cNvPr id="13" name="Picture 2" descr="D:\桌面\新logo-黑.png"/>
          <p:cNvPicPr>
            <a:picLocks noChangeAspect="1" noChangeArrowheads="1"/>
          </p:cNvPicPr>
          <p:nvPr/>
        </p:nvPicPr>
        <p:blipFill>
          <a:blip r:embed="rId4" cstate="print"/>
          <a:stretch>
            <a:fillRect/>
          </a:stretch>
        </p:blipFill>
        <p:spPr bwMode="auto">
          <a:xfrm>
            <a:off x="81097" y="44624"/>
            <a:ext cx="1991701" cy="480000"/>
          </a:xfrm>
          <a:prstGeom prst="rect">
            <a:avLst/>
          </a:prstGeom>
          <a:noFill/>
          <a:ln>
            <a:noFill/>
          </a:ln>
        </p:spPr>
      </p:pic>
      <p:pic>
        <p:nvPicPr>
          <p:cNvPr id="15" name="Picture 2" descr="\\192.168.3.235\Design\Logo &amp; Icons\SCB logo\新版\SCB-标准版.png"/>
          <p:cNvPicPr>
            <a:picLocks noChangeAspect="1" noChangeArrowheads="1"/>
          </p:cNvPicPr>
          <p:nvPr/>
        </p:nvPicPr>
        <p:blipFill>
          <a:blip r:embed="rId5" cstate="print"/>
          <a:srcRect/>
          <a:stretch>
            <a:fillRect/>
          </a:stretch>
        </p:blipFill>
        <p:spPr bwMode="auto">
          <a:xfrm>
            <a:off x="2460526" y="53071"/>
            <a:ext cx="1619250" cy="463106"/>
          </a:xfrm>
          <a:prstGeom prst="rect">
            <a:avLst/>
          </a:prstGeom>
          <a:noFill/>
        </p:spPr>
      </p:pic>
      <p:cxnSp>
        <p:nvCxnSpPr>
          <p:cNvPr id="16" name="直接连接符 15"/>
          <p:cNvCxnSpPr/>
          <p:nvPr/>
        </p:nvCxnSpPr>
        <p:spPr>
          <a:xfrm>
            <a:off x="2266662" y="158624"/>
            <a:ext cx="0" cy="2520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 xmlns:a16="http://schemas.microsoft.com/office/drawing/2014/main" id="{96AF6D97-D9A8-2A53-57DB-28ABCEBAF37E}"/>
              </a:ext>
            </a:extLst>
          </p:cNvPr>
          <p:cNvSpPr txBox="1">
            <a:spLocks/>
          </p:cNvSpPr>
          <p:nvPr/>
        </p:nvSpPr>
        <p:spPr>
          <a:xfrm>
            <a:off x="609600" y="455093"/>
            <a:ext cx="10972800" cy="669651"/>
          </a:xfrm>
          <a:prstGeom prst="rect">
            <a:avLst/>
          </a:prstGeom>
        </p:spPr>
        <p:txBody>
          <a:bodyPr vert="horz" lIns="91440" tIns="45720" rIns="91440" bIns="45720" rtlCol="0" anchor="ctr">
            <a:normAutofit/>
          </a:bodyPr>
          <a:lstStyle>
            <a:lvl1pPr algn="ctr" defTabSz="1219170" rtl="0" eaLnBrk="1" latinLnBrk="0" hangingPunct="1">
              <a:spcBef>
                <a:spcPct val="0"/>
              </a:spcBef>
              <a:buNone/>
              <a:defRPr sz="5867" kern="1200">
                <a:solidFill>
                  <a:schemeClr val="tx1"/>
                </a:solidFill>
                <a:latin typeface="+mj-lt"/>
                <a:ea typeface="+mj-ea"/>
                <a:cs typeface="+mj-cs"/>
              </a:defRPr>
            </a:lvl1pPr>
          </a:lstStyle>
          <a:p>
            <a:r>
              <a:rPr lang="en-CA" altLang="zh-CN" sz="3600" b="1" dirty="0">
                <a:latin typeface="Poppins" panose="00000500000000000000" pitchFamily="2" charset="0"/>
                <a:cs typeface="Poppins" panose="00000500000000000000" pitchFamily="2" charset="0"/>
              </a:rPr>
              <a:t>Kinase Selectivity Profiling Systems (KSPS)</a:t>
            </a:r>
            <a:endParaRPr lang="en-CA" sz="3600" b="1" dirty="0">
              <a:latin typeface="Poppins" panose="00000500000000000000" pitchFamily="2" charset="0"/>
              <a:cs typeface="Poppins" panose="00000500000000000000" pitchFamily="2" charset="0"/>
            </a:endParaRPr>
          </a:p>
        </p:txBody>
      </p:sp>
    </p:spTree>
    <p:extLst>
      <p:ext uri="{BB962C8B-B14F-4D97-AF65-F5344CB8AC3E}">
        <p14:creationId xmlns="" xmlns:p14="http://schemas.microsoft.com/office/powerpoint/2010/main" val="163454928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 xmlns:a16="http://schemas.microsoft.com/office/drawing/2014/main" id="{6D1B4135-1F07-2D4B-870E-BDE0E8A04B36}"/>
              </a:ext>
            </a:extLst>
          </p:cNvPr>
          <p:cNvSpPr txBox="1"/>
          <p:nvPr/>
        </p:nvSpPr>
        <p:spPr>
          <a:xfrm>
            <a:off x="71946" y="6572274"/>
            <a:ext cx="3071284" cy="256545"/>
          </a:xfrm>
          <a:prstGeom prst="rect">
            <a:avLst/>
          </a:prstGeom>
          <a:noFill/>
        </p:spPr>
        <p:txBody>
          <a:bodyPr>
            <a:spAutoFit/>
          </a:bodyPr>
          <a:lstStyle/>
          <a:p>
            <a:pPr>
              <a:defRPr/>
            </a:pPr>
            <a:r>
              <a:rPr lang="en-US" altLang="zh-CN" sz="1067" dirty="0">
                <a:solidFill>
                  <a:schemeClr val="tx1">
                    <a:lumMod val="50000"/>
                    <a:lumOff val="50000"/>
                  </a:schemeClr>
                </a:solidFill>
                <a:latin typeface="Poppins" pitchFamily="2" charset="0"/>
                <a:ea typeface="微软雅黑" pitchFamily="34" charset="-122"/>
                <a:cs typeface="Poppins" pitchFamily="2" charset="0"/>
              </a:rPr>
              <a:t>Sino Biological, Inc.</a:t>
            </a:r>
          </a:p>
        </p:txBody>
      </p:sp>
      <p:sp>
        <p:nvSpPr>
          <p:cNvPr id="29" name="Slide Number Placeholder 2">
            <a:extLst>
              <a:ext uri="{FF2B5EF4-FFF2-40B4-BE49-F238E27FC236}">
                <a16:creationId xmlns="" xmlns:a16="http://schemas.microsoft.com/office/drawing/2014/main" id="{7EAF9033-2AA8-BDA5-A2B3-707971D4120E}"/>
              </a:ext>
            </a:extLst>
          </p:cNvPr>
          <p:cNvSpPr txBox="1">
            <a:spLocks/>
          </p:cNvSpPr>
          <p:nvPr/>
        </p:nvSpPr>
        <p:spPr>
          <a:xfrm>
            <a:off x="9448800" y="6356350"/>
            <a:ext cx="2743200" cy="365125"/>
          </a:xfrm>
          <a:prstGeom prst="rect">
            <a:avLst/>
          </a:prstGeom>
        </p:spPr>
        <p:txBody>
          <a:bodyPr vert="horz" lIns="91440" tIns="45720" rIns="91440" bIns="45720" rtlCol="0" anchor="ctr"/>
          <a:lstStyle>
            <a:defPPr>
              <a:defRPr lang="zh-CN"/>
            </a:defPPr>
            <a:lvl1pPr marL="0" algn="r" defTabSz="1219170" rtl="0" eaLnBrk="1" latinLnBrk="0" hangingPunct="1">
              <a:defRPr sz="1600" kern="1200">
                <a:solidFill>
                  <a:schemeClr val="tx1">
                    <a:tint val="75000"/>
                  </a:schemeClr>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fld id="{4DB72C5D-F8DD-F442-983E-53CD8A77EED6}" type="slidenum">
              <a:rPr lang="en-US" smtClean="0"/>
              <a:pPr/>
              <a:t>34</a:t>
            </a:fld>
            <a:endParaRPr lang="en-US"/>
          </a:p>
        </p:txBody>
      </p:sp>
      <p:pic>
        <p:nvPicPr>
          <p:cNvPr id="2" name="Content Placeholder 13">
            <a:extLst>
              <a:ext uri="{FF2B5EF4-FFF2-40B4-BE49-F238E27FC236}">
                <a16:creationId xmlns="" xmlns:a16="http://schemas.microsoft.com/office/drawing/2014/main" id="{B14FD2E6-9075-A70E-EF7E-E4144A3F84C5}"/>
              </a:ext>
            </a:extLst>
          </p:cNvPr>
          <p:cNvPicPr>
            <a:picLocks noChangeAspect="1"/>
          </p:cNvPicPr>
          <p:nvPr/>
        </p:nvPicPr>
        <p:blipFill>
          <a:blip r:embed="rId3" cstate="print"/>
          <a:stretch>
            <a:fillRect/>
          </a:stretch>
        </p:blipFill>
        <p:spPr>
          <a:xfrm>
            <a:off x="711199" y="1814011"/>
            <a:ext cx="5272823" cy="3415189"/>
          </a:xfrm>
          <a:prstGeom prst="rect">
            <a:avLst/>
          </a:prstGeom>
        </p:spPr>
      </p:pic>
      <p:pic>
        <p:nvPicPr>
          <p:cNvPr id="3" name="Picture 2">
            <a:extLst>
              <a:ext uri="{FF2B5EF4-FFF2-40B4-BE49-F238E27FC236}">
                <a16:creationId xmlns="" xmlns:a16="http://schemas.microsoft.com/office/drawing/2014/main" id="{9A2B4F29-249D-B3EA-6693-4F73435C229C}"/>
              </a:ext>
            </a:extLst>
          </p:cNvPr>
          <p:cNvPicPr>
            <a:picLocks noChangeAspect="1"/>
          </p:cNvPicPr>
          <p:nvPr/>
        </p:nvPicPr>
        <p:blipFill>
          <a:blip r:embed="rId4" cstate="print"/>
          <a:stretch>
            <a:fillRect/>
          </a:stretch>
        </p:blipFill>
        <p:spPr>
          <a:xfrm>
            <a:off x="6217214" y="1835446"/>
            <a:ext cx="5272823" cy="3372320"/>
          </a:xfrm>
          <a:prstGeom prst="rect">
            <a:avLst/>
          </a:prstGeom>
        </p:spPr>
      </p:pic>
      <p:pic>
        <p:nvPicPr>
          <p:cNvPr id="13" name="Picture 2" descr="D:\桌面\新logo-黑.png"/>
          <p:cNvPicPr>
            <a:picLocks noChangeAspect="1" noChangeArrowheads="1"/>
          </p:cNvPicPr>
          <p:nvPr/>
        </p:nvPicPr>
        <p:blipFill>
          <a:blip r:embed="rId5" cstate="print"/>
          <a:stretch>
            <a:fillRect/>
          </a:stretch>
        </p:blipFill>
        <p:spPr bwMode="auto">
          <a:xfrm>
            <a:off x="81097" y="44624"/>
            <a:ext cx="1991701" cy="480000"/>
          </a:xfrm>
          <a:prstGeom prst="rect">
            <a:avLst/>
          </a:prstGeom>
          <a:noFill/>
          <a:ln>
            <a:noFill/>
          </a:ln>
        </p:spPr>
      </p:pic>
      <p:pic>
        <p:nvPicPr>
          <p:cNvPr id="15" name="Picture 2" descr="\\192.168.3.235\Design\Logo &amp; Icons\SCB logo\新版\SCB-标准版.png"/>
          <p:cNvPicPr>
            <a:picLocks noChangeAspect="1" noChangeArrowheads="1"/>
          </p:cNvPicPr>
          <p:nvPr/>
        </p:nvPicPr>
        <p:blipFill>
          <a:blip r:embed="rId6" cstate="print"/>
          <a:srcRect/>
          <a:stretch>
            <a:fillRect/>
          </a:stretch>
        </p:blipFill>
        <p:spPr bwMode="auto">
          <a:xfrm>
            <a:off x="2460526" y="53071"/>
            <a:ext cx="1619250" cy="463106"/>
          </a:xfrm>
          <a:prstGeom prst="rect">
            <a:avLst/>
          </a:prstGeom>
          <a:noFill/>
        </p:spPr>
      </p:pic>
      <p:cxnSp>
        <p:nvCxnSpPr>
          <p:cNvPr id="16" name="直接连接符 15"/>
          <p:cNvCxnSpPr/>
          <p:nvPr/>
        </p:nvCxnSpPr>
        <p:spPr>
          <a:xfrm>
            <a:off x="2266662" y="158624"/>
            <a:ext cx="0" cy="2520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 xmlns:a16="http://schemas.microsoft.com/office/drawing/2014/main" id="{96AF6D97-D9A8-2A53-57DB-28ABCEBAF37E}"/>
              </a:ext>
            </a:extLst>
          </p:cNvPr>
          <p:cNvSpPr txBox="1">
            <a:spLocks/>
          </p:cNvSpPr>
          <p:nvPr/>
        </p:nvSpPr>
        <p:spPr>
          <a:xfrm>
            <a:off x="609600" y="413792"/>
            <a:ext cx="10972800" cy="1143000"/>
          </a:xfrm>
          <a:prstGeom prst="rect">
            <a:avLst/>
          </a:prstGeom>
        </p:spPr>
        <p:txBody>
          <a:bodyPr vert="horz" lIns="91440" tIns="45720" rIns="91440" bIns="45720" rtlCol="0" anchor="ctr">
            <a:normAutofit/>
          </a:bodyPr>
          <a:lstStyle>
            <a:lvl1pPr algn="ctr" defTabSz="1219170" rtl="0" eaLnBrk="1" latinLnBrk="0" hangingPunct="1">
              <a:spcBef>
                <a:spcPct val="0"/>
              </a:spcBef>
              <a:buNone/>
              <a:defRPr sz="5867" kern="1200">
                <a:solidFill>
                  <a:schemeClr val="tx1"/>
                </a:solidFill>
                <a:latin typeface="+mj-lt"/>
                <a:ea typeface="+mj-ea"/>
                <a:cs typeface="+mj-cs"/>
              </a:defRPr>
            </a:lvl1pPr>
          </a:lstStyle>
          <a:p>
            <a:r>
              <a:rPr lang="en-CA" altLang="zh-CN" sz="3600" b="1" dirty="0">
                <a:latin typeface="Poppins" panose="00000500000000000000" pitchFamily="2" charset="0"/>
                <a:cs typeface="Poppins" panose="00000500000000000000" pitchFamily="2" charset="0"/>
              </a:rPr>
              <a:t>KSPS: standardized kinase activities</a:t>
            </a:r>
            <a:endParaRPr lang="en-CA" sz="3600" b="1" dirty="0">
              <a:latin typeface="Poppins" panose="00000500000000000000" pitchFamily="2" charset="0"/>
              <a:cs typeface="Poppins" panose="00000500000000000000" pitchFamily="2" charset="0"/>
            </a:endParaRPr>
          </a:p>
        </p:txBody>
      </p:sp>
    </p:spTree>
    <p:extLst>
      <p:ext uri="{BB962C8B-B14F-4D97-AF65-F5344CB8AC3E}">
        <p14:creationId xmlns="" xmlns:p14="http://schemas.microsoft.com/office/powerpoint/2010/main" val="400178742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 xmlns:a16="http://schemas.microsoft.com/office/drawing/2014/main" id="{6D1B4135-1F07-2D4B-870E-BDE0E8A04B36}"/>
              </a:ext>
            </a:extLst>
          </p:cNvPr>
          <p:cNvSpPr txBox="1"/>
          <p:nvPr/>
        </p:nvSpPr>
        <p:spPr>
          <a:xfrm>
            <a:off x="71946" y="6572274"/>
            <a:ext cx="3071284" cy="256545"/>
          </a:xfrm>
          <a:prstGeom prst="rect">
            <a:avLst/>
          </a:prstGeom>
          <a:noFill/>
        </p:spPr>
        <p:txBody>
          <a:bodyPr>
            <a:spAutoFit/>
          </a:bodyPr>
          <a:lstStyle/>
          <a:p>
            <a:pPr>
              <a:defRPr/>
            </a:pPr>
            <a:r>
              <a:rPr lang="en-US" altLang="zh-CN" sz="1067" dirty="0">
                <a:solidFill>
                  <a:schemeClr val="tx1">
                    <a:lumMod val="50000"/>
                    <a:lumOff val="50000"/>
                  </a:schemeClr>
                </a:solidFill>
                <a:latin typeface="Poppins" pitchFamily="2" charset="0"/>
                <a:ea typeface="微软雅黑" pitchFamily="34" charset="-122"/>
                <a:cs typeface="Poppins" pitchFamily="2" charset="0"/>
              </a:rPr>
              <a:t>Sino Biological, Inc.</a:t>
            </a:r>
          </a:p>
        </p:txBody>
      </p:sp>
      <p:sp>
        <p:nvSpPr>
          <p:cNvPr id="29" name="Slide Number Placeholder 2">
            <a:extLst>
              <a:ext uri="{FF2B5EF4-FFF2-40B4-BE49-F238E27FC236}">
                <a16:creationId xmlns="" xmlns:a16="http://schemas.microsoft.com/office/drawing/2014/main" id="{7EAF9033-2AA8-BDA5-A2B3-707971D4120E}"/>
              </a:ext>
            </a:extLst>
          </p:cNvPr>
          <p:cNvSpPr txBox="1">
            <a:spLocks/>
          </p:cNvSpPr>
          <p:nvPr/>
        </p:nvSpPr>
        <p:spPr>
          <a:xfrm>
            <a:off x="9448800" y="6356350"/>
            <a:ext cx="2743200" cy="365125"/>
          </a:xfrm>
          <a:prstGeom prst="rect">
            <a:avLst/>
          </a:prstGeom>
        </p:spPr>
        <p:txBody>
          <a:bodyPr vert="horz" lIns="91440" tIns="45720" rIns="91440" bIns="45720" rtlCol="0" anchor="ctr"/>
          <a:lstStyle>
            <a:defPPr>
              <a:defRPr lang="zh-CN"/>
            </a:defPPr>
            <a:lvl1pPr marL="0" algn="r" defTabSz="1219170" rtl="0" eaLnBrk="1" latinLnBrk="0" hangingPunct="1">
              <a:defRPr sz="1600" kern="1200">
                <a:solidFill>
                  <a:schemeClr val="tx1">
                    <a:tint val="75000"/>
                  </a:schemeClr>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fld id="{4DB72C5D-F8DD-F442-983E-53CD8A77EED6}" type="slidenum">
              <a:rPr lang="en-US" smtClean="0"/>
              <a:pPr/>
              <a:t>35</a:t>
            </a:fld>
            <a:endParaRPr lang="en-US"/>
          </a:p>
        </p:txBody>
      </p:sp>
      <p:pic>
        <p:nvPicPr>
          <p:cNvPr id="2" name="Content Placeholder 9">
            <a:extLst>
              <a:ext uri="{FF2B5EF4-FFF2-40B4-BE49-F238E27FC236}">
                <a16:creationId xmlns="" xmlns:a16="http://schemas.microsoft.com/office/drawing/2014/main" id="{8DE8CE2E-4552-94B5-1C63-1C3E7C5FBF0C}"/>
              </a:ext>
            </a:extLst>
          </p:cNvPr>
          <p:cNvPicPr>
            <a:picLocks noChangeAspect="1"/>
          </p:cNvPicPr>
          <p:nvPr/>
        </p:nvPicPr>
        <p:blipFill>
          <a:blip r:embed="rId3" cstate="print"/>
          <a:stretch>
            <a:fillRect/>
          </a:stretch>
        </p:blipFill>
        <p:spPr>
          <a:xfrm>
            <a:off x="1428098" y="4250793"/>
            <a:ext cx="9335803" cy="2562583"/>
          </a:xfrm>
          <a:prstGeom prst="rect">
            <a:avLst/>
          </a:prstGeom>
        </p:spPr>
      </p:pic>
      <p:pic>
        <p:nvPicPr>
          <p:cNvPr id="3" name="Picture 2">
            <a:extLst>
              <a:ext uri="{FF2B5EF4-FFF2-40B4-BE49-F238E27FC236}">
                <a16:creationId xmlns="" xmlns:a16="http://schemas.microsoft.com/office/drawing/2014/main" id="{C74C6FAB-33A0-F64D-E102-48FDC2A475B6}"/>
              </a:ext>
            </a:extLst>
          </p:cNvPr>
          <p:cNvPicPr>
            <a:picLocks noChangeAspect="1"/>
          </p:cNvPicPr>
          <p:nvPr/>
        </p:nvPicPr>
        <p:blipFill rotWithShape="1">
          <a:blip r:embed="rId4" cstate="print"/>
          <a:srcRect t="11723"/>
          <a:stretch/>
        </p:blipFill>
        <p:spPr>
          <a:xfrm>
            <a:off x="1439967" y="1180419"/>
            <a:ext cx="9612066" cy="2699450"/>
          </a:xfrm>
          <a:prstGeom prst="rect">
            <a:avLst/>
          </a:prstGeom>
        </p:spPr>
      </p:pic>
      <p:pic>
        <p:nvPicPr>
          <p:cNvPr id="13" name="Picture 2" descr="D:\桌面\新logo-黑.png"/>
          <p:cNvPicPr>
            <a:picLocks noChangeAspect="1" noChangeArrowheads="1"/>
          </p:cNvPicPr>
          <p:nvPr/>
        </p:nvPicPr>
        <p:blipFill>
          <a:blip r:embed="rId5" cstate="print"/>
          <a:stretch>
            <a:fillRect/>
          </a:stretch>
        </p:blipFill>
        <p:spPr bwMode="auto">
          <a:xfrm>
            <a:off x="81097" y="44624"/>
            <a:ext cx="1991701" cy="480000"/>
          </a:xfrm>
          <a:prstGeom prst="rect">
            <a:avLst/>
          </a:prstGeom>
          <a:noFill/>
          <a:ln>
            <a:noFill/>
          </a:ln>
        </p:spPr>
      </p:pic>
      <p:pic>
        <p:nvPicPr>
          <p:cNvPr id="15" name="Picture 2" descr="\\192.168.3.235\Design\Logo &amp; Icons\SCB logo\新版\SCB-标准版.png"/>
          <p:cNvPicPr>
            <a:picLocks noChangeAspect="1" noChangeArrowheads="1"/>
          </p:cNvPicPr>
          <p:nvPr/>
        </p:nvPicPr>
        <p:blipFill>
          <a:blip r:embed="rId6" cstate="print"/>
          <a:srcRect/>
          <a:stretch>
            <a:fillRect/>
          </a:stretch>
        </p:blipFill>
        <p:spPr bwMode="auto">
          <a:xfrm>
            <a:off x="2460526" y="53071"/>
            <a:ext cx="1619250" cy="463106"/>
          </a:xfrm>
          <a:prstGeom prst="rect">
            <a:avLst/>
          </a:prstGeom>
          <a:noFill/>
        </p:spPr>
      </p:pic>
      <p:cxnSp>
        <p:nvCxnSpPr>
          <p:cNvPr id="16" name="直接连接符 15"/>
          <p:cNvCxnSpPr/>
          <p:nvPr/>
        </p:nvCxnSpPr>
        <p:spPr>
          <a:xfrm>
            <a:off x="2266662" y="158624"/>
            <a:ext cx="0" cy="2520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 xmlns:a16="http://schemas.microsoft.com/office/drawing/2014/main" id="{96AF6D97-D9A8-2A53-57DB-28ABCEBAF37E}"/>
              </a:ext>
            </a:extLst>
          </p:cNvPr>
          <p:cNvSpPr txBox="1">
            <a:spLocks/>
          </p:cNvSpPr>
          <p:nvPr/>
        </p:nvSpPr>
        <p:spPr>
          <a:xfrm>
            <a:off x="609600" y="269776"/>
            <a:ext cx="10972800" cy="1143000"/>
          </a:xfrm>
          <a:prstGeom prst="rect">
            <a:avLst/>
          </a:prstGeom>
        </p:spPr>
        <p:txBody>
          <a:bodyPr vert="horz" lIns="91440" tIns="45720" rIns="91440" bIns="45720" rtlCol="0" anchor="ctr">
            <a:normAutofit/>
          </a:bodyPr>
          <a:lstStyle>
            <a:lvl1pPr algn="ctr" defTabSz="1219170" rtl="0" eaLnBrk="1" latinLnBrk="0" hangingPunct="1">
              <a:spcBef>
                <a:spcPct val="0"/>
              </a:spcBef>
              <a:buNone/>
              <a:defRPr sz="5867" kern="1200">
                <a:solidFill>
                  <a:schemeClr val="tx1"/>
                </a:solidFill>
                <a:latin typeface="+mj-lt"/>
                <a:ea typeface="+mj-ea"/>
                <a:cs typeface="+mj-cs"/>
              </a:defRPr>
            </a:lvl1pPr>
          </a:lstStyle>
          <a:p>
            <a:r>
              <a:rPr lang="en-CA" altLang="zh-CN" sz="3600" b="1" dirty="0">
                <a:latin typeface="Poppins" panose="00000500000000000000" pitchFamily="2" charset="0"/>
                <a:cs typeface="Poppins" panose="00000500000000000000" pitchFamily="2" charset="0"/>
              </a:rPr>
              <a:t>KSPS: single-dose &amp; dose-response profiles</a:t>
            </a:r>
            <a:endParaRPr lang="en-CA" sz="3600" b="1" dirty="0">
              <a:latin typeface="Poppins" panose="00000500000000000000" pitchFamily="2" charset="0"/>
              <a:cs typeface="Poppins" panose="00000500000000000000" pitchFamily="2" charset="0"/>
            </a:endParaRPr>
          </a:p>
        </p:txBody>
      </p:sp>
      <p:pic>
        <p:nvPicPr>
          <p:cNvPr id="5122" name="Picture 2" descr="C:\Users\Digital marketing\Downloads\logo水印.png"/>
          <p:cNvPicPr>
            <a:picLocks noChangeAspect="1" noChangeArrowheads="1"/>
          </p:cNvPicPr>
          <p:nvPr/>
        </p:nvPicPr>
        <p:blipFill>
          <a:blip r:embed="rId7" cstate="print"/>
          <a:srcRect/>
          <a:stretch>
            <a:fillRect/>
          </a:stretch>
        </p:blipFill>
        <p:spPr bwMode="auto">
          <a:xfrm>
            <a:off x="263352" y="1124744"/>
            <a:ext cx="8324850" cy="4572000"/>
          </a:xfrm>
          <a:prstGeom prst="rect">
            <a:avLst/>
          </a:prstGeom>
          <a:noFill/>
        </p:spPr>
      </p:pic>
      <p:pic>
        <p:nvPicPr>
          <p:cNvPr id="5123" name="Picture 3" descr="C:\Users\Digital marketing\Downloads\logo水印.png"/>
          <p:cNvPicPr>
            <a:picLocks noChangeAspect="1" noChangeArrowheads="1"/>
          </p:cNvPicPr>
          <p:nvPr/>
        </p:nvPicPr>
        <p:blipFill>
          <a:blip r:embed="rId7" cstate="print"/>
          <a:srcRect/>
          <a:stretch>
            <a:fillRect/>
          </a:stretch>
        </p:blipFill>
        <p:spPr bwMode="auto">
          <a:xfrm>
            <a:off x="4079776" y="2132856"/>
            <a:ext cx="8324850" cy="4572000"/>
          </a:xfrm>
          <a:prstGeom prst="rect">
            <a:avLst/>
          </a:prstGeom>
          <a:noFill/>
        </p:spPr>
      </p:pic>
    </p:spTree>
    <p:extLst>
      <p:ext uri="{BB962C8B-B14F-4D97-AF65-F5344CB8AC3E}">
        <p14:creationId xmlns="" xmlns:p14="http://schemas.microsoft.com/office/powerpoint/2010/main" val="231148861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 xmlns:a16="http://schemas.microsoft.com/office/drawing/2014/main" id="{6D1B4135-1F07-2D4B-870E-BDE0E8A04B36}"/>
              </a:ext>
            </a:extLst>
          </p:cNvPr>
          <p:cNvSpPr txBox="1"/>
          <p:nvPr/>
        </p:nvSpPr>
        <p:spPr>
          <a:xfrm>
            <a:off x="71946" y="6572274"/>
            <a:ext cx="3071284" cy="256545"/>
          </a:xfrm>
          <a:prstGeom prst="rect">
            <a:avLst/>
          </a:prstGeom>
          <a:noFill/>
        </p:spPr>
        <p:txBody>
          <a:bodyPr>
            <a:spAutoFit/>
          </a:bodyPr>
          <a:lstStyle/>
          <a:p>
            <a:pPr>
              <a:defRPr/>
            </a:pPr>
            <a:r>
              <a:rPr lang="en-US" altLang="zh-CN" sz="1067" dirty="0">
                <a:solidFill>
                  <a:schemeClr val="tx1">
                    <a:lumMod val="50000"/>
                    <a:lumOff val="50000"/>
                  </a:schemeClr>
                </a:solidFill>
                <a:latin typeface="Poppins" pitchFamily="2" charset="0"/>
                <a:ea typeface="微软雅黑" pitchFamily="34" charset="-122"/>
                <a:cs typeface="Poppins" pitchFamily="2" charset="0"/>
              </a:rPr>
              <a:t>Sino Biological, Inc.</a:t>
            </a:r>
          </a:p>
        </p:txBody>
      </p:sp>
      <p:sp>
        <p:nvSpPr>
          <p:cNvPr id="29" name="Slide Number Placeholder 2">
            <a:extLst>
              <a:ext uri="{FF2B5EF4-FFF2-40B4-BE49-F238E27FC236}">
                <a16:creationId xmlns="" xmlns:a16="http://schemas.microsoft.com/office/drawing/2014/main" id="{7EAF9033-2AA8-BDA5-A2B3-707971D4120E}"/>
              </a:ext>
            </a:extLst>
          </p:cNvPr>
          <p:cNvSpPr txBox="1">
            <a:spLocks/>
          </p:cNvSpPr>
          <p:nvPr/>
        </p:nvSpPr>
        <p:spPr>
          <a:xfrm>
            <a:off x="9448800" y="6356350"/>
            <a:ext cx="2743200" cy="365125"/>
          </a:xfrm>
          <a:prstGeom prst="rect">
            <a:avLst/>
          </a:prstGeom>
        </p:spPr>
        <p:txBody>
          <a:bodyPr vert="horz" lIns="91440" tIns="45720" rIns="91440" bIns="45720" rtlCol="0" anchor="ctr"/>
          <a:lstStyle>
            <a:defPPr>
              <a:defRPr lang="zh-CN"/>
            </a:defPPr>
            <a:lvl1pPr marL="0" algn="r" defTabSz="1219170" rtl="0" eaLnBrk="1" latinLnBrk="0" hangingPunct="1">
              <a:defRPr sz="1600" kern="1200">
                <a:solidFill>
                  <a:schemeClr val="tx1">
                    <a:tint val="75000"/>
                  </a:schemeClr>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fld id="{4DB72C5D-F8DD-F442-983E-53CD8A77EED6}" type="slidenum">
              <a:rPr lang="en-US" smtClean="0"/>
              <a:pPr/>
              <a:t>36</a:t>
            </a:fld>
            <a:endParaRPr lang="en-US"/>
          </a:p>
        </p:txBody>
      </p:sp>
      <p:pic>
        <p:nvPicPr>
          <p:cNvPr id="2" name="Content Placeholder 5">
            <a:extLst>
              <a:ext uri="{FF2B5EF4-FFF2-40B4-BE49-F238E27FC236}">
                <a16:creationId xmlns="" xmlns:a16="http://schemas.microsoft.com/office/drawing/2014/main" id="{74831FC6-5ED1-AFDE-FE91-F27E8E01A345}"/>
              </a:ext>
            </a:extLst>
          </p:cNvPr>
          <p:cNvPicPr>
            <a:picLocks noChangeAspect="1"/>
          </p:cNvPicPr>
          <p:nvPr/>
        </p:nvPicPr>
        <p:blipFill>
          <a:blip r:embed="rId3" cstate="print"/>
          <a:stretch>
            <a:fillRect/>
          </a:stretch>
        </p:blipFill>
        <p:spPr>
          <a:xfrm>
            <a:off x="838200" y="1181290"/>
            <a:ext cx="10515600" cy="4495419"/>
          </a:xfrm>
          <a:prstGeom prst="rect">
            <a:avLst/>
          </a:prstGeom>
        </p:spPr>
      </p:pic>
      <p:pic>
        <p:nvPicPr>
          <p:cNvPr id="11" name="Picture 2" descr="D:\桌面\新logo-黑.png"/>
          <p:cNvPicPr>
            <a:picLocks noChangeAspect="1" noChangeArrowheads="1"/>
          </p:cNvPicPr>
          <p:nvPr/>
        </p:nvPicPr>
        <p:blipFill>
          <a:blip r:embed="rId4" cstate="print"/>
          <a:stretch>
            <a:fillRect/>
          </a:stretch>
        </p:blipFill>
        <p:spPr bwMode="auto">
          <a:xfrm>
            <a:off x="81097" y="44624"/>
            <a:ext cx="1991701" cy="480000"/>
          </a:xfrm>
          <a:prstGeom prst="rect">
            <a:avLst/>
          </a:prstGeom>
          <a:noFill/>
          <a:ln>
            <a:noFill/>
          </a:ln>
        </p:spPr>
      </p:pic>
      <p:pic>
        <p:nvPicPr>
          <p:cNvPr id="13" name="Picture 2" descr="\\192.168.3.235\Design\Logo &amp; Icons\SCB logo\新版\SCB-标准版.png"/>
          <p:cNvPicPr>
            <a:picLocks noChangeAspect="1" noChangeArrowheads="1"/>
          </p:cNvPicPr>
          <p:nvPr/>
        </p:nvPicPr>
        <p:blipFill>
          <a:blip r:embed="rId5" cstate="print"/>
          <a:srcRect/>
          <a:stretch>
            <a:fillRect/>
          </a:stretch>
        </p:blipFill>
        <p:spPr bwMode="auto">
          <a:xfrm>
            <a:off x="2460526" y="53071"/>
            <a:ext cx="1619250" cy="463106"/>
          </a:xfrm>
          <a:prstGeom prst="rect">
            <a:avLst/>
          </a:prstGeom>
          <a:noFill/>
        </p:spPr>
      </p:pic>
      <p:cxnSp>
        <p:nvCxnSpPr>
          <p:cNvPr id="15" name="直接连接符 14"/>
          <p:cNvCxnSpPr/>
          <p:nvPr/>
        </p:nvCxnSpPr>
        <p:spPr>
          <a:xfrm>
            <a:off x="2266662" y="158624"/>
            <a:ext cx="0" cy="2520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264772117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Google Shape;126;p20">
            <a:extLst>
              <a:ext uri="{FF2B5EF4-FFF2-40B4-BE49-F238E27FC236}">
                <a16:creationId xmlns="" xmlns:a16="http://schemas.microsoft.com/office/drawing/2014/main" id="{C563D061-1DD9-AFBA-8850-6C20A3723368}"/>
              </a:ext>
            </a:extLst>
          </p:cNvPr>
          <p:cNvPicPr preferRelativeResize="0"/>
          <p:nvPr/>
        </p:nvPicPr>
        <p:blipFill rotWithShape="1">
          <a:blip r:embed="rId3" cstate="print">
            <a:alphaModFix/>
          </a:blip>
          <a:srcRect/>
          <a:stretch/>
        </p:blipFill>
        <p:spPr>
          <a:xfrm>
            <a:off x="237186" y="836712"/>
            <a:ext cx="5426766" cy="2713368"/>
          </a:xfrm>
          <a:prstGeom prst="rect">
            <a:avLst/>
          </a:prstGeom>
          <a:noFill/>
          <a:ln>
            <a:noFill/>
          </a:ln>
        </p:spPr>
      </p:pic>
      <p:sp>
        <p:nvSpPr>
          <p:cNvPr id="16" name="矩形 15"/>
          <p:cNvSpPr/>
          <p:nvPr/>
        </p:nvSpPr>
        <p:spPr>
          <a:xfrm>
            <a:off x="4727848" y="1047008"/>
            <a:ext cx="7200800" cy="3528392"/>
          </a:xfrm>
          <a:prstGeom prst="rect">
            <a:avLst/>
          </a:prstGeom>
          <a:solidFill>
            <a:schemeClr val="bg1">
              <a:lumMod val="9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7" name="Picture 2" descr="\\192.168.3.235\Design\Logo &amp; Icons\SCB logo\新版\SCB-标准版.png"/>
          <p:cNvPicPr>
            <a:picLocks noChangeAspect="1" noChangeArrowheads="1"/>
          </p:cNvPicPr>
          <p:nvPr/>
        </p:nvPicPr>
        <p:blipFill>
          <a:blip r:embed="rId4" cstate="print"/>
          <a:srcRect/>
          <a:stretch>
            <a:fillRect/>
          </a:stretch>
        </p:blipFill>
        <p:spPr bwMode="auto">
          <a:xfrm>
            <a:off x="4943872" y="1335040"/>
            <a:ext cx="2857500" cy="817245"/>
          </a:xfrm>
          <a:prstGeom prst="rect">
            <a:avLst/>
          </a:prstGeom>
          <a:noFill/>
        </p:spPr>
      </p:pic>
      <p:sp>
        <p:nvSpPr>
          <p:cNvPr id="18" name="TextBox 17"/>
          <p:cNvSpPr txBox="1"/>
          <p:nvPr/>
        </p:nvSpPr>
        <p:spPr>
          <a:xfrm>
            <a:off x="4871864" y="2477876"/>
            <a:ext cx="4600940" cy="461665"/>
          </a:xfrm>
          <a:prstGeom prst="rect">
            <a:avLst/>
          </a:prstGeom>
          <a:noFill/>
        </p:spPr>
        <p:txBody>
          <a:bodyPr wrap="none" rtlCol="0">
            <a:spAutoFit/>
          </a:bodyPr>
          <a:lstStyle/>
          <a:p>
            <a:r>
              <a:rPr lang="en-GB" b="1" dirty="0">
                <a:latin typeface="Poppins" pitchFamily="2" charset="0"/>
                <a:cs typeface="Poppins" pitchFamily="2" charset="0"/>
              </a:rPr>
              <a:t>The World Leader in </a:t>
            </a:r>
            <a:r>
              <a:rPr lang="en-GB" b="1" dirty="0" err="1">
                <a:latin typeface="Poppins" pitchFamily="2" charset="0"/>
                <a:cs typeface="Poppins" pitchFamily="2" charset="0"/>
              </a:rPr>
              <a:t>Kinases</a:t>
            </a:r>
            <a:endParaRPr lang="en-GB" b="1" dirty="0">
              <a:latin typeface="Poppins" pitchFamily="2" charset="0"/>
              <a:cs typeface="Poppins" pitchFamily="2" charset="0"/>
            </a:endParaRPr>
          </a:p>
        </p:txBody>
      </p:sp>
      <p:sp>
        <p:nvSpPr>
          <p:cNvPr id="19" name="TextBox 18"/>
          <p:cNvSpPr txBox="1"/>
          <p:nvPr/>
        </p:nvSpPr>
        <p:spPr>
          <a:xfrm>
            <a:off x="5423248" y="2487168"/>
            <a:ext cx="45719" cy="461665"/>
          </a:xfrm>
          <a:prstGeom prst="rect">
            <a:avLst/>
          </a:prstGeom>
          <a:noFill/>
        </p:spPr>
        <p:txBody>
          <a:bodyPr wrap="square" rtlCol="0">
            <a:spAutoFit/>
          </a:bodyPr>
          <a:lstStyle/>
          <a:p>
            <a:endParaRPr lang="en-GB" dirty="0"/>
          </a:p>
        </p:txBody>
      </p:sp>
      <p:sp>
        <p:nvSpPr>
          <p:cNvPr id="20" name="TextBox 19"/>
          <p:cNvSpPr txBox="1"/>
          <p:nvPr/>
        </p:nvSpPr>
        <p:spPr>
          <a:xfrm>
            <a:off x="4871864" y="2991224"/>
            <a:ext cx="8208912" cy="369332"/>
          </a:xfrm>
          <a:prstGeom prst="rect">
            <a:avLst/>
          </a:prstGeom>
          <a:noFill/>
        </p:spPr>
        <p:txBody>
          <a:bodyPr wrap="square" rtlCol="0">
            <a:spAutoFit/>
          </a:bodyPr>
          <a:lstStyle/>
          <a:p>
            <a:r>
              <a:rPr lang="en-GB" sz="1800" b="1" dirty="0">
                <a:solidFill>
                  <a:srgbClr val="B95044"/>
                </a:solidFill>
                <a:latin typeface="Poppins" pitchFamily="2" charset="0"/>
                <a:cs typeface="Poppins" pitchFamily="2" charset="0"/>
              </a:rPr>
              <a:t>20+ Years of Expertise in Enzyme and Assay Development</a:t>
            </a:r>
          </a:p>
        </p:txBody>
      </p:sp>
      <p:sp>
        <p:nvSpPr>
          <p:cNvPr id="21" name="TextBox 20"/>
          <p:cNvSpPr txBox="1"/>
          <p:nvPr/>
        </p:nvSpPr>
        <p:spPr>
          <a:xfrm>
            <a:off x="4871864" y="3646765"/>
            <a:ext cx="6336703" cy="584775"/>
          </a:xfrm>
          <a:prstGeom prst="rect">
            <a:avLst/>
          </a:prstGeom>
          <a:noFill/>
        </p:spPr>
        <p:txBody>
          <a:bodyPr wrap="square" rtlCol="0">
            <a:spAutoFit/>
          </a:bodyPr>
          <a:lstStyle/>
          <a:p>
            <a:r>
              <a:rPr lang="en-GB" sz="1600" dirty="0">
                <a:latin typeface="Poppins" pitchFamily="2" charset="0"/>
                <a:cs typeface="Poppins" pitchFamily="2" charset="0"/>
              </a:rPr>
              <a:t>Enzymes, Proteins, Compounds, Substrates, Assay Reagents, and Custom Services</a:t>
            </a:r>
          </a:p>
        </p:txBody>
      </p:sp>
      <p:sp>
        <p:nvSpPr>
          <p:cNvPr id="23" name="Google Shape;136;p3"/>
          <p:cNvSpPr/>
          <p:nvPr/>
        </p:nvSpPr>
        <p:spPr>
          <a:xfrm>
            <a:off x="191344" y="3683892"/>
            <a:ext cx="4439816" cy="830956"/>
          </a:xfrm>
          <a:prstGeom prst="rect">
            <a:avLst/>
          </a:prstGeom>
          <a:noFill/>
          <a:ln>
            <a:noFill/>
          </a:ln>
        </p:spPr>
        <p:txBody>
          <a:bodyPr spcFirstLastPara="1" wrap="square" lIns="91425" tIns="45700" rIns="91425" bIns="45700" anchor="t" anchorCtr="0">
            <a:spAutoFit/>
          </a:bodyPr>
          <a:lstStyle/>
          <a:p>
            <a:pPr marL="228589" lvl="0" indent="-228589">
              <a:buClr>
                <a:srgbClr val="3F3F3F"/>
              </a:buClr>
              <a:buSzPts val="1800"/>
              <a:buFont typeface="Arial" pitchFamily="34" charset="0"/>
              <a:buChar char="•"/>
            </a:pPr>
            <a:r>
              <a:rPr lang="en-US" sz="1600" dirty="0">
                <a:solidFill>
                  <a:srgbClr val="3F3F3F"/>
                </a:solidFill>
                <a:latin typeface="Poppins" pitchFamily="2" charset="0"/>
                <a:cs typeface="Poppins" pitchFamily="2" charset="0"/>
              </a:rPr>
              <a:t>Founded in 2004</a:t>
            </a:r>
            <a:endParaRPr lang="en-US" sz="1600" dirty="0">
              <a:latin typeface="Poppins" pitchFamily="2" charset="0"/>
              <a:cs typeface="Poppins" pitchFamily="2" charset="0"/>
            </a:endParaRPr>
          </a:p>
          <a:p>
            <a:pPr marL="228589" marR="0" lvl="0" indent="-228589" rtl="0">
              <a:spcBef>
                <a:spcPts val="0"/>
              </a:spcBef>
              <a:spcAft>
                <a:spcPts val="0"/>
              </a:spcAft>
              <a:buClr>
                <a:srgbClr val="3F3F3F"/>
              </a:buClr>
              <a:buSzPts val="1800"/>
              <a:buFont typeface="Arial" pitchFamily="34" charset="0"/>
              <a:buChar char="•"/>
            </a:pPr>
            <a:r>
              <a:rPr lang="en-US" sz="1600" dirty="0">
                <a:solidFill>
                  <a:srgbClr val="3F3F3F"/>
                </a:solidFill>
                <a:latin typeface="Poppins" pitchFamily="2" charset="0"/>
                <a:ea typeface="Arial"/>
                <a:cs typeface="Poppins" pitchFamily="2" charset="0"/>
                <a:sym typeface="Arial"/>
              </a:rPr>
              <a:t>Located in Richmond, BC, Canada</a:t>
            </a:r>
          </a:p>
          <a:p>
            <a:pPr marL="228589" lvl="0" indent="-228589">
              <a:buClr>
                <a:srgbClr val="3F3F3F"/>
              </a:buClr>
              <a:buSzPts val="1800"/>
              <a:buFont typeface="Arial" pitchFamily="34" charset="0"/>
              <a:buChar char="•"/>
            </a:pPr>
            <a:r>
              <a:rPr lang="en-GB" sz="1600" dirty="0">
                <a:solidFill>
                  <a:srgbClr val="B95044"/>
                </a:solidFill>
                <a:latin typeface="Poppins" pitchFamily="2" charset="0"/>
                <a:cs typeface="Poppins" pitchFamily="2" charset="0"/>
              </a:rPr>
              <a:t>Acquired </a:t>
            </a:r>
            <a:r>
              <a:rPr lang="en-US" altLang="zh-CN" sz="1600" dirty="0">
                <a:solidFill>
                  <a:srgbClr val="B95044"/>
                </a:solidFill>
                <a:latin typeface="Poppins" pitchFamily="2" charset="0"/>
                <a:cs typeface="Poppins" pitchFamily="2" charset="0"/>
              </a:rPr>
              <a:t>by Sino Biological in 2024</a:t>
            </a:r>
            <a:endParaRPr lang="en-US" sz="1600" dirty="0">
              <a:solidFill>
                <a:srgbClr val="B95044"/>
              </a:solidFill>
              <a:latin typeface="Poppins" pitchFamily="2" charset="0"/>
              <a:ea typeface="Arial"/>
              <a:cs typeface="Poppins" pitchFamily="2" charset="0"/>
              <a:sym typeface="Arial"/>
            </a:endParaRPr>
          </a:p>
        </p:txBody>
      </p:sp>
      <p:sp>
        <p:nvSpPr>
          <p:cNvPr id="33" name="TextBox 32"/>
          <p:cNvSpPr txBox="1"/>
          <p:nvPr/>
        </p:nvSpPr>
        <p:spPr>
          <a:xfrm>
            <a:off x="767408" y="5123800"/>
            <a:ext cx="3240360" cy="369332"/>
          </a:xfrm>
          <a:prstGeom prst="rect">
            <a:avLst/>
          </a:prstGeom>
          <a:noFill/>
        </p:spPr>
        <p:txBody>
          <a:bodyPr wrap="square" rtlCol="0">
            <a:spAutoFit/>
          </a:bodyPr>
          <a:lstStyle/>
          <a:p>
            <a:r>
              <a:rPr lang="en-GB" sz="1800" b="1" dirty="0">
                <a:latin typeface="Poppins" pitchFamily="2" charset="0"/>
                <a:cs typeface="Poppins" pitchFamily="2" charset="0"/>
              </a:rPr>
              <a:t>1100+ </a:t>
            </a:r>
            <a:r>
              <a:rPr lang="en-GB" sz="1800" b="1" dirty="0">
                <a:solidFill>
                  <a:srgbClr val="B95044"/>
                </a:solidFill>
                <a:latin typeface="Poppins" pitchFamily="2" charset="0"/>
                <a:cs typeface="Poppins" pitchFamily="2" charset="0"/>
              </a:rPr>
              <a:t>Active </a:t>
            </a:r>
            <a:r>
              <a:rPr lang="en-GB" sz="1800" b="1" dirty="0" err="1">
                <a:solidFill>
                  <a:srgbClr val="B95044"/>
                </a:solidFill>
                <a:latin typeface="Poppins" pitchFamily="2" charset="0"/>
                <a:cs typeface="Poppins" pitchFamily="2" charset="0"/>
              </a:rPr>
              <a:t>Kinases</a:t>
            </a:r>
            <a:endParaRPr lang="en-GB" sz="1800" b="1" dirty="0">
              <a:latin typeface="Poppins" pitchFamily="2" charset="0"/>
              <a:cs typeface="Poppins" pitchFamily="2" charset="0"/>
            </a:endParaRPr>
          </a:p>
        </p:txBody>
      </p:sp>
      <p:sp>
        <p:nvSpPr>
          <p:cNvPr id="34" name="TextBox 33"/>
          <p:cNvSpPr txBox="1"/>
          <p:nvPr/>
        </p:nvSpPr>
        <p:spPr>
          <a:xfrm>
            <a:off x="335360" y="5596498"/>
            <a:ext cx="3818674" cy="784830"/>
          </a:xfrm>
          <a:prstGeom prst="rect">
            <a:avLst/>
          </a:prstGeom>
          <a:noFill/>
        </p:spPr>
        <p:txBody>
          <a:bodyPr wrap="none" rtlCol="0">
            <a:spAutoFit/>
          </a:bodyPr>
          <a:lstStyle/>
          <a:p>
            <a:pPr>
              <a:lnSpc>
                <a:spcPts val="1800"/>
              </a:lnSpc>
            </a:pPr>
            <a:r>
              <a:rPr lang="en-GB" sz="1400" dirty="0">
                <a:latin typeface="Poppins" pitchFamily="2" charset="0"/>
                <a:cs typeface="Poppins" pitchFamily="2" charset="0"/>
              </a:rPr>
              <a:t>• C</a:t>
            </a:r>
            <a:r>
              <a:rPr lang="en-US" altLang="zh-CN" sz="1400" dirty="0" err="1">
                <a:latin typeface="Poppins" pitchFamily="2" charset="0"/>
                <a:cs typeface="Poppins" pitchFamily="2" charset="0"/>
              </a:rPr>
              <a:t>overing</a:t>
            </a:r>
            <a:r>
              <a:rPr lang="en-GB" sz="1400" dirty="0">
                <a:latin typeface="Poppins" pitchFamily="2" charset="0"/>
                <a:cs typeface="Poppins" pitchFamily="2" charset="0"/>
              </a:rPr>
              <a:t> over 90% </a:t>
            </a:r>
            <a:r>
              <a:rPr lang="en-US" altLang="zh-CN" sz="1400" dirty="0">
                <a:latin typeface="Poppins" pitchFamily="2" charset="0"/>
                <a:cs typeface="Poppins" pitchFamily="2" charset="0"/>
              </a:rPr>
              <a:t>of human </a:t>
            </a:r>
            <a:r>
              <a:rPr lang="en-GB" sz="1400" dirty="0" err="1">
                <a:latin typeface="Poppins" pitchFamily="2" charset="0"/>
                <a:cs typeface="Poppins" pitchFamily="2" charset="0"/>
              </a:rPr>
              <a:t>kinome</a:t>
            </a:r>
            <a:endParaRPr lang="en-GB" sz="1400" dirty="0">
              <a:latin typeface="Poppins" pitchFamily="2" charset="0"/>
              <a:cs typeface="Poppins" pitchFamily="2" charset="0"/>
            </a:endParaRPr>
          </a:p>
          <a:p>
            <a:pPr>
              <a:lnSpc>
                <a:spcPts val="1800"/>
              </a:lnSpc>
              <a:buFont typeface="Arial" pitchFamily="34" charset="0"/>
              <a:buChar char="•"/>
            </a:pPr>
            <a:r>
              <a:rPr lang="en-GB" sz="1400" dirty="0">
                <a:latin typeface="Poppins" pitchFamily="2" charset="0"/>
                <a:cs typeface="Poppins" pitchFamily="2" charset="0"/>
              </a:rPr>
              <a:t> 700+ wild-type </a:t>
            </a:r>
            <a:r>
              <a:rPr lang="en-GB" sz="1400" dirty="0" err="1">
                <a:latin typeface="Poppins" pitchFamily="2" charset="0"/>
                <a:cs typeface="Poppins" pitchFamily="2" charset="0"/>
              </a:rPr>
              <a:t>kinases</a:t>
            </a:r>
            <a:endParaRPr lang="en-GB" sz="1400" dirty="0">
              <a:latin typeface="Poppins" pitchFamily="2" charset="0"/>
              <a:cs typeface="Poppins" pitchFamily="2" charset="0"/>
            </a:endParaRPr>
          </a:p>
          <a:p>
            <a:pPr>
              <a:lnSpc>
                <a:spcPts val="1800"/>
              </a:lnSpc>
            </a:pPr>
            <a:r>
              <a:rPr lang="en-GB" sz="1400" dirty="0">
                <a:latin typeface="Poppins" pitchFamily="2" charset="0"/>
                <a:cs typeface="Poppins" pitchFamily="2" charset="0"/>
              </a:rPr>
              <a:t>• 400+ clinically relevant mutant </a:t>
            </a:r>
            <a:r>
              <a:rPr lang="en-GB" sz="1400" dirty="0" err="1">
                <a:latin typeface="Poppins" pitchFamily="2" charset="0"/>
                <a:cs typeface="Poppins" pitchFamily="2" charset="0"/>
              </a:rPr>
              <a:t>kinases</a:t>
            </a:r>
            <a:endParaRPr lang="en-GB" sz="1400" dirty="0">
              <a:latin typeface="Poppins" pitchFamily="2" charset="0"/>
              <a:cs typeface="Poppins" pitchFamily="2" charset="0"/>
            </a:endParaRPr>
          </a:p>
        </p:txBody>
      </p:sp>
      <p:sp>
        <p:nvSpPr>
          <p:cNvPr id="24" name="TextBox 23"/>
          <p:cNvSpPr txBox="1"/>
          <p:nvPr/>
        </p:nvSpPr>
        <p:spPr>
          <a:xfrm>
            <a:off x="5015880" y="5123800"/>
            <a:ext cx="3834704" cy="369332"/>
          </a:xfrm>
          <a:prstGeom prst="rect">
            <a:avLst/>
          </a:prstGeom>
          <a:noFill/>
        </p:spPr>
        <p:txBody>
          <a:bodyPr wrap="square" rtlCol="0">
            <a:spAutoFit/>
          </a:bodyPr>
          <a:lstStyle/>
          <a:p>
            <a:r>
              <a:rPr lang="en-GB" sz="1800" b="1" dirty="0">
                <a:latin typeface="Poppins" pitchFamily="2" charset="0"/>
                <a:cs typeface="Poppins" pitchFamily="2" charset="0"/>
              </a:rPr>
              <a:t>1500+ </a:t>
            </a:r>
            <a:r>
              <a:rPr lang="en-GB" sz="1800" b="1" dirty="0">
                <a:solidFill>
                  <a:srgbClr val="B95044"/>
                </a:solidFill>
                <a:latin typeface="Poppins" pitchFamily="2" charset="0"/>
                <a:cs typeface="Poppins" pitchFamily="2" charset="0"/>
              </a:rPr>
              <a:t>Active Enzymes</a:t>
            </a:r>
            <a:endParaRPr lang="en-GB" sz="1800" b="1" dirty="0">
              <a:latin typeface="Poppins" pitchFamily="2" charset="0"/>
              <a:cs typeface="Poppins" pitchFamily="2" charset="0"/>
            </a:endParaRPr>
          </a:p>
        </p:txBody>
      </p:sp>
      <p:sp>
        <p:nvSpPr>
          <p:cNvPr id="25" name="TextBox 24"/>
          <p:cNvSpPr txBox="1"/>
          <p:nvPr/>
        </p:nvSpPr>
        <p:spPr>
          <a:xfrm>
            <a:off x="4583832" y="5596498"/>
            <a:ext cx="3762696" cy="784830"/>
          </a:xfrm>
          <a:prstGeom prst="rect">
            <a:avLst/>
          </a:prstGeom>
          <a:noFill/>
        </p:spPr>
        <p:txBody>
          <a:bodyPr wrap="square" rtlCol="0">
            <a:spAutoFit/>
          </a:bodyPr>
          <a:lstStyle/>
          <a:p>
            <a:pPr>
              <a:lnSpc>
                <a:spcPts val="1800"/>
              </a:lnSpc>
              <a:buFont typeface="Arial" pitchFamily="34" charset="0"/>
              <a:buChar char="•"/>
            </a:pPr>
            <a:r>
              <a:rPr lang="en-GB" sz="1400" dirty="0">
                <a:latin typeface="Poppins" pitchFamily="2" charset="0"/>
                <a:cs typeface="Poppins" pitchFamily="2" charset="0"/>
              </a:rPr>
              <a:t> World’s largest active </a:t>
            </a:r>
            <a:r>
              <a:rPr lang="en-GB" sz="1400" dirty="0" err="1">
                <a:latin typeface="Poppins" pitchFamily="2" charset="0"/>
                <a:cs typeface="Poppins" pitchFamily="2" charset="0"/>
              </a:rPr>
              <a:t>kinase</a:t>
            </a:r>
            <a:r>
              <a:rPr lang="en-GB" sz="1400" dirty="0">
                <a:latin typeface="Poppins" pitchFamily="2" charset="0"/>
                <a:cs typeface="Poppins" pitchFamily="2" charset="0"/>
              </a:rPr>
              <a:t> </a:t>
            </a:r>
            <a:r>
              <a:rPr lang="en-GB" sz="1400" dirty="0" err="1">
                <a:latin typeface="Poppins" pitchFamily="2" charset="0"/>
                <a:cs typeface="Poppins" pitchFamily="2" charset="0"/>
              </a:rPr>
              <a:t>catalog</a:t>
            </a:r>
            <a:endParaRPr lang="en-GB" sz="1400" dirty="0">
              <a:latin typeface="Poppins" pitchFamily="2" charset="0"/>
              <a:cs typeface="Poppins" pitchFamily="2" charset="0"/>
            </a:endParaRPr>
          </a:p>
          <a:p>
            <a:pPr>
              <a:lnSpc>
                <a:spcPts val="1800"/>
              </a:lnSpc>
              <a:buFont typeface="Arial" pitchFamily="34" charset="0"/>
              <a:buChar char="•"/>
            </a:pPr>
            <a:r>
              <a:rPr lang="en-GB" sz="1400" dirty="0">
                <a:latin typeface="Poppins" pitchFamily="2" charset="0"/>
                <a:cs typeface="Poppins" pitchFamily="2" charset="0"/>
              </a:rPr>
              <a:t> </a:t>
            </a:r>
            <a:r>
              <a:rPr lang="en-GB" sz="1400" dirty="0" err="1">
                <a:latin typeface="Poppins" pitchFamily="2" charset="0"/>
                <a:cs typeface="Poppins" pitchFamily="2" charset="0"/>
              </a:rPr>
              <a:t>Phosphatases</a:t>
            </a:r>
            <a:r>
              <a:rPr lang="en-GB" sz="1400" dirty="0">
                <a:latin typeface="Poppins" pitchFamily="2" charset="0"/>
                <a:cs typeface="Poppins" pitchFamily="2" charset="0"/>
              </a:rPr>
              <a:t>, epigenetic enzymes, </a:t>
            </a:r>
            <a:r>
              <a:rPr lang="en-GB" sz="1400" dirty="0" err="1">
                <a:latin typeface="Poppins" pitchFamily="2" charset="0"/>
                <a:cs typeface="Poppins" pitchFamily="2" charset="0"/>
              </a:rPr>
              <a:t>ubiquitin</a:t>
            </a:r>
            <a:r>
              <a:rPr lang="en-GB" sz="1400" dirty="0">
                <a:latin typeface="Poppins" pitchFamily="2" charset="0"/>
                <a:cs typeface="Poppins" pitchFamily="2" charset="0"/>
              </a:rPr>
              <a:t> enzymes, and more</a:t>
            </a:r>
          </a:p>
        </p:txBody>
      </p:sp>
      <p:sp>
        <p:nvSpPr>
          <p:cNvPr id="26" name="TextBox 25"/>
          <p:cNvSpPr txBox="1"/>
          <p:nvPr/>
        </p:nvSpPr>
        <p:spPr>
          <a:xfrm>
            <a:off x="9030048" y="5123800"/>
            <a:ext cx="3834704" cy="369332"/>
          </a:xfrm>
          <a:prstGeom prst="rect">
            <a:avLst/>
          </a:prstGeom>
          <a:noFill/>
        </p:spPr>
        <p:txBody>
          <a:bodyPr wrap="square" rtlCol="0">
            <a:spAutoFit/>
          </a:bodyPr>
          <a:lstStyle/>
          <a:p>
            <a:r>
              <a:rPr lang="en-US" sz="1800" b="1" dirty="0">
                <a:solidFill>
                  <a:srgbClr val="B95044"/>
                </a:solidFill>
                <a:latin typeface="Poppins" pitchFamily="2" charset="0"/>
                <a:cs typeface="Poppins" pitchFamily="2" charset="0"/>
              </a:rPr>
              <a:t>Custom </a:t>
            </a:r>
            <a:r>
              <a:rPr lang="en-US" sz="1800" b="1" dirty="0">
                <a:latin typeface="Poppins" pitchFamily="2" charset="0"/>
                <a:cs typeface="Poppins" pitchFamily="2" charset="0"/>
              </a:rPr>
              <a:t>Services</a:t>
            </a:r>
            <a:endParaRPr lang="en-GB" sz="1800" b="1" dirty="0">
              <a:latin typeface="Poppins" pitchFamily="2" charset="0"/>
              <a:cs typeface="Poppins" pitchFamily="2" charset="0"/>
            </a:endParaRPr>
          </a:p>
        </p:txBody>
      </p:sp>
      <p:sp>
        <p:nvSpPr>
          <p:cNvPr id="27" name="TextBox 26"/>
          <p:cNvSpPr txBox="1"/>
          <p:nvPr/>
        </p:nvSpPr>
        <p:spPr>
          <a:xfrm>
            <a:off x="8616280" y="5596498"/>
            <a:ext cx="3456384" cy="784830"/>
          </a:xfrm>
          <a:prstGeom prst="rect">
            <a:avLst/>
          </a:prstGeom>
          <a:noFill/>
        </p:spPr>
        <p:txBody>
          <a:bodyPr wrap="square" rtlCol="0">
            <a:spAutoFit/>
          </a:bodyPr>
          <a:lstStyle/>
          <a:p>
            <a:pPr>
              <a:lnSpc>
                <a:spcPts val="1800"/>
              </a:lnSpc>
              <a:buFont typeface="Arial" pitchFamily="34" charset="0"/>
              <a:buChar char="•"/>
            </a:pPr>
            <a:r>
              <a:rPr lang="en-GB" sz="1400" dirty="0">
                <a:latin typeface="Poppins" pitchFamily="2" charset="0"/>
                <a:cs typeface="Poppins" pitchFamily="2" charset="0"/>
              </a:rPr>
              <a:t> Custom enzyme development</a:t>
            </a:r>
          </a:p>
          <a:p>
            <a:pPr>
              <a:lnSpc>
                <a:spcPts val="1800"/>
              </a:lnSpc>
              <a:buFont typeface="Arial" pitchFamily="34" charset="0"/>
              <a:buChar char="•"/>
            </a:pPr>
            <a:r>
              <a:rPr lang="en-US" sz="1400" dirty="0">
                <a:latin typeface="Poppins" pitchFamily="2" charset="0"/>
                <a:cs typeface="Poppins" pitchFamily="2" charset="0"/>
              </a:rPr>
              <a:t> C</a:t>
            </a:r>
            <a:r>
              <a:rPr lang="en-US" altLang="zh-CN" sz="1400" dirty="0">
                <a:latin typeface="Poppins" pitchFamily="2" charset="0"/>
                <a:cs typeface="Poppins" pitchFamily="2" charset="0"/>
              </a:rPr>
              <a:t>ompound screening and profiling</a:t>
            </a:r>
          </a:p>
          <a:p>
            <a:pPr>
              <a:lnSpc>
                <a:spcPts val="1800"/>
              </a:lnSpc>
              <a:buFont typeface="Arial" pitchFamily="34" charset="0"/>
              <a:buChar char="•"/>
            </a:pPr>
            <a:r>
              <a:rPr lang="en-US" altLang="zh-CN" sz="1400" dirty="0">
                <a:latin typeface="Poppins" pitchFamily="2" charset="0"/>
                <a:cs typeface="Poppins" pitchFamily="2" charset="0"/>
              </a:rPr>
              <a:t> Assay development</a:t>
            </a:r>
            <a:endParaRPr lang="en-GB" sz="1400" dirty="0">
              <a:latin typeface="Poppins" pitchFamily="2" charset="0"/>
              <a:cs typeface="Poppins" pitchFamily="2" charset="0"/>
            </a:endParaRPr>
          </a:p>
        </p:txBody>
      </p:sp>
      <p:grpSp>
        <p:nvGrpSpPr>
          <p:cNvPr id="2" name="组合 38"/>
          <p:cNvGrpSpPr/>
          <p:nvPr/>
        </p:nvGrpSpPr>
        <p:grpSpPr>
          <a:xfrm>
            <a:off x="407368" y="5128466"/>
            <a:ext cx="360000" cy="360000"/>
            <a:chOff x="407368" y="4941168"/>
            <a:chExt cx="360000" cy="360000"/>
          </a:xfrm>
        </p:grpSpPr>
        <p:sp>
          <p:nvSpPr>
            <p:cNvPr id="31" name="椭圆 30"/>
            <p:cNvSpPr>
              <a:spLocks noChangeAspect="1"/>
            </p:cNvSpPr>
            <p:nvPr/>
          </p:nvSpPr>
          <p:spPr>
            <a:xfrm>
              <a:off x="407368" y="4941168"/>
              <a:ext cx="360000" cy="360000"/>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32" name="椭圆 31"/>
            <p:cNvSpPr/>
            <p:nvPr/>
          </p:nvSpPr>
          <p:spPr>
            <a:xfrm>
              <a:off x="407368" y="4941168"/>
              <a:ext cx="142876" cy="142876"/>
            </a:xfrm>
            <a:prstGeom prst="ellipse">
              <a:avLst/>
            </a:prstGeom>
            <a:solidFill>
              <a:srgbClr val="B950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B95044"/>
                </a:solidFill>
                <a:latin typeface="Poppins" panose="02000000000000000000" pitchFamily="2" charset="0"/>
                <a:ea typeface="思源黑体 CN Heavy" panose="020B0A00000000000000" pitchFamily="34" charset="-122"/>
                <a:cs typeface="Poppins" panose="02000000000000000000" pitchFamily="2" charset="0"/>
              </a:endParaRPr>
            </a:p>
          </p:txBody>
        </p:sp>
      </p:grpSp>
      <p:grpSp>
        <p:nvGrpSpPr>
          <p:cNvPr id="3" name="组合 39"/>
          <p:cNvGrpSpPr/>
          <p:nvPr/>
        </p:nvGrpSpPr>
        <p:grpSpPr>
          <a:xfrm>
            <a:off x="4655840" y="5128466"/>
            <a:ext cx="360000" cy="360000"/>
            <a:chOff x="4727848" y="5013176"/>
            <a:chExt cx="360000" cy="360000"/>
          </a:xfrm>
        </p:grpSpPr>
        <p:sp>
          <p:nvSpPr>
            <p:cNvPr id="35" name="椭圆 34"/>
            <p:cNvSpPr>
              <a:spLocks noChangeAspect="1"/>
            </p:cNvSpPr>
            <p:nvPr/>
          </p:nvSpPr>
          <p:spPr>
            <a:xfrm>
              <a:off x="4727848" y="5013176"/>
              <a:ext cx="360000" cy="360000"/>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36" name="椭圆 35"/>
            <p:cNvSpPr/>
            <p:nvPr/>
          </p:nvSpPr>
          <p:spPr>
            <a:xfrm>
              <a:off x="4727848" y="5013176"/>
              <a:ext cx="142876" cy="142876"/>
            </a:xfrm>
            <a:prstGeom prst="ellipse">
              <a:avLst/>
            </a:prstGeom>
            <a:solidFill>
              <a:srgbClr val="B950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B95044"/>
                </a:solidFill>
                <a:latin typeface="Poppins" panose="02000000000000000000" pitchFamily="2" charset="0"/>
                <a:ea typeface="思源黑体 CN Heavy" panose="020B0A00000000000000" pitchFamily="34" charset="-122"/>
                <a:cs typeface="Poppins" panose="02000000000000000000" pitchFamily="2" charset="0"/>
              </a:endParaRPr>
            </a:p>
          </p:txBody>
        </p:sp>
      </p:grpSp>
      <p:grpSp>
        <p:nvGrpSpPr>
          <p:cNvPr id="4" name="组合 40"/>
          <p:cNvGrpSpPr/>
          <p:nvPr/>
        </p:nvGrpSpPr>
        <p:grpSpPr>
          <a:xfrm>
            <a:off x="8688288" y="5128466"/>
            <a:ext cx="360000" cy="360000"/>
            <a:chOff x="8832304" y="5013176"/>
            <a:chExt cx="360000" cy="360000"/>
          </a:xfrm>
        </p:grpSpPr>
        <p:sp>
          <p:nvSpPr>
            <p:cNvPr id="37" name="椭圆 36"/>
            <p:cNvSpPr>
              <a:spLocks noChangeAspect="1"/>
            </p:cNvSpPr>
            <p:nvPr/>
          </p:nvSpPr>
          <p:spPr>
            <a:xfrm>
              <a:off x="8832304" y="5013176"/>
              <a:ext cx="360000" cy="360000"/>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38" name="椭圆 37"/>
            <p:cNvSpPr/>
            <p:nvPr/>
          </p:nvSpPr>
          <p:spPr>
            <a:xfrm>
              <a:off x="8832304" y="5013176"/>
              <a:ext cx="142876" cy="142876"/>
            </a:xfrm>
            <a:prstGeom prst="ellipse">
              <a:avLst/>
            </a:prstGeom>
            <a:solidFill>
              <a:srgbClr val="B950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B95044"/>
                </a:solidFill>
                <a:latin typeface="Poppins" panose="02000000000000000000" pitchFamily="2" charset="0"/>
                <a:ea typeface="思源黑体 CN Heavy" panose="020B0A00000000000000" pitchFamily="34" charset="-122"/>
                <a:cs typeface="Poppins" panose="02000000000000000000" pitchFamily="2" charset="0"/>
              </a:endParaRPr>
            </a:p>
          </p:txBody>
        </p:sp>
      </p:grpSp>
      <p:sp>
        <p:nvSpPr>
          <p:cNvPr id="42" name="TextBox 41"/>
          <p:cNvSpPr txBox="1"/>
          <p:nvPr/>
        </p:nvSpPr>
        <p:spPr>
          <a:xfrm>
            <a:off x="2513128" y="188640"/>
            <a:ext cx="7165744" cy="461665"/>
          </a:xfrm>
          <a:prstGeom prst="rect">
            <a:avLst/>
          </a:prstGeom>
          <a:noFill/>
        </p:spPr>
        <p:txBody>
          <a:bodyPr wrap="none" rtlCol="0">
            <a:spAutoFit/>
          </a:bodyPr>
          <a:lstStyle/>
          <a:p>
            <a:pPr algn="ctr"/>
            <a:r>
              <a:rPr lang="en-GB" b="1" dirty="0" err="1">
                <a:latin typeface="Poppins" pitchFamily="2" charset="0"/>
                <a:cs typeface="Poppins" pitchFamily="2" charset="0"/>
              </a:rPr>
              <a:t>SignalChem</a:t>
            </a:r>
            <a:r>
              <a:rPr lang="en-GB" b="1" dirty="0">
                <a:latin typeface="Poppins" pitchFamily="2" charset="0"/>
                <a:cs typeface="Poppins" pitchFamily="2" charset="0"/>
              </a:rPr>
              <a:t> Biotech (Part of Sino Biological)</a:t>
            </a:r>
          </a:p>
        </p:txBody>
      </p:sp>
      <p:sp>
        <p:nvSpPr>
          <p:cNvPr id="28" name="矩形 27"/>
          <p:cNvSpPr/>
          <p:nvPr/>
        </p:nvSpPr>
        <p:spPr>
          <a:xfrm>
            <a:off x="11064552" y="4221088"/>
            <a:ext cx="792088" cy="720080"/>
          </a:xfrm>
          <a:prstGeom prst="rect">
            <a:avLst/>
          </a:prstGeom>
          <a:noFill/>
          <a:ln>
            <a:solidFill>
              <a:srgbClr val="B950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9" name="Picture 2" descr="C:\Users\s\Downloads\1_1023457592_171_87_3_910005891_4d3bacb7a5da4145ea8c8c380dd74770.png"/>
          <p:cNvPicPr>
            <a:picLocks noChangeAspect="1" noChangeArrowheads="1"/>
          </p:cNvPicPr>
          <p:nvPr/>
        </p:nvPicPr>
        <p:blipFill>
          <a:blip r:embed="rId5" cstate="print"/>
          <a:srcRect/>
          <a:stretch>
            <a:fillRect/>
          </a:stretch>
        </p:blipFill>
        <p:spPr bwMode="auto">
          <a:xfrm>
            <a:off x="11136560" y="3933056"/>
            <a:ext cx="952381" cy="952381"/>
          </a:xfrm>
          <a:prstGeom prst="rect">
            <a:avLst/>
          </a:prstGeom>
          <a:no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4" name="椭圆 13"/>
          <p:cNvSpPr/>
          <p:nvPr/>
        </p:nvSpPr>
        <p:spPr>
          <a:xfrm>
            <a:off x="4190987" y="-1905037"/>
            <a:ext cx="10243900" cy="10243900"/>
          </a:xfrm>
          <a:prstGeom prst="ellipse">
            <a:avLst/>
          </a:prstGeom>
          <a:blipFill>
            <a:blip r:embed="rId2"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5" name="矩形 14"/>
          <p:cNvSpPr/>
          <p:nvPr/>
        </p:nvSpPr>
        <p:spPr>
          <a:xfrm>
            <a:off x="285711" y="285728"/>
            <a:ext cx="11620581" cy="6286544"/>
          </a:xfrm>
          <a:prstGeom prst="rect">
            <a:avLst/>
          </a:prstGeom>
          <a:solidFill>
            <a:srgbClr val="FFFFFF">
              <a:alpha val="94902"/>
            </a:srgb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16" name="矩形 15"/>
          <p:cNvSpPr/>
          <p:nvPr/>
        </p:nvSpPr>
        <p:spPr>
          <a:xfrm>
            <a:off x="285710" y="285728"/>
            <a:ext cx="60959" cy="6286544"/>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80" name="副标题 2"/>
          <p:cNvSpPr txBox="1">
            <a:spLocks/>
          </p:cNvSpPr>
          <p:nvPr/>
        </p:nvSpPr>
        <p:spPr>
          <a:xfrm>
            <a:off x="623392" y="2564904"/>
            <a:ext cx="7560840" cy="2725664"/>
          </a:xfrm>
          <a:prstGeom prst="rect">
            <a:avLst/>
          </a:prstGeom>
        </p:spPr>
        <p:txBody>
          <a:bodyPr>
            <a:noAutofit/>
          </a:bodyPr>
          <a:lstStyle/>
          <a:p>
            <a:pPr>
              <a:lnSpc>
                <a:spcPct val="90000"/>
              </a:lnSpc>
              <a:buFont typeface="Arial" panose="020B0604020202020204" pitchFamily="34" charset="0"/>
              <a:buNone/>
            </a:pPr>
            <a:r>
              <a:rPr lang="en-US" altLang="zh-CN" sz="4800" b="1" dirty="0">
                <a:latin typeface="Poppins" pitchFamily="2" charset="0"/>
                <a:ea typeface="思源黑体 CN Regular" pitchFamily="34" charset="-122"/>
                <a:cs typeface="Poppins" pitchFamily="2" charset="0"/>
              </a:rPr>
              <a:t>Thank you!</a:t>
            </a:r>
          </a:p>
          <a:p>
            <a:pPr>
              <a:lnSpc>
                <a:spcPct val="90000"/>
              </a:lnSpc>
              <a:buFont typeface="Arial" panose="020B0604020202020204" pitchFamily="34" charset="0"/>
              <a:buNone/>
            </a:pPr>
            <a:endParaRPr lang="en-US" altLang="zh-CN" sz="4800" b="1" dirty="0">
              <a:latin typeface="Poppins" pitchFamily="2" charset="0"/>
              <a:ea typeface="思源黑体 CN Regular" pitchFamily="34" charset="-122"/>
              <a:cs typeface="Poppins" pitchFamily="2" charset="0"/>
            </a:endParaRPr>
          </a:p>
          <a:p>
            <a:pPr>
              <a:lnSpc>
                <a:spcPct val="90000"/>
              </a:lnSpc>
              <a:buFont typeface="Arial" panose="020B0604020202020204" pitchFamily="34" charset="0"/>
              <a:buNone/>
            </a:pPr>
            <a:r>
              <a:rPr lang="en-US" altLang="zh-CN" sz="4800" b="1" dirty="0">
                <a:latin typeface="Poppins" pitchFamily="2" charset="0"/>
                <a:ea typeface="思源黑体 CN Regular" pitchFamily="34" charset="-122"/>
                <a:cs typeface="Poppins" pitchFamily="2" charset="0"/>
              </a:rPr>
              <a:t>Questions?</a:t>
            </a:r>
          </a:p>
        </p:txBody>
      </p:sp>
      <p:sp>
        <p:nvSpPr>
          <p:cNvPr id="19" name="TextBox 18">
            <a:extLst>
              <a:ext uri="{FF2B5EF4-FFF2-40B4-BE49-F238E27FC236}">
                <a16:creationId xmlns="" xmlns:a16="http://schemas.microsoft.com/office/drawing/2014/main" id="{6D1B4135-1F07-2D4B-870E-BDE0E8A04B36}"/>
              </a:ext>
            </a:extLst>
          </p:cNvPr>
          <p:cNvSpPr txBox="1"/>
          <p:nvPr/>
        </p:nvSpPr>
        <p:spPr>
          <a:xfrm>
            <a:off x="357698" y="6286522"/>
            <a:ext cx="3071284" cy="256545"/>
          </a:xfrm>
          <a:prstGeom prst="rect">
            <a:avLst/>
          </a:prstGeom>
          <a:noFill/>
        </p:spPr>
        <p:txBody>
          <a:bodyPr>
            <a:spAutoFit/>
          </a:bodyPr>
          <a:lstStyle/>
          <a:p>
            <a:pPr>
              <a:defRPr/>
            </a:pPr>
            <a:r>
              <a:rPr lang="en-US" altLang="zh-CN" sz="1067" dirty="0">
                <a:solidFill>
                  <a:schemeClr val="tx1">
                    <a:lumMod val="50000"/>
                    <a:lumOff val="50000"/>
                  </a:schemeClr>
                </a:solidFill>
                <a:latin typeface="Poppins" pitchFamily="2" charset="0"/>
                <a:ea typeface="微软雅黑" pitchFamily="34" charset="-122"/>
                <a:cs typeface="Poppins" pitchFamily="2" charset="0"/>
              </a:rPr>
              <a:t>Sino Biological, Inc.</a:t>
            </a:r>
          </a:p>
        </p:txBody>
      </p:sp>
      <p:grpSp>
        <p:nvGrpSpPr>
          <p:cNvPr id="20" name="组合 41"/>
          <p:cNvGrpSpPr/>
          <p:nvPr/>
        </p:nvGrpSpPr>
        <p:grpSpPr>
          <a:xfrm>
            <a:off x="11334787" y="498094"/>
            <a:ext cx="418916" cy="255279"/>
            <a:chOff x="4572000" y="785800"/>
            <a:chExt cx="548649" cy="334335"/>
          </a:xfrm>
        </p:grpSpPr>
        <p:sp>
          <p:nvSpPr>
            <p:cNvPr id="21" name="椭圆 20"/>
            <p:cNvSpPr/>
            <p:nvPr/>
          </p:nvSpPr>
          <p:spPr>
            <a:xfrm>
              <a:off x="4572000" y="785800"/>
              <a:ext cx="334335" cy="334335"/>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2" name="椭圆 21"/>
            <p:cNvSpPr/>
            <p:nvPr/>
          </p:nvSpPr>
          <p:spPr>
            <a:xfrm>
              <a:off x="4786314" y="785800"/>
              <a:ext cx="334335" cy="33433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sp>
        <p:nvSpPr>
          <p:cNvPr id="17" name="TextBox 11"/>
          <p:cNvSpPr txBox="1"/>
          <p:nvPr/>
        </p:nvSpPr>
        <p:spPr>
          <a:xfrm>
            <a:off x="5015880" y="2204864"/>
            <a:ext cx="6984776" cy="2616095"/>
          </a:xfrm>
          <a:prstGeom prst="rect">
            <a:avLst/>
          </a:prstGeom>
          <a:noFill/>
        </p:spPr>
        <p:txBody>
          <a:bodyPr wrap="square" lIns="91434" tIns="45717" rIns="91434" bIns="45717">
            <a:spAutoFit/>
          </a:bodyPr>
          <a:lstStyle/>
          <a:p>
            <a:pPr eaLnBrk="1" fontAlgn="auto" hangingPunct="1">
              <a:spcAft>
                <a:spcPts val="600"/>
              </a:spcAft>
              <a:defRPr/>
            </a:pPr>
            <a:r>
              <a:rPr lang="en-US" altLang="zh-CN" sz="1800" b="1" noProof="1">
                <a:latin typeface="Poppins" pitchFamily="2" charset="0"/>
                <a:ea typeface="思源黑体 CN Regular" panose="020B0500000000000000" pitchFamily="34" charset="-122"/>
                <a:cs typeface="Poppins" pitchFamily="2" charset="0"/>
              </a:rPr>
              <a:t>Contact Us:</a:t>
            </a:r>
          </a:p>
          <a:p>
            <a:pPr eaLnBrk="1" fontAlgn="auto" hangingPunct="1">
              <a:spcAft>
                <a:spcPts val="600"/>
              </a:spcAft>
              <a:defRPr/>
            </a:pPr>
            <a:r>
              <a:rPr lang="en-US" altLang="zh-CN" sz="1800" b="1" noProof="1">
                <a:solidFill>
                  <a:srgbClr val="007E66"/>
                </a:solidFill>
                <a:latin typeface="Poppins" pitchFamily="2" charset="0"/>
                <a:ea typeface="思源黑体 CN Regular" panose="020B0500000000000000" pitchFamily="34" charset="-122"/>
                <a:cs typeface="Poppins" pitchFamily="2" charset="0"/>
              </a:rPr>
              <a:t>Sino Biological, Inc.</a:t>
            </a:r>
            <a:endParaRPr lang="zh-CN" altLang="zh-CN" sz="1800" b="1" noProof="1">
              <a:solidFill>
                <a:srgbClr val="007E66"/>
              </a:solidFill>
              <a:latin typeface="Poppins" pitchFamily="2" charset="0"/>
              <a:ea typeface="思源黑体 CN Regular" panose="020B0500000000000000" pitchFamily="34" charset="-122"/>
              <a:cs typeface="Poppins" pitchFamily="2" charset="0"/>
            </a:endParaRPr>
          </a:p>
          <a:p>
            <a:pPr>
              <a:spcAft>
                <a:spcPts val="600"/>
              </a:spcAft>
              <a:buFont typeface="Arial" pitchFamily="34" charset="0"/>
              <a:buChar char="•"/>
              <a:defRPr/>
            </a:pPr>
            <a:r>
              <a:rPr lang="en-GB" altLang="zh-CN" sz="1600" noProof="1">
                <a:latin typeface="Poppins" pitchFamily="2" charset="0"/>
                <a:ea typeface="思源黑体 CN Regular" panose="020B0500000000000000" pitchFamily="34" charset="-122"/>
                <a:cs typeface="Poppins" pitchFamily="2" charset="0"/>
              </a:rPr>
              <a:t> Address: Building 9, Jing Dongbei Technology Park, No.18 Kechuang 10th St, BDA, Beijing, 100176, P.R.China</a:t>
            </a:r>
          </a:p>
          <a:p>
            <a:pPr>
              <a:spcAft>
                <a:spcPts val="600"/>
              </a:spcAft>
              <a:buFont typeface="Arial" pitchFamily="34" charset="0"/>
              <a:buChar char="•"/>
              <a:defRPr/>
            </a:pPr>
            <a:r>
              <a:rPr lang="en-US" altLang="zh-CN" sz="1600" noProof="1">
                <a:latin typeface="Poppins" pitchFamily="2" charset="0"/>
                <a:ea typeface="思源黑体 CN Regular" panose="020B0500000000000000" pitchFamily="34" charset="-122"/>
                <a:cs typeface="Poppins" pitchFamily="2" charset="0"/>
              </a:rPr>
              <a:t> Tel: 400-890-9989 </a:t>
            </a:r>
          </a:p>
          <a:p>
            <a:pPr eaLnBrk="1" fontAlgn="auto" hangingPunct="1">
              <a:spcAft>
                <a:spcPts val="600"/>
              </a:spcAft>
              <a:buFont typeface="Arial" pitchFamily="34" charset="0"/>
              <a:buChar char="•"/>
              <a:defRPr/>
            </a:pPr>
            <a:r>
              <a:rPr lang="en-US" altLang="zh-CN" sz="1600" noProof="1">
                <a:latin typeface="Poppins" pitchFamily="2" charset="0"/>
                <a:ea typeface="思源黑体 CN Regular" panose="020B0500000000000000" pitchFamily="34" charset="-122"/>
                <a:cs typeface="Poppins" pitchFamily="2" charset="0"/>
              </a:rPr>
              <a:t> Email: order@sinobiological.com</a:t>
            </a:r>
          </a:p>
          <a:p>
            <a:pPr>
              <a:spcAft>
                <a:spcPts val="600"/>
              </a:spcAft>
              <a:buFont typeface="Arial" pitchFamily="34" charset="0"/>
              <a:buChar char="•"/>
              <a:defRPr/>
            </a:pPr>
            <a:r>
              <a:rPr lang="en-US" altLang="zh-CN" sz="1600" noProof="1">
                <a:latin typeface="Poppins" pitchFamily="2" charset="0"/>
                <a:ea typeface="思源黑体 CN Regular" panose="020B0500000000000000" pitchFamily="34" charset="-122"/>
                <a:cs typeface="Poppins" pitchFamily="2" charset="0"/>
              </a:rPr>
              <a:t> Website: cn.sinobiological.com</a:t>
            </a:r>
            <a:endParaRPr lang="zh-CN" altLang="zh-CN" sz="1600" noProof="1">
              <a:latin typeface="Poppins" pitchFamily="2" charset="0"/>
              <a:ea typeface="思源黑体 CN Regular" panose="020B0500000000000000" pitchFamily="34" charset="-122"/>
              <a:cs typeface="Poppins" pitchFamily="2" charset="0"/>
            </a:endParaRPr>
          </a:p>
          <a:p>
            <a:pPr eaLnBrk="1" fontAlgn="auto" hangingPunct="1">
              <a:spcAft>
                <a:spcPts val="600"/>
              </a:spcAft>
              <a:defRPr/>
            </a:pPr>
            <a:r>
              <a:rPr lang="en-US" altLang="zh-CN" sz="1800" noProof="1">
                <a:latin typeface="Poppins" pitchFamily="2" charset="0"/>
                <a:ea typeface="思源黑体 CN Regular" panose="020B0500000000000000" pitchFamily="34" charset="-122"/>
                <a:cs typeface="Poppins" pitchFamily="2" charset="0"/>
              </a:rPr>
              <a:t> </a:t>
            </a:r>
          </a:p>
        </p:txBody>
      </p:sp>
      <p:pic>
        <p:nvPicPr>
          <p:cNvPr id="26" name="Picture 2" descr="\\192.168.3.235\Design\Logo &amp; Icons\SCB logo\新版\SCB-标准版.png"/>
          <p:cNvPicPr>
            <a:picLocks noChangeAspect="1" noChangeArrowheads="1"/>
          </p:cNvPicPr>
          <p:nvPr/>
        </p:nvPicPr>
        <p:blipFill>
          <a:blip r:embed="rId3" cstate="print"/>
          <a:srcRect/>
          <a:stretch>
            <a:fillRect/>
          </a:stretch>
        </p:blipFill>
        <p:spPr bwMode="auto">
          <a:xfrm>
            <a:off x="4584587" y="545850"/>
            <a:ext cx="2667000" cy="762762"/>
          </a:xfrm>
          <a:prstGeom prst="rect">
            <a:avLst/>
          </a:prstGeom>
          <a:noFill/>
        </p:spPr>
      </p:pic>
      <p:sp>
        <p:nvSpPr>
          <p:cNvPr id="27" name="TextBox 26"/>
          <p:cNvSpPr txBox="1"/>
          <p:nvPr/>
        </p:nvSpPr>
        <p:spPr>
          <a:xfrm>
            <a:off x="7608168" y="511733"/>
            <a:ext cx="3240360" cy="830997"/>
          </a:xfrm>
          <a:prstGeom prst="rect">
            <a:avLst/>
          </a:prstGeom>
          <a:noFill/>
        </p:spPr>
        <p:txBody>
          <a:bodyPr wrap="square" rtlCol="0">
            <a:spAutoFit/>
          </a:bodyPr>
          <a:lstStyle/>
          <a:p>
            <a:r>
              <a:rPr lang="en-GB" b="1" dirty="0">
                <a:latin typeface="Poppins" pitchFamily="2" charset="0"/>
                <a:cs typeface="Poppins" pitchFamily="2" charset="0"/>
              </a:rPr>
              <a:t>The World Leader in </a:t>
            </a:r>
            <a:r>
              <a:rPr lang="en-GB" b="1" dirty="0" err="1">
                <a:latin typeface="Poppins" pitchFamily="2" charset="0"/>
                <a:cs typeface="Poppins" pitchFamily="2" charset="0"/>
              </a:rPr>
              <a:t>Kinases</a:t>
            </a:r>
            <a:endParaRPr lang="en-GB" b="1" dirty="0">
              <a:latin typeface="Poppins" pitchFamily="2" charset="0"/>
              <a:cs typeface="Poppins" pitchFamily="2" charset="0"/>
            </a:endParaRPr>
          </a:p>
        </p:txBody>
      </p:sp>
      <p:pic>
        <p:nvPicPr>
          <p:cNvPr id="2050" name="Picture 2" descr="\\192.168.3.235\Design\@义翘logo\2020新版logo\logo-标准版.png"/>
          <p:cNvPicPr>
            <a:picLocks noChangeAspect="1" noChangeArrowheads="1"/>
          </p:cNvPicPr>
          <p:nvPr/>
        </p:nvPicPr>
        <p:blipFill>
          <a:blip r:embed="rId4" cstate="print"/>
          <a:srcRect/>
          <a:stretch>
            <a:fillRect/>
          </a:stretch>
        </p:blipFill>
        <p:spPr bwMode="auto">
          <a:xfrm>
            <a:off x="695400" y="653673"/>
            <a:ext cx="3176023" cy="547117"/>
          </a:xfrm>
          <a:prstGeom prst="rect">
            <a:avLst/>
          </a:prstGeom>
          <a:noFill/>
        </p:spPr>
      </p:pic>
      <p:cxnSp>
        <p:nvCxnSpPr>
          <p:cNvPr id="29" name="直接连接符 28"/>
          <p:cNvCxnSpPr/>
          <p:nvPr/>
        </p:nvCxnSpPr>
        <p:spPr>
          <a:xfrm>
            <a:off x="4228005" y="729231"/>
            <a:ext cx="0" cy="3960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6240016" y="4869160"/>
            <a:ext cx="1368152" cy="523220"/>
          </a:xfrm>
          <a:prstGeom prst="rect">
            <a:avLst/>
          </a:prstGeom>
          <a:noFill/>
        </p:spPr>
        <p:txBody>
          <a:bodyPr wrap="square" rtlCol="0">
            <a:spAutoFit/>
          </a:bodyPr>
          <a:lstStyle/>
          <a:p>
            <a:r>
              <a:rPr lang="en-US" sz="1400" dirty="0">
                <a:latin typeface="Poppins" pitchFamily="2" charset="0"/>
                <a:cs typeface="Poppins" pitchFamily="2" charset="0"/>
              </a:rPr>
              <a:t>F</a:t>
            </a:r>
            <a:r>
              <a:rPr lang="en-US" altLang="zh-CN" sz="1400" dirty="0">
                <a:latin typeface="Poppins" pitchFamily="2" charset="0"/>
                <a:cs typeface="Poppins" pitchFamily="2" charset="0"/>
              </a:rPr>
              <a:t>ollow us on </a:t>
            </a:r>
            <a:r>
              <a:rPr lang="en-US" altLang="zh-CN" sz="1400" dirty="0" err="1">
                <a:latin typeface="Poppins" pitchFamily="2" charset="0"/>
                <a:cs typeface="Poppins" pitchFamily="2" charset="0"/>
              </a:rPr>
              <a:t>WeChat</a:t>
            </a:r>
            <a:r>
              <a:rPr lang="en-US" altLang="zh-CN" sz="1400" dirty="0">
                <a:latin typeface="Poppins" pitchFamily="2" charset="0"/>
                <a:cs typeface="Poppins" pitchFamily="2" charset="0"/>
              </a:rPr>
              <a:t>!</a:t>
            </a:r>
            <a:endParaRPr lang="en-GB" sz="1400" dirty="0">
              <a:latin typeface="Poppins" pitchFamily="2" charset="0"/>
              <a:cs typeface="Poppins" pitchFamily="2" charset="0"/>
            </a:endParaRPr>
          </a:p>
        </p:txBody>
      </p:sp>
      <p:sp>
        <p:nvSpPr>
          <p:cNvPr id="24" name="矩形 23"/>
          <p:cNvSpPr/>
          <p:nvPr/>
        </p:nvSpPr>
        <p:spPr>
          <a:xfrm>
            <a:off x="5375920" y="4941168"/>
            <a:ext cx="792088" cy="720080"/>
          </a:xfrm>
          <a:prstGeom prst="rect">
            <a:avLst/>
          </a:prstGeom>
          <a:no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07E66"/>
              </a:solidFill>
            </a:endParaRPr>
          </a:p>
        </p:txBody>
      </p:sp>
      <p:pic>
        <p:nvPicPr>
          <p:cNvPr id="25" name="Picture 2" descr="\\192.168.3.235\Design\@义翘logo\微信公众号二维码--2020\qrcode_for_gh_b65e4f6dadb6_258.jpg"/>
          <p:cNvPicPr>
            <a:picLocks noChangeAspect="1" noChangeArrowheads="1"/>
          </p:cNvPicPr>
          <p:nvPr/>
        </p:nvPicPr>
        <p:blipFill>
          <a:blip r:embed="rId5" cstate="print"/>
          <a:srcRect/>
          <a:stretch>
            <a:fillRect/>
          </a:stretch>
        </p:blipFill>
        <p:spPr bwMode="auto">
          <a:xfrm>
            <a:off x="5087888" y="4581128"/>
            <a:ext cx="1048512" cy="1048512"/>
          </a:xfrm>
          <a:prstGeom prst="rect">
            <a:avLst/>
          </a:prstGeom>
          <a:noFill/>
        </p:spPr>
      </p:pic>
    </p:spTree>
    <p:extLst>
      <p:ext uri="{BB962C8B-B14F-4D97-AF65-F5344CB8AC3E}">
        <p14:creationId xmlns="" xmlns:p14="http://schemas.microsoft.com/office/powerpoint/2010/main" val="238725204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2926</TotalTime>
  <Words>2065</Words>
  <Application>Microsoft Office PowerPoint</Application>
  <PresentationFormat>自定义</PresentationFormat>
  <Paragraphs>430</Paragraphs>
  <Slides>38</Slides>
  <Notes>32</Notes>
  <HiddenSlides>0</HiddenSlides>
  <MMClips>0</MMClips>
  <ScaleCrop>false</ScaleCrop>
  <HeadingPairs>
    <vt:vector size="4" baseType="variant">
      <vt:variant>
        <vt:lpstr>主题</vt:lpstr>
      </vt:variant>
      <vt:variant>
        <vt:i4>1</vt:i4>
      </vt:variant>
      <vt:variant>
        <vt:lpstr>幻灯片标题</vt:lpstr>
      </vt:variant>
      <vt:variant>
        <vt:i4>38</vt:i4>
      </vt:variant>
    </vt:vector>
  </HeadingPairs>
  <TitlesOfParts>
    <vt:vector size="39"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lpstr>幻灯片 37</vt:lpstr>
      <vt:lpstr>幻灯片 38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sinobio</dc:creator>
  <cp:lastModifiedBy>Digital marketing</cp:lastModifiedBy>
  <cp:revision>185</cp:revision>
  <dcterms:created xsi:type="dcterms:W3CDTF">2020-10-08T03:19:01Z</dcterms:created>
  <dcterms:modified xsi:type="dcterms:W3CDTF">2024-09-24T08:59:16Z</dcterms:modified>
</cp:coreProperties>
</file>