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29" r:id="rId1"/>
    <p:sldMasterId id="2147493266" r:id="rId2"/>
  </p:sldMasterIdLst>
  <p:notesMasterIdLst>
    <p:notesMasterId r:id="rId3"/>
  </p:notesMasterIdLst>
  <p:sldIdLst>
    <p:sldId id="4415" r:id="rId4"/>
    <p:sldId id="4419" r:id="rId5"/>
    <p:sldId id="4422" r:id="rId6"/>
    <p:sldId id="4425" r:id="rId7"/>
    <p:sldId id="4428" r:id="rId8"/>
    <p:sldId id="4431" r:id="rId9"/>
    <p:sldId id="4434" r:id="rId10"/>
    <p:sldId id="4437" r:id="rId11"/>
    <p:sldId id="4440" r:id="rId12"/>
    <p:sldId id="4443" r:id="rId13"/>
    <p:sldId id="4446" r:id="rId14"/>
    <p:sldId id="4449" r:id="rId15"/>
    <p:sldId id="4452" r:id="rId16"/>
    <p:sldId id="4455" r:id="rId17"/>
    <p:sldId id="4458" r:id="rId18"/>
    <p:sldId id="4461" r:id="rId19"/>
    <p:sldId id="4464" r:id="rId20"/>
    <p:sldId id="4467" r:id="rId21"/>
    <p:sldId id="4470" r:id="rId22"/>
    <p:sldId id="4473" r:id="rId23"/>
    <p:sldId id="4476" r:id="rId24"/>
    <p:sldId id="4479" r:id="rId25"/>
    <p:sldId id="4482" r:id="rId26"/>
    <p:sldId id="4485" r:id="rId27"/>
    <p:sldId id="4488" r:id="rId28"/>
    <p:sldId id="4491" r:id="rId29"/>
    <p:sldId id="4494" r:id="rId30"/>
    <p:sldId id="449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30" r:id="rId1"/>
    <p:sldLayoutId id="2147493231" r:id="rId2"/>
    <p:sldLayoutId id="2147493232" r:id="rId3"/>
    <p:sldLayoutId id="2147493233" r:id="rId4"/>
    <p:sldLayoutId id="2147493234" r:id="rId5"/>
    <p:sldLayoutId id="2147493235" r:id="rId6"/>
    <p:sldLayoutId id="2147493236" r:id="rId7"/>
    <p:sldLayoutId id="2147493237" r:id="rId8"/>
    <p:sldLayoutId id="2147493238" r:id="rId9"/>
    <p:sldLayoutId id="2147493239" r:id="rId10"/>
    <p:sldLayoutId id="21474932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67" r:id="rId1"/>
    <p:sldLayoutId id="2147493268" r:id="rId2"/>
    <p:sldLayoutId id="2147493269" r:id="rId3"/>
    <p:sldLayoutId id="2147493270" r:id="rId4"/>
    <p:sldLayoutId id="2147493271" r:id="rId5"/>
    <p:sldLayoutId id="2147493272" r:id="rId6"/>
    <p:sldLayoutId id="2147493273" r:id="rId7"/>
    <p:sldLayoutId id="2147493274" r:id="rId8"/>
    <p:sldLayoutId id="2147493275" r:id="rId9"/>
    <p:sldLayoutId id="2147493276" r:id="rId10"/>
    <p:sldLayoutId id="21474932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初中教育中的社会实践与公益活动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初中社会实践活动的意义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初中公益活动的价值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如何开展初中社会实践活动与公益活动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初中社会实践与公益活动的案例分析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初中社会实践与公益活动的建议与展望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初中社会实践活动的意义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增强学生的社会责任感和公民意识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培养学生的团队协作和沟通能力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提高学生的创新和实践能力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促进学生的个人成长和发展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增强社会责任感</a:t>
            </a:r>
            <a:endParaRPr altLang="en-US" lang="zh-CN"/>
          </a:p>
        </p:txBody>
      </p:sp>
      <p:sp>
        <p:nvSpPr>
          <p:cNvPr id="10490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初中社会实践活动有助于学生了解社会，增强社会责任感。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在实践中，学生可以学习如何与他人合作，培养团队协作精神。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初中社会实践活动有助于培养学生的公民意识和社会责任感。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通过参与公益活动，学生可以意识到自己对社会的责任和义务。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提高人际交往能力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初中社会实践活动为学生提供与同龄人交往的机会，锻炼其沟通与表达能力。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在实践活动中，学生需要与不同背景的人合作完成任务，培养其团队协作精神。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通过参与公益活动，学生能够学会关心他人、尊重差异，增强社会责任感。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在解决实际问题的过程中，学生能够锻炼自己的问题解决能力，提高情商水平。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促进个人成长</a:t>
            </a:r>
            <a:endParaRPr altLang="en-US" lang="zh-CN"/>
          </a:p>
        </p:txBody>
      </p:sp>
      <p:sp>
        <p:nvSpPr>
          <p:cNvPr id="10491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培养社会责任感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增强自我认知和自我管理能力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提升创新能力和实践能力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初中公益活动的价值</a:t>
            </a:r>
            <a:endParaRPr altLang="en-US" lang="zh-CN"/>
          </a:p>
        </p:txBody>
      </p:sp>
      <p:sp>
        <p:nvSpPr>
          <p:cNvPr id="104922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弘扬社会正能量</a:t>
            </a:r>
            <a:endParaRPr altLang="en-US" lang="zh-CN"/>
          </a:p>
        </p:txBody>
      </p:sp>
      <p:sp>
        <p:nvSpPr>
          <p:cNvPr id="10492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提升初中生的实践能力和创新精神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传递爱心和温暖，弘扬社会正能量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培养初中生的社会责任感和公民意识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增强初中生的团队协作和沟通能力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培养学生爱心和奉献精神</a:t>
            </a:r>
            <a:endParaRPr altLang="en-US" lang="zh-CN"/>
          </a:p>
        </p:txBody>
      </p:sp>
      <p:sp>
        <p:nvSpPr>
          <p:cNvPr id="10493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初中公益活动能够培养学生的爱心和同情心，让他们关注弱势群体，学会关爱他人。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参与公益活动可以让学生意识到自己的社会责任，培养他们的奉献精神和社会责任感。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通过公益活动的参与，学生可以学会团队合作和组织协调能力，提高自身综合素质。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公益活动能够促进学生形成正确的价值观和人生观，让他们更加关注社会现实问题，增强社会责任感。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增强团队合作意识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公益活动有助于培养学生的集体荣誉感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公益活动可以锻炼学生的团队协作能力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公益活动可以增强学生之间的信任和友谊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公益活动可以提高学生的沟通协调能力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提高解决问题能力</a:t>
            </a:r>
            <a:endParaRPr altLang="en-US" lang="zh-CN"/>
          </a:p>
        </p:txBody>
      </p:sp>
      <p:sp>
        <p:nvSpPr>
          <p:cNvPr id="1049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公益活动能够提供实际情境，帮助学生运用所学知识解决实际问题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公益活动中需要合作与沟通，有助于培养学生的团队协作和沟通能力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公益活动通常涉及社会问题，有助于培养学生的社会责任感和公民意识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参与公益活动可以锻炼学生的组织能力和执行能力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如何开展初中社会实践活动与公益活动</a:t>
            </a:r>
            <a:endParaRPr altLang="en-US" lang="zh-CN"/>
          </a:p>
        </p:txBody>
      </p:sp>
      <p:sp>
        <p:nvSpPr>
          <p:cNvPr id="104949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制定活动计划与目标</a:t>
            </a:r>
            <a:endParaRPr altLang="en-US" lang="zh-CN"/>
          </a:p>
        </p:txBody>
      </p:sp>
      <p:sp>
        <p:nvSpPr>
          <p:cNvPr id="10495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制定活动目标：明确活动目的，如提高学生社会责任感、培养团队协作精神等。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确定活动主题：根据学校教育目标和学生发展需求，选择具有教育意义和实际价值的主题。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设计活动内容：根据主题和目标，安排具体活动，如志愿服务、社会调查等。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确定活动时间：合理安排活动时间，确保学生有足够的时间参与活动并获得收获。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确定活动内容与形式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结合学生兴趣和特长确定活动内容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考虑活动的安全性和可行性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制定详细的活动计划和流程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根据活动目的和规模选择合适的组织形式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组织与实施活动</a:t>
            </a:r>
            <a:endParaRPr altLang="en-US" lang="zh-CN"/>
          </a:p>
        </p:txBody>
      </p:sp>
      <p:sp>
        <p:nvSpPr>
          <p:cNvPr id="10496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确定活动目标：明确活动目的，制定具体可行的目标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策划活动内容：根据学生年龄和兴趣，设计有意义且具有挑战性的活动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确定活动时间与地点：选择合适的时机和场所，确保活动的顺利进行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招募参与人员：鼓励师生共同参与，提高活动的互动性和实效性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总结与反思活动</a:t>
            </a:r>
            <a:endParaRPr altLang="en-US" lang="zh-CN"/>
          </a:p>
        </p:txBody>
      </p:sp>
      <p:sp>
        <p:nvSpPr>
          <p:cNvPr id="1049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评估效果：评估活动效果，确定是否达到预期目标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分享交流：分享活动心得，促进相互学习与成长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总结活动：回顾活动过程，总结经验教训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反思活动：分析活动不足，提出改进措施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初中社会实践与公益活动的案例分析</a:t>
            </a:r>
            <a:endParaRPr altLang="en-US" lang="zh-CN"/>
          </a:p>
        </p:txBody>
      </p:sp>
      <p:sp>
        <p:nvSpPr>
          <p:cNvPr id="104978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“绿意环保”实践活动</a:t>
            </a:r>
            <a:endParaRPr altLang="en-US" lang="zh-CN"/>
          </a:p>
        </p:txBody>
      </p:sp>
      <p:sp>
        <p:nvSpPr>
          <p:cNvPr id="10498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活动效果：通过活动，学生增强了环保意识，培养了实践能力和团队协作精神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活动背景：旨在提高初中生的环保意识和实践能力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活动内容：组织学生参与环保项目，如垃圾分类、植树造林等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推广价值：该活动具有较高的推广价值，可以为其他学校提供借鉴和参考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“关爱留守儿童”公益活动</a:t>
            </a:r>
            <a:endParaRPr altLang="en-US" lang="zh-CN"/>
          </a:p>
        </p:txBody>
      </p:sp>
      <p:sp>
        <p:nvSpPr>
          <p:cNvPr id="10499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活动背景：留守儿童面临的问题和困境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活动目的：为留守儿童提供关爱和帮助，促进其健康成长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活动内容：志愿者陪伴、心理疏导、学习辅导等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活动效果：提高留守儿童自信心，增强其社会适应能力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“走进敬老院”志愿服务活动</a:t>
            </a:r>
            <a:endParaRPr altLang="en-US" lang="zh-CN"/>
          </a:p>
        </p:txBody>
      </p:sp>
      <p:sp>
        <p:nvSpPr>
          <p:cNvPr id="1049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活动目的：培养学生尊老爱老的意识，增强社会责任感和奉献精神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活动过程：组织学生到敬老院开展志愿服务，为老人提供生活照料、心理关爱等服务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活动效果：通过活动，学生学会了关爱老人，提高了自身素质，也得到了社会的认可和赞誉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活动意义：弘扬中华民族传统美德，推动社会文明进步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“垃圾分类”宣传活动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活动目的：提高学生环保意识，促进垃圾分类的推广和应用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活动形式：组织学生参与垃圾分类宣传活动，如发放宣传资料、讲解垃圾分类知识等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活动效果：通过活动，学生更加深入地了解了垃圾分类的意义和重要性，提高了环保意识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活动反思：在活动中，需要更好地协调学校、社区、家庭等多方面的资源，加强宣传力度，提高活动效果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初中社会实践与公益活动的建议与展望</a:t>
            </a:r>
            <a:endParaRPr altLang="en-US" lang="zh-CN"/>
          </a:p>
        </p:txBody>
      </p:sp>
      <p:sp>
        <p:nvSpPr>
          <p:cNvPr id="10500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建立健全活动机制</a:t>
            </a:r>
            <a:endParaRPr altLang="en-US" lang="zh-CN"/>
          </a:p>
        </p:txBody>
      </p:sp>
      <p:sp>
        <p:nvSpPr>
          <p:cNvPr id="10501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制定详细的活动计划和实施方案，明确活动目标、内容、时间、地点等要素。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建立社会实践与公益活动的组织机构，统筹规划和管理各项活动。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建立健全活动评价机制，对活动效果进行科学评估和反馈，不断完善和优化活动方案。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加强与社会各界的合作与交流，争取更多的资源和支持，共同推动初中社会实践与公益活动的健康发展。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加强教师指导与培训</a:t>
            </a:r>
            <a:endParaRPr altLang="en-US" lang="zh-CN"/>
          </a:p>
        </p:txBody>
      </p:sp>
      <p:sp>
        <p:nvSpPr>
          <p:cNvPr id="10502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培训教师社会实践与公益活动的组织能力和指导技巧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定期组织教师交流会，分享社会实践与公益活动的经验和成果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加强教师对学生社会实践与公益活动的监督与评估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鼓励教师参与公益活动，提高自身素质和影响力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创新活动形式与内容</a:t>
            </a:r>
            <a:endParaRPr altLang="en-US" lang="zh-CN"/>
          </a:p>
        </p:txBody>
      </p:sp>
      <p:sp>
        <p:nvSpPr>
          <p:cNvPr id="10502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引入科技元素，增强实践活动的趣味性和互动性。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结合当地文化特色，开展具有地域特色的公益活动。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鼓励初中生发挥创意，自主策划实践活动，培养其创新意识和实践能力。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加强学校与企业、社会组织的合作，共同开发创新型社会实践活动。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扩大活动影响与覆盖面</a:t>
            </a:r>
            <a:endParaRPr altLang="en-US" lang="zh-CN"/>
          </a:p>
        </p:txBody>
      </p:sp>
      <p:sp>
        <p:nvSpPr>
          <p:cNvPr id="1050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联合更多社会组织和企业，共同参与活动策划和实施，扩大活动的影响力。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开展线上线下相结合的活动，吸引更多人参与，扩大覆盖面。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与政府部门合作，争取政策支持和资金投入，提高活动的可持续性和影响力。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利用社交媒体等渠道宣传活动，提高公众知晓度和参与度。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2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9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0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2024-01-01T08:13:40Z</dcterms:created>
  <dcterms:modified xsi:type="dcterms:W3CDTF">2024-01-01T08:13:40Z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48618f5f81ad44e7956f90e28c20112c_21</vt:lpwstr>
  </property>
</Properties>
</file>