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971" r:id="rId1"/>
    <p:sldMasterId id="2147493008" r:id="rId2"/>
  </p:sldMasterIdLst>
  <p:notesMasterIdLst>
    <p:notesMasterId r:id="rId3"/>
  </p:notesMasterIdLst>
  <p:sldIdLst>
    <p:sldId id="4722" r:id="rId4"/>
    <p:sldId id="4727" r:id="rId5"/>
    <p:sldId id="4731" r:id="rId6"/>
    <p:sldId id="4734" r:id="rId7"/>
    <p:sldId id="4740" r:id="rId9"/>
    <p:sldId id="4743" r:id="rId10"/>
    <p:sldId id="4746" r:id="rId11"/>
    <p:sldId id="4749" r:id="rId12"/>
    <p:sldId id="4752" r:id="rId13"/>
    <p:sldId id="4758" r:id="rId15"/>
    <p:sldId id="4761" r:id="rId16"/>
    <p:sldId id="4764" r:id="rId17"/>
    <p:sldId id="4767" r:id="rId18"/>
    <p:sldId id="4770" r:id="rId19"/>
    <p:sldId id="4776" r:id="rId21"/>
    <p:sldId id="4779" r:id="rId22"/>
    <p:sldId id="4782" r:id="rId23"/>
    <p:sldId id="4785" r:id="rId24"/>
    <p:sldId id="4788" r:id="rId25"/>
    <p:sldId id="4794" r:id="rId27"/>
    <p:sldId id="4797" r:id="rId28"/>
    <p:sldId id="4800" r:id="rId29"/>
    <p:sldId id="4803" r:id="rId30"/>
    <p:sldId id="48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72" r:id="rId1"/>
    <p:sldLayoutId id="2147492973" r:id="rId2"/>
    <p:sldLayoutId id="2147492974" r:id="rId3"/>
    <p:sldLayoutId id="2147492975" r:id="rId4"/>
    <p:sldLayoutId id="2147492976" r:id="rId5"/>
    <p:sldLayoutId id="2147492977" r:id="rId6"/>
    <p:sldLayoutId id="2147492978" r:id="rId7"/>
    <p:sldLayoutId id="2147492979" r:id="rId8"/>
    <p:sldLayoutId id="2147492980" r:id="rId9"/>
    <p:sldLayoutId id="2147492981" r:id="rId10"/>
    <p:sldLayoutId id="21474929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009" r:id="rId1"/>
    <p:sldLayoutId id="2147493010" r:id="rId2"/>
    <p:sldLayoutId id="2147493011" r:id="rId3"/>
    <p:sldLayoutId id="2147493012" r:id="rId4"/>
    <p:sldLayoutId id="2147493013" r:id="rId5"/>
    <p:sldLayoutId id="2147493014" r:id="rId6"/>
    <p:sldLayoutId id="2147493015" r:id="rId7"/>
    <p:sldLayoutId id="2147493016" r:id="rId8"/>
    <p:sldLayoutId id="2147493017" r:id="rId9"/>
    <p:sldLayoutId id="2147493018" r:id="rId10"/>
    <p:sldLayoutId id="21474930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tags" Target="../tags/tag313.xml"/><Relationship Id="rId3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企业管理与高绩效特点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企业管理策略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高绩效特点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企业文化与领导力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市场竞争力与未来发展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企业管理策略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0000"/>
          </a:bodyPr>
          <a:p>
            <a:r>
              <a:rPr altLang="en-US" lang="zh-CN"/>
              <a:t>组织架构：清晰明确的组织结构，各部门职责明确，协作顺畅</a:t>
            </a:r>
            <a:endParaRPr altLang="en-US" lang="zh-CN"/>
          </a:p>
          <a:p>
            <a:r>
              <a:rPr altLang="en-US" lang="zh-CN"/>
              <a:t>管理体系：建立完善的管理体系，包括计划、组织、领导、控制等方面</a:t>
            </a:r>
            <a:endParaRPr altLang="en-US" lang="zh-CN"/>
          </a:p>
          <a:p>
            <a:r>
              <a:rPr altLang="en-US" lang="zh-CN"/>
              <a:t>激励机制：建立有效的激励机制，激发员工的积极性和创造力</a:t>
            </a:r>
            <a:endParaRPr altLang="en-US" lang="zh-CN"/>
          </a:p>
          <a:p>
            <a:r>
              <a:rPr altLang="en-US" lang="zh-CN"/>
              <a:t>培训与发展：注重员工的培训与发展，提高员工的专业素质和综合能力  以下是用户提供的信息和标题： 我正在写一份主题为“企业管理与高绩效特点”的PPT,现在准备介绍“企业管理策略”,请帮我生成“企业文化与领导力”为标题的内容 企业文化与领导力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我正在写一份主题为“企业管理与高绩效特点”的PPT,现在准备介绍“企业管理策略”,请帮我生成“企业文化与领导力”为标题的内容</a:t>
            </a:r>
            <a:endParaRPr altLang="en-US" lang="zh-CN"/>
          </a:p>
          <a:p>
            <a:pPr lvl="1"/>
            <a:r>
              <a:rPr altLang="en-US" lang="zh-CN"/>
              <a:t>企业文化与领导力</a:t>
            </a:r>
            <a:endParaRPr altLang="en-US" lang="zh-CN"/>
          </a:p>
          <a:p>
            <a:r>
              <a:rPr altLang="en-US" lang="zh-CN"/>
              <a:t>企业文化：建立积极向上、富有特色的企业文化，增强员工的归属感和凝聚力</a:t>
            </a:r>
            <a:endParaRPr altLang="en-US" lang="zh-CN"/>
          </a:p>
          <a:p>
            <a:r>
              <a:rPr altLang="en-US" lang="zh-CN"/>
              <a:t>领导力：培养具备卓越领导力的管理者，能够引导员工实现共同目标，推动企业发展</a:t>
            </a:r>
            <a:endParaRPr altLang="en-US" lang="zh-CN"/>
          </a:p>
          <a:p>
            <a:r>
              <a:rPr altLang="en-US" lang="zh-CN"/>
              <a:t>员工参与：鼓励员工参与企业管理，提高员工的参与度和满意度</a:t>
            </a:r>
            <a:endParaRPr altLang="en-US" lang="zh-CN"/>
          </a:p>
          <a:p>
            <a:r>
              <a:rPr altLang="en-US" lang="zh-CN"/>
              <a:t>社会责任：积极履行社会责任，关注环保、公益等方面，树立企业良好形象</a:t>
            </a:r>
            <a:endParaRPr altLang="en-US" lang="zh-CN"/>
          </a:p>
        </p:txBody>
      </p:sp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组织架构与管理体系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战略规划与执行</a:t>
            </a:r>
            <a:endParaRPr altLang="en-US" lang="zh-CN"/>
          </a:p>
        </p:txBody>
      </p:sp>
      <p:sp>
        <p:nvSpPr>
          <p:cNvPr id="10490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明确企业战略目标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制定实现战略目标的计划和措施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建立高效的企业组织结构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培养和引进高素质人才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人力资源管理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内容1：人力资源规划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内容2：招聘与选拔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内容3：培训与发展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内容4：绩效管理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财务管理与控制</a:t>
            </a:r>
            <a:endParaRPr altLang="en-US" lang="zh-CN"/>
          </a:p>
        </p:txBody>
      </p:sp>
      <p:sp>
        <p:nvSpPr>
          <p:cNvPr id="10491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成本控制：通过有效的成本控制措施，降低企业运营成本，提高盈利能力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财务预算与计划：制定明确的财务预算和计划，确保企业运营的稳定性和可持续性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资金管理：合理规划和使用资金，确保企业资金流的稳定和安全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财务风险管理：建立有效的财务风险管理体系，预防和应对可能出现的财务风险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高绩效特点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目标设定与达成</a:t>
            </a:r>
            <a:endParaRPr altLang="en-US" lang="zh-CN"/>
          </a:p>
        </p:txBody>
      </p:sp>
      <p:sp>
        <p:nvSpPr>
          <p:cNvPr id="1049230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4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明确、具体、可衡量、可达成、有时限的目标（SMART原则）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目标与公司战略和业务计划相一致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目标设定过程中充分参与和沟通，提高员工认同度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2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制定实施计划，明确责任分工和时间表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定期跟进和评估，及时调整和优化目标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2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团队协作：高效协作，共同完成任务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激励：激励员工，提高工作积极性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信任：建立信任，提高团队凝聚力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沟通：有效沟通，消除障碍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激励机制与员工成长</a:t>
            </a:r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激励机制：通过奖励、晋升等方式激发员工的工作积极性和创造力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员工成长：通过培训、轮岗等方式提升员工的技能和能力，促进个人职业发展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员工满意度：关注员工的需求和感受，提高员工的工作满意度和忠诚度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企业文化：营造积极向上、富有活力的企业文化，增强员工的归属感和凝聚力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创新与持续改进</a:t>
            </a:r>
            <a:endParaRPr altLang="en-US" lang="zh-CN"/>
          </a:p>
        </p:txBody>
      </p:sp>
      <p:sp>
        <p:nvSpPr>
          <p:cNvPr id="104941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创新与持续改进需要企业全员参与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创新与持续改进有助于提高企业绩效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持续改进是企业不断进步的源泉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创新是企业发展的重要驱动力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企业文化与领导力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企业文化塑造</a:t>
            </a:r>
            <a:endParaRPr altLang="en-US" lang="zh-CN"/>
          </a:p>
        </p:txBody>
      </p:sp>
      <p:sp>
        <p:nvSpPr>
          <p:cNvPr id="10495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企业文化定义：企业文化是一种共享的价值观、信仰、行为准则，对企业成员的行为和决策产生影响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企业文化重要性：企业文化是企业的灵魂，能够激发员工的归属感和使命感，提高企业的凝聚力和竞争力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企业文化塑造方法：通过制定明确的愿景和使命、培养良好的组织氛围、建立有效的沟通机制等方式来塑造企业文化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企业文化与领导力：领导力是企业文化塑造的关键因素，领导者需要以身作则，积极推广企业文化，并鼓励员工参与企业文化的建设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领导力培养与提升</a:t>
            </a:r>
            <a:endParaRPr altLang="en-US" lang="zh-CN"/>
          </a:p>
        </p:txBody>
      </p:sp>
      <p:sp>
        <p:nvSpPr>
          <p:cNvPr id="10495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领导力定义：领导力是一种影响力和能力，能够激发团队成员的潜力，实现共同目标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领导力培养：通过培训、实践、反思等方式，提高领导者的素质和能力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领导力提升：通过不断学习和实践，不断改进和提升领导者的能力和水平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领导力与企业文化：企业文化是领导力的基础，领导者的行为和态度影响着企业文化的形成和发展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员工参与与满意度</a:t>
            </a:r>
            <a:endParaRPr altLang="en-US" lang="zh-CN"/>
          </a:p>
        </p:txBody>
      </p:sp>
      <p:sp>
        <p:nvSpPr>
          <p:cNvPr id="10496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满意度：员工对企业文化的认同感和归属感，直接影响工作效率和绩效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员工参与：企业文化中的重要因素，提高员工的工作积极性和投入度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领导力：企业文化中的核心要素，优秀的领导能够激发员工的潜力，提高工作满意度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员工激励：通过激励机制，提高员工的工作满意度和忠诚度，促进企业高绩效发展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社会责任：企业应积极履行社会责任，关注环保、公益等方面，树立良好的企业形象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可持续发展：企业应注重可持续发展，通过技术创新、绿色生产等方式，实现经济效益与社会效益的平衡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企业文化：企业文化是企业的灵魂，应积极倡导社会责任和可持续发展的理念，营造良好的企业氛围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领导力：企业管理者应具备领导力，能够带领员工共同履行社会责任，推动企业的可持续发展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市场竞争力与未来发展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市场定位与竞争优势</a:t>
            </a:r>
            <a:endParaRPr altLang="en-US" lang="zh-CN"/>
          </a:p>
        </p:txBody>
      </p:sp>
      <p:sp>
        <p:nvSpPr>
          <p:cNvPr id="10498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市场定位：明确企业目标市场，了解竞争对手情况，确定自身产品或服务特点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未来发展：根据市场需求和行业趋势，制定企业未来发展战略，提高市场占有率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持续改进：不断优化产品或服务，提高客户满意度，增强企业核心竞争力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竞争优势：通过技术创新、品牌建设、营销策略等方面提高企业在市场中的竞争力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品牌建设与传播</a:t>
            </a:r>
            <a:endParaRPr altLang="en-US" lang="zh-CN"/>
          </a:p>
        </p:txBody>
      </p:sp>
      <p:sp>
        <p:nvSpPr>
          <p:cNvPr id="10499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内容1：品牌建设的重要性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内容2：品牌传播的途径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内容3：品牌建设与传播的未来趋势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内容4：品牌建设与传播对企业发展的影响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未来发展战略规划</a:t>
            </a:r>
            <a:endParaRPr altLang="en-US" lang="zh-CN"/>
          </a:p>
        </p:txBody>
      </p:sp>
      <p:sp>
        <p:nvSpPr>
          <p:cNvPr id="104994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189436" y="226691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205311" y="423989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4"/>
          <p:cNvSpPr/>
          <p:nvPr>
            <p:custDataLst>
              <p:tags r:id="rId3"/>
            </p:custDataLst>
          </p:nvPr>
        </p:nvSpPr>
        <p:spPr>
          <a:xfrm>
            <a:off x="699207" y="284540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5"/>
          <p:cNvSpPr/>
          <p:nvPr>
            <p:custDataLst>
              <p:tags r:id="rId4"/>
            </p:custDataLst>
          </p:nvPr>
        </p:nvSpPr>
        <p:spPr>
          <a:xfrm flipV="1">
            <a:off x="608400" y="2390104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99207" y="3293091"/>
            <a:ext cx="1589759" cy="15542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明确企业愿景和使命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33136" y="2266277"/>
            <a:ext cx="608705" cy="177148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847741" y="423989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8"/>
          <p:cNvSpPr/>
          <p:nvPr>
            <p:custDataLst>
              <p:tags r:id="rId8"/>
            </p:custDataLst>
          </p:nvPr>
        </p:nvSpPr>
        <p:spPr>
          <a:xfrm>
            <a:off x="4342907" y="284540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9"/>
          <p:cNvSpPr/>
          <p:nvPr>
            <p:custDataLst>
              <p:tags r:id="rId9"/>
            </p:custDataLst>
          </p:nvPr>
        </p:nvSpPr>
        <p:spPr>
          <a:xfrm flipV="1">
            <a:off x="4251465" y="2390104"/>
            <a:ext cx="1771480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2272" y="3286106"/>
            <a:ext cx="1590352" cy="1567199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确定市场定位和竞争优势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54351" y="229358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69591" y="426529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5"/>
          <p:cNvSpPr/>
          <p:nvPr>
            <p:custDataLst>
              <p:tags r:id="rId13"/>
            </p:custDataLst>
          </p:nvPr>
        </p:nvSpPr>
        <p:spPr>
          <a:xfrm>
            <a:off x="6163486" y="287144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6"/>
          <p:cNvSpPr/>
          <p:nvPr>
            <p:custDataLst>
              <p:tags r:id="rId14"/>
            </p:custDataLst>
          </p:nvPr>
        </p:nvSpPr>
        <p:spPr>
          <a:xfrm flipV="1">
            <a:off x="6073315" y="241677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21" y="3312142"/>
            <a:ext cx="1589759" cy="156719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实施创新和差异化战略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026526" y="424878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010651" y="227580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1"/>
          <p:cNvSpPr/>
          <p:nvPr>
            <p:custDataLst>
              <p:tags r:id="rId18"/>
            </p:custDataLst>
          </p:nvPr>
        </p:nvSpPr>
        <p:spPr>
          <a:xfrm>
            <a:off x="2521057" y="2853663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2"/>
          <p:cNvSpPr/>
          <p:nvPr>
            <p:custDataLst>
              <p:tags r:id="rId19"/>
            </p:custDataLst>
          </p:nvPr>
        </p:nvSpPr>
        <p:spPr>
          <a:xfrm flipV="1">
            <a:off x="2430250" y="2398994"/>
            <a:ext cx="1770292" cy="85159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521057" y="3289281"/>
            <a:ext cx="1589759" cy="1577259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制定短期和长期发展目标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475566" y="229358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490806" y="426529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5"/>
          <p:cNvSpPr/>
          <p:nvPr>
            <p:custDataLst>
              <p:tags r:id="rId23"/>
            </p:custDataLst>
          </p:nvPr>
        </p:nvSpPr>
        <p:spPr>
          <a:xfrm>
            <a:off x="7985336" y="287144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26"/>
          <p:cNvSpPr/>
          <p:nvPr>
            <p:custDataLst>
              <p:tags r:id="rId24"/>
            </p:custDataLst>
          </p:nvPr>
        </p:nvSpPr>
        <p:spPr>
          <a:xfrm flipV="1">
            <a:off x="7894530" y="241677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85336" y="3304522"/>
            <a:ext cx="1589759" cy="158228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加强人才培养和团队建设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387587" y="229358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403463" y="426529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5"/>
          <p:cNvSpPr/>
          <p:nvPr>
            <p:custDataLst>
              <p:tags r:id="rId28"/>
            </p:custDataLst>
          </p:nvPr>
        </p:nvSpPr>
        <p:spPr>
          <a:xfrm>
            <a:off x="9897358" y="287144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6"/>
          <p:cNvSpPr/>
          <p:nvPr>
            <p:custDataLst>
              <p:tags r:id="rId29"/>
            </p:custDataLst>
          </p:nvPr>
        </p:nvSpPr>
        <p:spPr>
          <a:xfrm flipV="1">
            <a:off x="9807186" y="241677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897993" y="3310237"/>
            <a:ext cx="1589759" cy="1570791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建立良好的企业文化和价值观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创新驱动与转型升级</a:t>
            </a:r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创新驱动：企业需要不断进行技术创新、管理创新和模式创新，提高市场竞争力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转型升级：企业需要从传统模式向数字化、智能化、绿色化等方向转型升级，以适应市场需求和未来发展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创新与转型的结合：企业需要将创新与转型相结合，以实现高绩效和可持续发展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未来发展趋势：企业需要关注未来市场发展趋势，提前布局和规划，以保持领先地位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1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20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2023-12-20T00:52:09Z</dcterms:created>
  <dcterms:modified xsi:type="dcterms:W3CDTF">2023-12-20T00:52:09Z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457337aa4e404dcba5d134a2ba3ee369_21</vt:lpwstr>
  </property>
</Properties>
</file>