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97" r:id="rId2"/>
    <p:sldId id="299" r:id="rId3"/>
    <p:sldId id="298" r:id="rId4"/>
    <p:sldId id="3781" r:id="rId5"/>
    <p:sldId id="3775" r:id="rId6"/>
    <p:sldId id="3782" r:id="rId7"/>
    <p:sldId id="3828" r:id="rId8"/>
    <p:sldId id="3785" r:id="rId9"/>
    <p:sldId id="3723" r:id="rId10"/>
    <p:sldId id="3829" r:id="rId11"/>
    <p:sldId id="3792" r:id="rId12"/>
    <p:sldId id="3793" r:id="rId13"/>
    <p:sldId id="3794" r:id="rId14"/>
    <p:sldId id="3830" r:id="rId15"/>
    <p:sldId id="3799" r:id="rId16"/>
    <p:sldId id="3798" r:id="rId17"/>
    <p:sldId id="3813" r:id="rId18"/>
    <p:sldId id="3796" r:id="rId19"/>
    <p:sldId id="3831" r:id="rId20"/>
    <p:sldId id="3800" r:id="rId21"/>
    <p:sldId id="3814" r:id="rId22"/>
    <p:sldId id="3822" r:id="rId23"/>
    <p:sldId id="3821" r:id="rId24"/>
    <p:sldId id="3824" r:id="rId25"/>
    <p:sldId id="3815" r:id="rId26"/>
    <p:sldId id="3810" r:id="rId27"/>
    <p:sldId id="3817" r:id="rId28"/>
    <p:sldId id="3818" r:id="rId29"/>
    <p:sldId id="3820" r:id="rId30"/>
    <p:sldId id="3802" r:id="rId31"/>
    <p:sldId id="3827" r:id="rId32"/>
    <p:sldId id="3777" r:id="rId33"/>
  </p:sldIdLst>
  <p:sldSz cx="12192000" cy="6858000"/>
  <p:notesSz cx="6858000" cy="9144000"/>
  <p:defaultTextStyle>
    <a:defPPr>
      <a:defRPr lang="zh-CN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ECCECC"/>
    <a:srgbClr val="007E66"/>
    <a:srgbClr val="BC4D44"/>
    <a:srgbClr val="FFFFFF"/>
    <a:srgbClr val="00A27B"/>
    <a:srgbClr val="D6FEEE"/>
    <a:srgbClr val="BDFBE3"/>
    <a:srgbClr val="A3FFE9"/>
    <a:srgbClr val="BCCFE6"/>
    <a:srgbClr val="F2E2E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41" autoAdjust="0"/>
    <p:restoredTop sz="77203" autoAdjust="0"/>
  </p:normalViewPr>
  <p:slideViewPr>
    <p:cSldViewPr>
      <p:cViewPr varScale="1">
        <p:scale>
          <a:sx n="87" d="100"/>
          <a:sy n="87" d="100"/>
        </p:scale>
        <p:origin x="-1872" y="-7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690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Administrator\Downloads\ADP-Glo-96%202022.12.02%2014_24_34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pPr>
            <a:r>
              <a:rPr lang="en-US"/>
              <a:t>Confirming activity of new production lots</a:t>
            </a:r>
          </a:p>
        </c:rich>
      </c:tx>
      <c:layout>
        <c:manualLayout>
          <c:xMode val="edge"/>
          <c:yMode val="edge"/>
          <c:x val="0.16791438882799928"/>
          <c:y val="3.1947949495071491E-3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19894408843497471"/>
          <c:y val="0.14248785474801873"/>
          <c:w val="0.75292290958503805"/>
          <c:h val="0.69234124636246208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dPt>
            <c:idx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A37-4124-8C95-CA5C4ED8677B}"/>
              </c:ext>
            </c:extLst>
          </c:dPt>
          <c:dPt>
            <c:idx val="2"/>
            <c:spPr>
              <a:solidFill>
                <a:srgbClr val="00A27B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A37-4124-8C95-CA5C4ED8677B}"/>
              </c:ext>
            </c:extLst>
          </c:dPt>
          <c:dPt>
            <c:idx val="3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A37-4124-8C95-CA5C4ED8677B}"/>
              </c:ext>
            </c:extLst>
          </c:dPt>
          <c:dPt>
            <c:idx val="4"/>
            <c:spPr>
              <a:solidFill>
                <a:srgbClr val="BC4D4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A37-4124-8C95-CA5C4ED8677B}"/>
              </c:ext>
            </c:extLst>
          </c:dPt>
          <c:dPt>
            <c:idx val="5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A37-4124-8C95-CA5C4ED8677B}"/>
              </c:ext>
            </c:extLst>
          </c:dPt>
          <c:dPt>
            <c:idx val="6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EA37-4124-8C95-CA5C4ED8677B}"/>
              </c:ext>
            </c:extLst>
          </c:dPt>
          <c:dPt>
            <c:idx val="7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EA37-4124-8C95-CA5C4ED8677B}"/>
              </c:ext>
            </c:extLst>
          </c:dPt>
          <c:dPt>
            <c:idx val="8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EA37-4124-8C95-CA5C4ED8677B}"/>
              </c:ext>
            </c:extLst>
          </c:dPt>
          <c:dPt>
            <c:idx val="9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EA37-4124-8C95-CA5C4ED8677B}"/>
              </c:ext>
            </c:extLst>
          </c:dPt>
          <c:dPt>
            <c:idx val="1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EA37-4124-8C95-CA5C4ED8677B}"/>
              </c:ext>
            </c:extLst>
          </c:dPt>
          <c:errBars>
            <c:errBarType val="plus"/>
            <c:errValType val="cust"/>
            <c:plus>
              <c:numRef>
                <c:f>'Results (2)'!$F$21:$L$21</c:f>
                <c:numCache>
                  <c:formatCode>General</c:formatCode>
                  <c:ptCount val="7"/>
                  <c:pt idx="0">
                    <c:v>289.91378028648438</c:v>
                  </c:pt>
                  <c:pt idx="1">
                    <c:v>3464.8232278140836</c:v>
                  </c:pt>
                  <c:pt idx="2">
                    <c:v>8485.2813742385697</c:v>
                  </c:pt>
                  <c:pt idx="3">
                    <c:v>5642.7121138686507</c:v>
                  </c:pt>
                  <c:pt idx="4">
                    <c:v>1131.3708498984754</c:v>
                  </c:pt>
                  <c:pt idx="5">
                    <c:v>3040.5591591021553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'Results (2)'!$F$19:$K$19</c:f>
              <c:strCache>
                <c:ptCount val="6"/>
                <c:pt idx="0">
                  <c:v>(-)Enz</c:v>
                </c:pt>
                <c:pt idx="1">
                  <c:v>Lot A</c:v>
                </c:pt>
                <c:pt idx="2">
                  <c:v>Lot B</c:v>
                </c:pt>
                <c:pt idx="3">
                  <c:v>Lot C</c:v>
                </c:pt>
                <c:pt idx="4">
                  <c:v>Lot D</c:v>
                </c:pt>
                <c:pt idx="5">
                  <c:v>Control Lot</c:v>
                </c:pt>
              </c:strCache>
            </c:strRef>
          </c:cat>
          <c:val>
            <c:numRef>
              <c:f>'Results (2)'!$F$20:$K$20</c:f>
              <c:numCache>
                <c:formatCode>General</c:formatCode>
                <c:ptCount val="6"/>
                <c:pt idx="0">
                  <c:v>23985</c:v>
                </c:pt>
                <c:pt idx="1">
                  <c:v>107550</c:v>
                </c:pt>
                <c:pt idx="2">
                  <c:v>123900</c:v>
                </c:pt>
                <c:pt idx="3">
                  <c:v>54240</c:v>
                </c:pt>
                <c:pt idx="4">
                  <c:v>158100</c:v>
                </c:pt>
                <c:pt idx="5">
                  <c:v>113350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EA37-4124-8C95-CA5C4ED8677B}"/>
            </c:ext>
          </c:extLst>
        </c:ser>
        <c:gapWidth val="100"/>
        <c:overlap val="-27"/>
        <c:axId val="146338560"/>
        <c:axId val="146445824"/>
      </c:barChart>
      <c:catAx>
        <c:axId val="14633856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pPr>
            <a:endParaRPr lang="zh-CN"/>
          </a:p>
        </c:txPr>
        <c:crossAx val="146445824"/>
        <c:crosses val="autoZero"/>
        <c:auto val="1"/>
        <c:lblAlgn val="ctr"/>
        <c:lblOffset val="100"/>
      </c:catAx>
      <c:valAx>
        <c:axId val="14644582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oppins" panose="00000500000000000000" pitchFamily="2" charset="0"/>
                    <a:ea typeface="+mn-ea"/>
                    <a:cs typeface="Poppins" panose="00000500000000000000" pitchFamily="2" charset="0"/>
                  </a:defRPr>
                </a:pPr>
                <a:r>
                  <a:rPr lang="en-US"/>
                  <a:t>Luminescence (RLU)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pPr>
            <a:endParaRPr lang="zh-CN"/>
          </a:p>
        </c:txPr>
        <c:crossAx val="14633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 b="1">
          <a:latin typeface="Poppins" panose="00000500000000000000" pitchFamily="2" charset="0"/>
          <a:cs typeface="Poppins" panose="00000500000000000000" pitchFamily="2" charset="0"/>
        </a:defRPr>
      </a:pPr>
      <a:endParaRPr lang="zh-CN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4564766723450471"/>
          <c:y val="0.11927405542979395"/>
          <c:w val="0.69467455004999479"/>
          <c:h val="0.67386193661639004"/>
        </c:manualLayout>
      </c:layout>
      <c:scatterChart>
        <c:scatterStyle val="smoothMarker"/>
        <c:ser>
          <c:idx val="0"/>
          <c:order val="0"/>
          <c:tx>
            <c:strRef>
              <c:f>Report!$B$4</c:f>
              <c:strCache>
                <c:ptCount val="1"/>
                <c:pt idx="0">
                  <c:v>24Kxxxxv2</c:v>
                </c:pt>
              </c:strCache>
            </c:strRef>
          </c:tx>
          <c:spPr>
            <a:ln>
              <a:solidFill>
                <a:srgbClr val="BC4D44"/>
              </a:solidFill>
            </a:ln>
          </c:spPr>
          <c:marker>
            <c:symbol val="diamond"/>
            <c:size val="6"/>
            <c:spPr>
              <a:solidFill>
                <a:srgbClr val="BC4D44"/>
              </a:solidFill>
              <a:ln cap="rnd">
                <a:solidFill>
                  <a:srgbClr val="BC4D44"/>
                </a:solidFill>
              </a:ln>
            </c:spPr>
          </c:marker>
          <c:xVal>
            <c:numRef>
              <c:f>Report!$D$3:$I$3</c:f>
              <c:numCache>
                <c:formatCode>0.0</c:formatCode>
                <c:ptCount val="6"/>
                <c:pt idx="0" formatCode="0">
                  <c:v>0</c:v>
                </c:pt>
                <c:pt idx="1">
                  <c:v>12.5</c:v>
                </c:pt>
                <c:pt idx="2" formatCode="0">
                  <c:v>25</c:v>
                </c:pt>
                <c:pt idx="3" formatCode="0">
                  <c:v>50</c:v>
                </c:pt>
                <c:pt idx="4" formatCode="0">
                  <c:v>100</c:v>
                </c:pt>
                <c:pt idx="5" formatCode="0">
                  <c:v>200</c:v>
                </c:pt>
              </c:numCache>
            </c:numRef>
          </c:xVal>
          <c:yVal>
            <c:numRef>
              <c:f>Calculation!$D$12:$I$12</c:f>
              <c:numCache>
                <c:formatCode>#,##0</c:formatCode>
                <c:ptCount val="6"/>
                <c:pt idx="0">
                  <c:v>0</c:v>
                </c:pt>
                <c:pt idx="1">
                  <c:v>142800</c:v>
                </c:pt>
                <c:pt idx="2">
                  <c:v>219100</c:v>
                </c:pt>
                <c:pt idx="3">
                  <c:v>510300</c:v>
                </c:pt>
                <c:pt idx="4">
                  <c:v>968900</c:v>
                </c:pt>
                <c:pt idx="5">
                  <c:v>1864900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A38D-4957-8B0F-8BC7519E5818}"/>
            </c:ext>
          </c:extLst>
        </c:ser>
        <c:ser>
          <c:idx val="1"/>
          <c:order val="1"/>
          <c:tx>
            <c:strRef>
              <c:f>Report!$B$5</c:f>
              <c:strCache>
                <c:ptCount val="1"/>
                <c:pt idx="0">
                  <c:v>K2340-2</c:v>
                </c:pt>
              </c:strCache>
            </c:strRef>
          </c:tx>
          <c:spPr>
            <a:ln>
              <a:solidFill>
                <a:srgbClr val="00A27B"/>
              </a:solidFill>
            </a:ln>
          </c:spPr>
          <c:marker>
            <c:spPr>
              <a:solidFill>
                <a:srgbClr val="00A27B"/>
              </a:solidFill>
              <a:ln>
                <a:solidFill>
                  <a:srgbClr val="00A27B"/>
                </a:solidFill>
              </a:ln>
            </c:spPr>
          </c:marker>
          <c:xVal>
            <c:numRef>
              <c:f>Report!$D$3:$I$3</c:f>
              <c:numCache>
                <c:formatCode>0.0</c:formatCode>
                <c:ptCount val="6"/>
                <c:pt idx="0" formatCode="0">
                  <c:v>0</c:v>
                </c:pt>
                <c:pt idx="1">
                  <c:v>12.5</c:v>
                </c:pt>
                <c:pt idx="2" formatCode="0">
                  <c:v>25</c:v>
                </c:pt>
                <c:pt idx="3" formatCode="0">
                  <c:v>50</c:v>
                </c:pt>
                <c:pt idx="4" formatCode="0">
                  <c:v>100</c:v>
                </c:pt>
                <c:pt idx="5" formatCode="0">
                  <c:v>200</c:v>
                </c:pt>
              </c:numCache>
            </c:numRef>
          </c:xVal>
          <c:yVal>
            <c:numRef>
              <c:f>Calculation!$D$13:$I$13</c:f>
              <c:numCache>
                <c:formatCode>#,##0</c:formatCode>
                <c:ptCount val="6"/>
                <c:pt idx="0">
                  <c:v>0</c:v>
                </c:pt>
                <c:pt idx="1">
                  <c:v>91500</c:v>
                </c:pt>
                <c:pt idx="2">
                  <c:v>205400</c:v>
                </c:pt>
                <c:pt idx="3">
                  <c:v>481700</c:v>
                </c:pt>
                <c:pt idx="4">
                  <c:v>905500</c:v>
                </c:pt>
                <c:pt idx="5">
                  <c:v>1658900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A38D-4957-8B0F-8BC7519E5818}"/>
            </c:ext>
          </c:extLst>
        </c:ser>
        <c:ser>
          <c:idx val="3"/>
          <c:order val="2"/>
          <c:tx>
            <c:strRef>
              <c:f>Report!$B$6</c:f>
              <c:strCache>
                <c:ptCount val="1"/>
                <c:pt idx="0">
                  <c:v>Q2270-11</c:v>
                </c:pt>
              </c:strCache>
            </c:strRef>
          </c:tx>
          <c:spPr>
            <a:ln>
              <a:solidFill>
                <a:sysClr val="windowText" lastClr="000000">
                  <a:lumMod val="50000"/>
                  <a:lumOff val="50000"/>
                </a:sysClr>
              </a:solidFill>
            </a:ln>
          </c:spPr>
          <c:marker>
            <c:spPr>
              <a:ln>
                <a:solidFill>
                  <a:sysClr val="windowText" lastClr="000000">
                    <a:lumMod val="50000"/>
                    <a:lumOff val="50000"/>
                  </a:sysClr>
                </a:solidFill>
              </a:ln>
            </c:spPr>
          </c:marker>
          <c:xVal>
            <c:numRef>
              <c:f>Report!$D$3:$I$3</c:f>
              <c:numCache>
                <c:formatCode>0.0</c:formatCode>
                <c:ptCount val="6"/>
                <c:pt idx="0" formatCode="0">
                  <c:v>0</c:v>
                </c:pt>
                <c:pt idx="1">
                  <c:v>12.5</c:v>
                </c:pt>
                <c:pt idx="2" formatCode="0">
                  <c:v>25</c:v>
                </c:pt>
                <c:pt idx="3" formatCode="0">
                  <c:v>50</c:v>
                </c:pt>
                <c:pt idx="4" formatCode="0">
                  <c:v>100</c:v>
                </c:pt>
                <c:pt idx="5" formatCode="0">
                  <c:v>200</c:v>
                </c:pt>
              </c:numCache>
            </c:numRef>
          </c:xVal>
          <c:yVal>
            <c:numRef>
              <c:f>Calculation!$D$14:$I$14</c:f>
              <c:numCache>
                <c:formatCode>#,##0</c:formatCode>
                <c:ptCount val="6"/>
                <c:pt idx="0">
                  <c:v>0</c:v>
                </c:pt>
                <c:pt idx="1">
                  <c:v>69600</c:v>
                </c:pt>
                <c:pt idx="2">
                  <c:v>168100</c:v>
                </c:pt>
                <c:pt idx="3">
                  <c:v>402700</c:v>
                </c:pt>
                <c:pt idx="4">
                  <c:v>833800</c:v>
                </c:pt>
                <c:pt idx="5">
                  <c:v>1740900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A38D-4957-8B0F-8BC7519E5818}"/>
            </c:ext>
          </c:extLst>
        </c:ser>
        <c:axId val="157956736"/>
        <c:axId val="158253824"/>
      </c:scatterChart>
      <c:valAx>
        <c:axId val="157956736"/>
        <c:scaling>
          <c:orientation val="minMax"/>
          <c:max val="200"/>
        </c:scaling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Enzyme amount (ng/rxn)</a:t>
                </a:r>
              </a:p>
            </c:rich>
          </c:tx>
          <c:layout>
            <c:manualLayout>
              <c:xMode val="edge"/>
              <c:yMode val="edge"/>
              <c:x val="0.39023747524009389"/>
              <c:y val="0.90999382862692513"/>
            </c:manualLayout>
          </c:layout>
        </c:title>
        <c:numFmt formatCode="0" sourceLinked="1"/>
        <c:tickLblPos val="nextTo"/>
        <c:txPr>
          <a:bodyPr/>
          <a:lstStyle/>
          <a:p>
            <a:pPr>
              <a:defRPr b="1"/>
            </a:pPr>
            <a:endParaRPr lang="zh-CN"/>
          </a:p>
        </c:txPr>
        <c:crossAx val="158253824"/>
        <c:crosses val="autoZero"/>
        <c:crossBetween val="midCat"/>
      </c:valAx>
      <c:valAx>
        <c:axId val="158253824"/>
        <c:scaling>
          <c:orientation val="minMax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RLU</a:t>
                </a:r>
              </a:p>
            </c:rich>
          </c:tx>
          <c:layout>
            <c:manualLayout>
              <c:xMode val="edge"/>
              <c:yMode val="edge"/>
              <c:x val="2.6402154003036912E-3"/>
              <c:y val="0.39322427557420742"/>
            </c:manualLayout>
          </c:layout>
        </c:title>
        <c:numFmt formatCode="#,##0" sourceLinked="1"/>
        <c:tickLblPos val="nextTo"/>
        <c:txPr>
          <a:bodyPr/>
          <a:lstStyle/>
          <a:p>
            <a:pPr>
              <a:defRPr b="1"/>
            </a:pPr>
            <a:endParaRPr lang="zh-CN"/>
          </a:p>
        </c:txPr>
        <c:crossAx val="157956736"/>
        <c:crosses val="autoZero"/>
        <c:crossBetween val="midCat"/>
        <c:majorUnit val="400000"/>
      </c:valAx>
    </c:plotArea>
    <c:legend>
      <c:legendPos val="r"/>
      <c:layout>
        <c:manualLayout>
          <c:xMode val="edge"/>
          <c:yMode val="edge"/>
          <c:x val="0.30166034792430485"/>
          <c:y val="0.13094061484749817"/>
          <c:w val="0.29780977147731585"/>
          <c:h val="0.26672373387049808"/>
        </c:manualLayout>
      </c:layout>
      <c:txPr>
        <a:bodyPr/>
        <a:lstStyle/>
        <a:p>
          <a:pPr>
            <a:defRPr sz="1200"/>
          </a:pPr>
          <a:endParaRPr lang="zh-CN"/>
        </a:p>
      </c:txPr>
    </c:legend>
    <c:plotVisOnly val="1"/>
    <c:dispBlanksAs val="gap"/>
  </c:chart>
  <c:txPr>
    <a:bodyPr/>
    <a:lstStyle/>
    <a:p>
      <a:pPr>
        <a:defRPr sz="1100" baseline="0">
          <a:latin typeface="Poppins" panose="00000500000000000000" pitchFamily="2" charset="0"/>
          <a:cs typeface="Poppins" panose="00000500000000000000" pitchFamily="2" charset="0"/>
        </a:defRPr>
      </a:pPr>
      <a:endParaRPr lang="zh-CN"/>
    </a:p>
  </c:txPr>
  <c:externalData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C526C-B0EF-4263-B590-21E6F0B4768F}" type="datetimeFigureOut">
              <a:rPr lang="zh-CN" altLang="en-US" smtClean="0"/>
              <a:pPr/>
              <a:t>2024-11-08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DB5EA-5A29-4E3C-8350-B77A4BC00D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00291F-5790-45D5-9594-B22EB89B5414}" type="datetimeFigureOut">
              <a:rPr lang="en-US" smtClean="0"/>
              <a:pPr/>
              <a:t>11/8/2024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473F80-DB95-4CA6-99FD-7C1E9591D2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95070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473F80-DB95-4CA6-99FD-7C1E9591D20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473F80-DB95-4CA6-99FD-7C1E9591D20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Here is a brief snapshot of </a:t>
            </a:r>
            <a:r>
              <a:rPr lang="en-US" dirty="0" err="1"/>
              <a:t>SignalChem’s</a:t>
            </a:r>
            <a:r>
              <a:rPr lang="en-US" dirty="0"/>
              <a:t> active enzymes. We list them in nine product groups and I have highlighted the kinase group, which is our largest product portfolio. </a:t>
            </a:r>
          </a:p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73F80-DB95-4CA6-99FD-7C1E9591D20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417685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/>
              <a:t>Cell Signaling technology </a:t>
            </a:r>
            <a:r>
              <a:rPr lang="en-US" dirty="0" err="1"/>
              <a:t>phosphositePlus</a:t>
            </a:r>
            <a:r>
              <a:rPr lang="en-US" dirty="0"/>
              <a:t> (www.phosphosite.org) and the </a:t>
            </a:r>
            <a:r>
              <a:rPr lang="en-US" dirty="0" err="1"/>
              <a:t>Kinexus</a:t>
            </a:r>
            <a:r>
              <a:rPr lang="en-US" dirty="0"/>
              <a:t> </a:t>
            </a:r>
            <a:r>
              <a:rPr lang="en-US" dirty="0" err="1"/>
              <a:t>PhosphoNET</a:t>
            </a:r>
            <a:r>
              <a:rPr lang="en-US" dirty="0"/>
              <a:t> (www.phosphonet.ca) website both list over 200,000 </a:t>
            </a:r>
            <a:r>
              <a:rPr lang="en-US" dirty="0" err="1"/>
              <a:t>phosphosites</a:t>
            </a:r>
            <a:endParaRPr lang="en-US" dirty="0"/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i="1" dirty="0" err="1">
                <a:latin typeface="Poppins" panose="00000500000000000000" pitchFamily="2" charset="0"/>
                <a:cs typeface="Poppins" panose="00000500000000000000" pitchFamily="2" charset="0"/>
              </a:rPr>
              <a:t>Ardito</a:t>
            </a:r>
            <a:r>
              <a:rPr lang="en-US" sz="1600" i="1" dirty="0">
                <a:latin typeface="Poppins" panose="00000500000000000000" pitchFamily="2" charset="0"/>
                <a:cs typeface="Poppins" panose="00000500000000000000" pitchFamily="2" charset="0"/>
              </a:rPr>
              <a:t> F </a:t>
            </a:r>
            <a:r>
              <a:rPr lang="en-US" sz="1600" i="1" dirty="0" err="1">
                <a:latin typeface="Poppins" panose="00000500000000000000" pitchFamily="2" charset="0"/>
                <a:cs typeface="Poppins" panose="00000500000000000000" pitchFamily="2" charset="0"/>
              </a:rPr>
              <a:t>etal</a:t>
            </a:r>
            <a:r>
              <a:rPr lang="en-US" sz="1600" i="1" dirty="0">
                <a:latin typeface="Poppins" panose="00000500000000000000" pitchFamily="2" charset="0"/>
                <a:cs typeface="Poppins" panose="00000500000000000000" pitchFamily="2" charset="0"/>
              </a:rPr>
              <a:t>. Int J Mol Med (2017) 40:271-280</a:t>
            </a:r>
          </a:p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73F80-DB95-4CA6-99FD-7C1E9591D20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84107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F757DD3-13DD-9512-EAA5-8D77DDED0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7C53EE46-9E1C-8554-FC49-37BCFCD83A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2CF779DF-EB6B-4906-7FD9-00143F4383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FC3E54F-A1CC-F9DE-6608-143537B0B8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73F80-DB95-4CA6-99FD-7C1E9591D20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49891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/>
              <a:t>The human genome comprises about 500 protein kinase genes and accounts for around 2% all human gene. Kinase activity can alter up to 30% of all human proteins.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73F80-DB95-4CA6-99FD-7C1E9591D20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66540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73F80-DB95-4CA6-99FD-7C1E9591D20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6577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473F80-DB95-4CA6-99FD-7C1E9591D20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73F80-DB95-4CA6-99FD-7C1E9591D20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306373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73F80-DB95-4CA6-99FD-7C1E9591D20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583322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73F80-DB95-4CA6-99FD-7C1E9591D20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094187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73F80-DB95-4CA6-99FD-7C1E9591D20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764087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73F80-DB95-4CA6-99FD-7C1E9591D20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03002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73F80-DB95-4CA6-99FD-7C1E9591D20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84876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73F80-DB95-4CA6-99FD-7C1E9591D20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217656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73F80-DB95-4CA6-99FD-7C1E9591D20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471713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/>
              <a:t>Vast majority of CML cases and 20-30% of those of ALL (acute lymphoblast leukemia) are caused by a reciprocal chromosome translocation between chromosome 9 and 22 t(9, 22), so called </a:t>
            </a:r>
            <a:r>
              <a:rPr lang="en-US" dirty="0" err="1"/>
              <a:t>philadelphia</a:t>
            </a:r>
            <a:r>
              <a:rPr lang="en-US" dirty="0"/>
              <a:t> chromosome. The product of this generic rearrangement in BCR-ABL fusion protein with deregulated tyrosine kinase activity leads to immune precursors divide endlessly. </a:t>
            </a:r>
          </a:p>
          <a:p>
            <a:pPr algn="l"/>
            <a:endParaRPr lang="en-US" dirty="0"/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It is also called a miracle drug or a silver bullet.</a:t>
            </a:r>
          </a:p>
          <a:p>
            <a:pPr algn="l"/>
            <a:endParaRPr lang="en-US" dirty="0"/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also targeting CSF1R, c-KIT, FLT3, and PDGFFR-beta.</a:t>
            </a:r>
          </a:p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73F80-DB95-4CA6-99FD-7C1E9591D20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92958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73F80-DB95-4CA6-99FD-7C1E9591D20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307758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73F80-DB95-4CA6-99FD-7C1E9591D20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53210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73F80-DB95-4CA6-99FD-7C1E9591D20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965765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73F80-DB95-4CA6-99FD-7C1E9591D201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480914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73F80-DB95-4CA6-99FD-7C1E9591D20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743389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73F80-DB95-4CA6-99FD-7C1E9591D20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853915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X-ray crystallography offers atomic-level resolution and detailed structure information but requires crystallization</a:t>
            </a:r>
          </a:p>
          <a:p>
            <a:pPr marL="342900" marR="0" lvl="0" indent="-342900" algn="just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Cryo-EM enables visualization of proteins in their native state without the need for crystallization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312 kinase at least has one crystal structure available in PDB</a:t>
            </a:r>
          </a:p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73F80-DB95-4CA6-99FD-7C1E9591D20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270635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X-ray crystallography offers atomic-level resolution and detailed structure information but requires crystallization</a:t>
            </a:r>
          </a:p>
          <a:p>
            <a:pPr marL="342900" marR="0" lvl="0" indent="-342900" algn="just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Cryo-EM enables visualization of proteins in their native state without the need for crystallization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73F80-DB95-4CA6-99FD-7C1E9591D20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56424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73F80-DB95-4CA6-99FD-7C1E9591D201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822271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73F80-DB95-4CA6-99FD-7C1E9591D201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01870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  <a:pPr/>
              <a:t>2024-11-08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  <a:pPr/>
              <a:t>2024-11-08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  <a:pPr/>
              <a:t>2024-11-08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  <a:pPr/>
              <a:t>2024-11-08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  <a:pPr/>
              <a:t>2024-11-08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  <a:pPr/>
              <a:t>2024-11-08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  <a:pPr/>
              <a:t>2024-11-08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  <a:pPr/>
              <a:t>2024-11-08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  <a:pPr/>
              <a:t>2024-11-08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  <a:pPr/>
              <a:t>2024-11-08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  <a:pPr/>
              <a:t>2024-11-08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C4BCE-4DDA-4C33-846D-16A1BB3EE497}" type="datetimeFigureOut">
              <a:rPr lang="zh-CN" altLang="en-US" smtClean="0"/>
              <a:pPr/>
              <a:t>2024-11-08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3C9A0-7E5B-436D-B564-716706779C1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6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4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chart" Target="../charts/char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6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4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7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8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9.png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桌面\新logo-黑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159896" y="261036"/>
            <a:ext cx="2987552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副标题 2"/>
          <p:cNvSpPr>
            <a:spLocks noGrp="1" noChangeArrowheads="1"/>
          </p:cNvSpPr>
          <p:nvPr>
            <p:ph type="subTitle" idx="1"/>
          </p:nvPr>
        </p:nvSpPr>
        <p:spPr>
          <a:xfrm>
            <a:off x="5159896" y="1619238"/>
            <a:ext cx="6912767" cy="2052037"/>
          </a:xfrm>
        </p:spPr>
        <p:txBody>
          <a:bodyPr>
            <a:noAutofit/>
          </a:bodyPr>
          <a:lstStyle/>
          <a:p>
            <a:pPr algn="l"/>
            <a:r>
              <a:rPr lang="en-US" altLang="zh-CN" sz="3600" b="1" dirty="0" smtClean="0">
                <a:solidFill>
                  <a:srgbClr val="BC4D44"/>
                </a:solidFill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rPr>
              <a:t>Recombinant </a:t>
            </a:r>
            <a:r>
              <a:rPr lang="en-US" altLang="zh-CN" sz="3600" b="1" dirty="0" err="1" smtClean="0">
                <a:solidFill>
                  <a:srgbClr val="BC4D44"/>
                </a:solidFill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rPr>
              <a:t>kinase</a:t>
            </a:r>
            <a:r>
              <a:rPr lang="en-US" altLang="zh-CN" sz="3600" b="1" dirty="0" smtClean="0">
                <a:solidFill>
                  <a:srgbClr val="BC4D44"/>
                </a:solidFill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rPr>
              <a:t> </a:t>
            </a:r>
            <a:r>
              <a:rPr lang="en-US" altLang="zh-CN" sz="3600" b="1" dirty="0">
                <a:solidFill>
                  <a:srgbClr val="BC4D44"/>
                </a:solidFill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rPr>
              <a:t>production, quality control and applications</a:t>
            </a:r>
            <a:endParaRPr lang="zh-CN" altLang="en-US" sz="3600" b="1" dirty="0">
              <a:solidFill>
                <a:srgbClr val="BC4D44"/>
              </a:solidFill>
              <a:latin typeface="Poppins" panose="00000500000000000000" pitchFamily="2" charset="0"/>
              <a:ea typeface="思源黑体 CN Normal" panose="020B0400000000000000" pitchFamily="34" charset="-122"/>
              <a:cs typeface="Poppins" panose="00000500000000000000" pitchFamily="2" charset="0"/>
            </a:endParaRPr>
          </a:p>
        </p:txBody>
      </p:sp>
      <p:sp>
        <p:nvSpPr>
          <p:cNvPr id="10" name="副标题 2"/>
          <p:cNvSpPr txBox="1">
            <a:spLocks noChangeArrowheads="1"/>
          </p:cNvSpPr>
          <p:nvPr/>
        </p:nvSpPr>
        <p:spPr bwMode="auto">
          <a:xfrm>
            <a:off x="5159896" y="4077072"/>
            <a:ext cx="6539616" cy="205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15000"/>
              </a:spcBef>
            </a:pPr>
            <a:r>
              <a:rPr lang="en-US" altLang="zh-CN" sz="2000" dirty="0"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rPr>
              <a:t>Yuxiang Hu, </a:t>
            </a:r>
            <a:r>
              <a:rPr lang="en-US" altLang="zh-CN" sz="2000" dirty="0" smtClean="0"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rPr>
              <a:t>MD</a:t>
            </a:r>
            <a:endParaRPr lang="en-US" altLang="zh-CN" sz="2000" dirty="0">
              <a:latin typeface="Poppins" panose="00000500000000000000" pitchFamily="2" charset="0"/>
              <a:ea typeface="思源黑体 CN Normal" panose="020B0400000000000000" pitchFamily="34" charset="-122"/>
              <a:cs typeface="Poppins" panose="00000500000000000000" pitchFamily="2" charset="0"/>
            </a:endParaRPr>
          </a:p>
          <a:p>
            <a:pPr>
              <a:lnSpc>
                <a:spcPct val="120000"/>
              </a:lnSpc>
              <a:spcBef>
                <a:spcPct val="15000"/>
              </a:spcBef>
            </a:pPr>
            <a:r>
              <a:rPr lang="en-US" altLang="zh-CN" sz="2000" dirty="0" smtClean="0"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rPr>
              <a:t>Chief Scientific Officer</a:t>
            </a:r>
          </a:p>
          <a:p>
            <a:pPr>
              <a:lnSpc>
                <a:spcPct val="120000"/>
              </a:lnSpc>
              <a:spcBef>
                <a:spcPct val="15000"/>
              </a:spcBef>
            </a:pPr>
            <a:r>
              <a:rPr lang="en-US" altLang="zh-CN" sz="2000" dirty="0" smtClean="0"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rPr>
              <a:t>Sino </a:t>
            </a:r>
            <a:r>
              <a:rPr lang="en-US" altLang="zh-CN" sz="2000" dirty="0"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rPr>
              <a:t>Biological/SignalChem Biotech</a:t>
            </a:r>
          </a:p>
          <a:p>
            <a:pPr>
              <a:lnSpc>
                <a:spcPct val="120000"/>
              </a:lnSpc>
              <a:spcBef>
                <a:spcPct val="15000"/>
              </a:spcBef>
            </a:pPr>
            <a:endParaRPr lang="en-US" altLang="zh-CN" sz="2000" dirty="0">
              <a:latin typeface="Poppins" panose="00000500000000000000" pitchFamily="2" charset="0"/>
              <a:ea typeface="思源黑体 CN Normal" panose="020B0400000000000000" pitchFamily="34" charset="-122"/>
              <a:cs typeface="Poppins" panose="00000500000000000000" pitchFamily="2" charset="0"/>
            </a:endParaRPr>
          </a:p>
          <a:p>
            <a:pPr>
              <a:lnSpc>
                <a:spcPct val="120000"/>
              </a:lnSpc>
              <a:spcBef>
                <a:spcPct val="15000"/>
              </a:spcBef>
            </a:pPr>
            <a:r>
              <a:rPr lang="en-US" altLang="zh-CN" sz="2000" dirty="0">
                <a:latin typeface="Poppins" panose="00000500000000000000" pitchFamily="2" charset="0"/>
                <a:ea typeface="思源黑体 CN Normal" panose="020B0400000000000000" pitchFamily="34" charset="-122"/>
                <a:cs typeface="Poppins" panose="00000500000000000000" pitchFamily="2" charset="0"/>
              </a:rPr>
              <a:t>October 2024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8453872" y="441036"/>
            <a:ext cx="0" cy="3600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\\192.168.3.235\Design\Logo &amp; Icons\SCB logo\新版\SCB-标准版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60296" y="280517"/>
            <a:ext cx="2381250" cy="681038"/>
          </a:xfrm>
          <a:prstGeom prst="rect">
            <a:avLst/>
          </a:prstGeom>
          <a:noFill/>
        </p:spPr>
      </p:pic>
      <p:sp>
        <p:nvSpPr>
          <p:cNvPr id="2" name="椭圆 1">
            <a:extLst>
              <a:ext uri="{FF2B5EF4-FFF2-40B4-BE49-F238E27FC236}">
                <a16:creationId xmlns="" xmlns:a16="http://schemas.microsoft.com/office/drawing/2014/main" id="{49DD82D6-2756-30F3-4672-79E809947C32}"/>
              </a:ext>
            </a:extLst>
          </p:cNvPr>
          <p:cNvSpPr/>
          <p:nvPr/>
        </p:nvSpPr>
        <p:spPr>
          <a:xfrm>
            <a:off x="-3179082" y="-657422"/>
            <a:ext cx="7992888" cy="7992888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1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67808" y="332656"/>
            <a:ext cx="832485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C5A1EFDE-CD1F-086E-A611-C593395C2E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2083" y="-971612"/>
            <a:ext cx="8767452" cy="8504429"/>
          </a:xfrm>
          <a:prstGeom prst="rect">
            <a:avLst/>
          </a:prstGeom>
        </p:spPr>
      </p:pic>
      <p:sp>
        <p:nvSpPr>
          <p:cNvPr id="37" name="矩形 36"/>
          <p:cNvSpPr/>
          <p:nvPr/>
        </p:nvSpPr>
        <p:spPr>
          <a:xfrm>
            <a:off x="285710" y="285728"/>
            <a:ext cx="11620582" cy="6286544"/>
          </a:xfrm>
          <a:prstGeom prst="rect">
            <a:avLst/>
          </a:prstGeom>
          <a:solidFill>
            <a:srgbClr val="FFFFFF">
              <a:alpha val="9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grpSp>
        <p:nvGrpSpPr>
          <p:cNvPr id="3" name="组合 22"/>
          <p:cNvGrpSpPr/>
          <p:nvPr/>
        </p:nvGrpSpPr>
        <p:grpSpPr>
          <a:xfrm>
            <a:off x="3002156" y="2760897"/>
            <a:ext cx="5428864" cy="571504"/>
            <a:chOff x="4644648" y="895322"/>
            <a:chExt cx="4071648" cy="428628"/>
          </a:xfrm>
        </p:grpSpPr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92977A3B-30A4-E14A-A934-8CFE76DD3CCE}"/>
                </a:ext>
              </a:extLst>
            </p:cNvPr>
            <p:cNvSpPr txBox="1"/>
            <p:nvPr/>
          </p:nvSpPr>
          <p:spPr>
            <a:xfrm>
              <a:off x="5071401" y="985018"/>
              <a:ext cx="3644895" cy="3000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2000" dirty="0">
                  <a:latin typeface="Poppins" pitchFamily="2" charset="0"/>
                  <a:ea typeface="微软雅黑" pitchFamily="34" charset="-122"/>
                  <a:cs typeface="Poppins" pitchFamily="2" charset="0"/>
                </a:rPr>
                <a:t>Background information of </a:t>
              </a:r>
              <a:r>
                <a:rPr lang="en-US" altLang="zh-CN" sz="2000" dirty="0" err="1" smtClean="0">
                  <a:latin typeface="Poppins" pitchFamily="2" charset="0"/>
                  <a:ea typeface="微软雅黑" pitchFamily="34" charset="-122"/>
                  <a:cs typeface="Poppins" pitchFamily="2" charset="0"/>
                </a:rPr>
                <a:t>kinases</a:t>
              </a:r>
              <a:r>
                <a:rPr lang="en-US" altLang="zh-CN" sz="2000" dirty="0" smtClean="0">
                  <a:latin typeface="Poppins" pitchFamily="2" charset="0"/>
                  <a:ea typeface="微软雅黑" pitchFamily="34" charset="-122"/>
                  <a:cs typeface="Poppins" pitchFamily="2" charset="0"/>
                </a:rPr>
                <a:t> </a:t>
              </a:r>
              <a:endParaRPr lang="en-US" altLang="zh-CN" sz="2000" dirty="0">
                <a:latin typeface="Poppins" pitchFamily="2" charset="0"/>
                <a:ea typeface="微软雅黑" pitchFamily="34" charset="-122"/>
                <a:cs typeface="Poppins" pitchFamily="2" charset="0"/>
              </a:endParaRPr>
            </a:p>
          </p:txBody>
        </p:sp>
        <p:grpSp>
          <p:nvGrpSpPr>
            <p:cNvPr id="4" name="组合 33"/>
            <p:cNvGrpSpPr/>
            <p:nvPr/>
          </p:nvGrpSpPr>
          <p:grpSpPr>
            <a:xfrm>
              <a:off x="4644648" y="895322"/>
              <a:ext cx="486053" cy="428628"/>
              <a:chOff x="3707652" y="895322"/>
              <a:chExt cx="486053" cy="428628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3707652" y="895322"/>
                <a:ext cx="428628" cy="428628"/>
              </a:xfrm>
              <a:prstGeom prst="ellipse">
                <a:avLst/>
              </a:prstGeom>
              <a:solidFill>
                <a:srgbClr val="BC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33" name="TextBox 19">
                <a:extLst>
                  <a:ext uri="{FF2B5EF4-FFF2-40B4-BE49-F238E27FC236}">
                    <a16:creationId xmlns="" xmlns:a16="http://schemas.microsoft.com/office/drawing/2014/main" id="{F4156EA3-D86C-2041-86E4-F517954560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10721" y="969224"/>
                <a:ext cx="382984" cy="2539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buFont typeface="Arial" charset="0"/>
                  <a:buNone/>
                  <a:defRPr/>
                </a:pPr>
                <a:r>
                  <a:rPr lang="en-US" altLang="zh-CN" sz="1600" b="1" dirty="0">
                    <a:solidFill>
                      <a:schemeClr val="bg1"/>
                    </a:solidFill>
                    <a:latin typeface="Poppins" pitchFamily="2" charset="0"/>
                    <a:ea typeface="思源黑体 CN Regular" pitchFamily="34" charset="-122"/>
                    <a:cs typeface="Poppins" pitchFamily="2" charset="0"/>
                  </a:rPr>
                  <a:t>1</a:t>
                </a:r>
                <a:endParaRPr lang="zh-CN" altLang="en-US" sz="1600" b="1" dirty="0">
                  <a:solidFill>
                    <a:schemeClr val="bg1"/>
                  </a:solidFill>
                  <a:latin typeface="Poppins" pitchFamily="2" charset="0"/>
                  <a:ea typeface="思源黑体 CN Regular" pitchFamily="34" charset="-122"/>
                  <a:cs typeface="Poppins" pitchFamily="2" charset="0"/>
                </a:endParaRPr>
              </a:p>
            </p:txBody>
          </p:sp>
        </p:grpSp>
      </p:grpSp>
      <p:grpSp>
        <p:nvGrpSpPr>
          <p:cNvPr id="5" name="组合 58"/>
          <p:cNvGrpSpPr/>
          <p:nvPr/>
        </p:nvGrpSpPr>
        <p:grpSpPr>
          <a:xfrm>
            <a:off x="3002156" y="3545876"/>
            <a:ext cx="6809474" cy="571504"/>
            <a:chOff x="4644648" y="895322"/>
            <a:chExt cx="5107106" cy="428628"/>
          </a:xfrm>
        </p:grpSpPr>
        <p:sp>
          <p:nvSpPr>
            <p:cNvPr id="60" name="TextBox 59">
              <a:extLst>
                <a:ext uri="{FF2B5EF4-FFF2-40B4-BE49-F238E27FC236}">
                  <a16:creationId xmlns="" xmlns:a16="http://schemas.microsoft.com/office/drawing/2014/main" id="{92977A3B-30A4-E14A-A934-8CFE76DD3CCE}"/>
                </a:ext>
              </a:extLst>
            </p:cNvPr>
            <p:cNvSpPr txBox="1"/>
            <p:nvPr/>
          </p:nvSpPr>
          <p:spPr>
            <a:xfrm>
              <a:off x="5071401" y="985018"/>
              <a:ext cx="4680353" cy="3000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2000" dirty="0">
                  <a:latin typeface="Poppins" pitchFamily="2" charset="0"/>
                  <a:ea typeface="微软雅黑" pitchFamily="34" charset="-122"/>
                  <a:cs typeface="Poppins" pitchFamily="2" charset="0"/>
                </a:rPr>
                <a:t>Manufacturing process of </a:t>
              </a:r>
              <a:r>
                <a:rPr lang="en-US" altLang="zh-CN" sz="2000" dirty="0" smtClean="0">
                  <a:latin typeface="Poppins" pitchFamily="2" charset="0"/>
                  <a:ea typeface="微软雅黑" pitchFamily="34" charset="-122"/>
                  <a:cs typeface="Poppins" pitchFamily="2" charset="0"/>
                </a:rPr>
                <a:t>recombinant </a:t>
              </a:r>
              <a:r>
                <a:rPr lang="en-US" altLang="zh-CN" sz="2000" dirty="0" err="1" smtClean="0">
                  <a:latin typeface="Poppins" pitchFamily="2" charset="0"/>
                  <a:ea typeface="微软雅黑" pitchFamily="34" charset="-122"/>
                  <a:cs typeface="Poppins" pitchFamily="2" charset="0"/>
                </a:rPr>
                <a:t>kinases</a:t>
              </a:r>
              <a:endParaRPr lang="en-US" altLang="zh-CN" sz="2000" dirty="0">
                <a:latin typeface="Poppins" pitchFamily="2" charset="0"/>
                <a:ea typeface="微软雅黑" pitchFamily="34" charset="-122"/>
                <a:cs typeface="Poppins" pitchFamily="2" charset="0"/>
              </a:endParaRPr>
            </a:p>
          </p:txBody>
        </p:sp>
        <p:grpSp>
          <p:nvGrpSpPr>
            <p:cNvPr id="6" name="组合 33"/>
            <p:cNvGrpSpPr/>
            <p:nvPr/>
          </p:nvGrpSpPr>
          <p:grpSpPr>
            <a:xfrm>
              <a:off x="4644648" y="895322"/>
              <a:ext cx="486053" cy="428628"/>
              <a:chOff x="3707652" y="895322"/>
              <a:chExt cx="486053" cy="428628"/>
            </a:xfrm>
          </p:grpSpPr>
          <p:sp>
            <p:nvSpPr>
              <p:cNvPr id="62" name="椭圆 61"/>
              <p:cNvSpPr/>
              <p:nvPr/>
            </p:nvSpPr>
            <p:spPr>
              <a:xfrm>
                <a:off x="3707652" y="895322"/>
                <a:ext cx="428628" cy="428628"/>
              </a:xfrm>
              <a:prstGeom prst="ellipse">
                <a:avLst/>
              </a:prstGeom>
              <a:solidFill>
                <a:srgbClr val="BC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dirty="0"/>
              </a:p>
            </p:txBody>
          </p:sp>
          <p:sp>
            <p:nvSpPr>
              <p:cNvPr id="63" name="TextBox 19">
                <a:extLst>
                  <a:ext uri="{FF2B5EF4-FFF2-40B4-BE49-F238E27FC236}">
                    <a16:creationId xmlns="" xmlns:a16="http://schemas.microsoft.com/office/drawing/2014/main" id="{F4156EA3-D86C-2041-86E4-F517954560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10721" y="985797"/>
                <a:ext cx="382984" cy="2539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buFont typeface="Arial" charset="0"/>
                  <a:buNone/>
                  <a:defRPr/>
                </a:pPr>
                <a:r>
                  <a:rPr lang="en-US" altLang="zh-CN" sz="1600" b="1" dirty="0">
                    <a:solidFill>
                      <a:schemeClr val="bg1"/>
                    </a:solidFill>
                    <a:latin typeface="Poppins" pitchFamily="2" charset="0"/>
                    <a:ea typeface="思源黑体 CN Regular" pitchFamily="34" charset="-122"/>
                    <a:cs typeface="Poppins" pitchFamily="2" charset="0"/>
                  </a:rPr>
                  <a:t>2</a:t>
                </a:r>
                <a:endParaRPr lang="zh-CN" altLang="en-US" sz="1600" b="1" dirty="0">
                  <a:solidFill>
                    <a:schemeClr val="bg1"/>
                  </a:solidFill>
                  <a:latin typeface="Poppins" pitchFamily="2" charset="0"/>
                  <a:ea typeface="思源黑体 CN Regular" pitchFamily="34" charset="-122"/>
                  <a:cs typeface="Poppins" pitchFamily="2" charset="0"/>
                </a:endParaRPr>
              </a:p>
            </p:txBody>
          </p:sp>
        </p:grpSp>
      </p:grpSp>
      <p:grpSp>
        <p:nvGrpSpPr>
          <p:cNvPr id="7" name="组合 63"/>
          <p:cNvGrpSpPr/>
          <p:nvPr/>
        </p:nvGrpSpPr>
        <p:grpSpPr>
          <a:xfrm>
            <a:off x="3002156" y="4330855"/>
            <a:ext cx="5428864" cy="571504"/>
            <a:chOff x="4644648" y="895322"/>
            <a:chExt cx="4071648" cy="428628"/>
          </a:xfrm>
        </p:grpSpPr>
        <p:sp>
          <p:nvSpPr>
            <p:cNvPr id="65" name="TextBox 64">
              <a:extLst>
                <a:ext uri="{FF2B5EF4-FFF2-40B4-BE49-F238E27FC236}">
                  <a16:creationId xmlns="" xmlns:a16="http://schemas.microsoft.com/office/drawing/2014/main" id="{92977A3B-30A4-E14A-A934-8CFE76DD3CCE}"/>
                </a:ext>
              </a:extLst>
            </p:cNvPr>
            <p:cNvSpPr txBox="1"/>
            <p:nvPr/>
          </p:nvSpPr>
          <p:spPr>
            <a:xfrm>
              <a:off x="5071401" y="985018"/>
              <a:ext cx="3644895" cy="3000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2000" dirty="0">
                  <a:latin typeface="Poppins" pitchFamily="2" charset="0"/>
                  <a:ea typeface="微软雅黑" pitchFamily="34" charset="-122"/>
                  <a:cs typeface="Poppins" pitchFamily="2" charset="0"/>
                </a:rPr>
                <a:t>Quality control</a:t>
              </a:r>
            </a:p>
          </p:txBody>
        </p:sp>
        <p:grpSp>
          <p:nvGrpSpPr>
            <p:cNvPr id="8" name="组合 33"/>
            <p:cNvGrpSpPr/>
            <p:nvPr/>
          </p:nvGrpSpPr>
          <p:grpSpPr>
            <a:xfrm>
              <a:off x="4644648" y="895322"/>
              <a:ext cx="486053" cy="428628"/>
              <a:chOff x="3707652" y="895322"/>
              <a:chExt cx="486053" cy="428628"/>
            </a:xfrm>
          </p:grpSpPr>
          <p:sp>
            <p:nvSpPr>
              <p:cNvPr id="67" name="椭圆 66"/>
              <p:cNvSpPr/>
              <p:nvPr/>
            </p:nvSpPr>
            <p:spPr>
              <a:xfrm>
                <a:off x="3707652" y="895322"/>
                <a:ext cx="428628" cy="428628"/>
              </a:xfrm>
              <a:prstGeom prst="ellipse">
                <a:avLst/>
              </a:prstGeom>
              <a:solidFill>
                <a:srgbClr val="BC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68" name="TextBox 19">
                <a:extLst>
                  <a:ext uri="{FF2B5EF4-FFF2-40B4-BE49-F238E27FC236}">
                    <a16:creationId xmlns="" xmlns:a16="http://schemas.microsoft.com/office/drawing/2014/main" id="{F4156EA3-D86C-2041-86E4-F517954560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10721" y="991128"/>
                <a:ext cx="382984" cy="2539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buFont typeface="Arial" charset="0"/>
                  <a:buNone/>
                  <a:defRPr/>
                </a:pPr>
                <a:r>
                  <a:rPr lang="en-US" altLang="zh-CN" sz="1600" b="1" dirty="0">
                    <a:solidFill>
                      <a:schemeClr val="bg1"/>
                    </a:solidFill>
                    <a:latin typeface="Poppins" pitchFamily="2" charset="0"/>
                    <a:ea typeface="思源黑体 CN Regular" pitchFamily="34" charset="-122"/>
                    <a:cs typeface="Poppins" pitchFamily="2" charset="0"/>
                  </a:rPr>
                  <a:t>3</a:t>
                </a:r>
                <a:endParaRPr lang="zh-CN" altLang="en-US" sz="1600" b="1" dirty="0">
                  <a:solidFill>
                    <a:schemeClr val="bg1"/>
                  </a:solidFill>
                  <a:latin typeface="Poppins" pitchFamily="2" charset="0"/>
                  <a:ea typeface="思源黑体 CN Regular" pitchFamily="34" charset="-122"/>
                  <a:cs typeface="Poppins" pitchFamily="2" charset="0"/>
                </a:endParaRPr>
              </a:p>
            </p:txBody>
          </p:sp>
        </p:grpSp>
      </p:grpSp>
      <p:grpSp>
        <p:nvGrpSpPr>
          <p:cNvPr id="10" name="组合 68"/>
          <p:cNvGrpSpPr/>
          <p:nvPr/>
        </p:nvGrpSpPr>
        <p:grpSpPr>
          <a:xfrm>
            <a:off x="2999656" y="5143538"/>
            <a:ext cx="8861308" cy="571504"/>
            <a:chOff x="4644648" y="895322"/>
            <a:chExt cx="6645981" cy="428628"/>
          </a:xfrm>
        </p:grpSpPr>
        <p:sp>
          <p:nvSpPr>
            <p:cNvPr id="70" name="TextBox 69">
              <a:extLst>
                <a:ext uri="{FF2B5EF4-FFF2-40B4-BE49-F238E27FC236}">
                  <a16:creationId xmlns="" xmlns:a16="http://schemas.microsoft.com/office/drawing/2014/main" id="{92977A3B-30A4-E14A-A934-8CFE76DD3CCE}"/>
                </a:ext>
              </a:extLst>
            </p:cNvPr>
            <p:cNvSpPr txBox="1"/>
            <p:nvPr/>
          </p:nvSpPr>
          <p:spPr>
            <a:xfrm>
              <a:off x="5073276" y="985018"/>
              <a:ext cx="6217353" cy="3000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2000" dirty="0">
                  <a:latin typeface="Poppins" pitchFamily="2" charset="0"/>
                  <a:ea typeface="微软雅黑" pitchFamily="34" charset="-122"/>
                  <a:cs typeface="Poppins" pitchFamily="2" charset="0"/>
                </a:rPr>
                <a:t>Recombinant kinase applications</a:t>
              </a:r>
            </a:p>
          </p:txBody>
        </p:sp>
        <p:grpSp>
          <p:nvGrpSpPr>
            <p:cNvPr id="11" name="组合 33"/>
            <p:cNvGrpSpPr/>
            <p:nvPr/>
          </p:nvGrpSpPr>
          <p:grpSpPr>
            <a:xfrm>
              <a:off x="4644648" y="895322"/>
              <a:ext cx="487930" cy="428628"/>
              <a:chOff x="3707652" y="895322"/>
              <a:chExt cx="487930" cy="428628"/>
            </a:xfrm>
          </p:grpSpPr>
          <p:sp>
            <p:nvSpPr>
              <p:cNvPr id="72" name="椭圆 71"/>
              <p:cNvSpPr/>
              <p:nvPr/>
            </p:nvSpPr>
            <p:spPr>
              <a:xfrm>
                <a:off x="3707652" y="895322"/>
                <a:ext cx="428628" cy="428628"/>
              </a:xfrm>
              <a:prstGeom prst="ellipse">
                <a:avLst/>
              </a:prstGeom>
              <a:solidFill>
                <a:srgbClr val="BC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73" name="TextBox 19">
                <a:extLst>
                  <a:ext uri="{FF2B5EF4-FFF2-40B4-BE49-F238E27FC236}">
                    <a16:creationId xmlns="" xmlns:a16="http://schemas.microsoft.com/office/drawing/2014/main" id="{F4156EA3-D86C-2041-86E4-F517954560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12597" y="969224"/>
                <a:ext cx="382985" cy="2539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buFont typeface="Arial" charset="0"/>
                  <a:buNone/>
                  <a:defRPr/>
                </a:pPr>
                <a:r>
                  <a:rPr lang="en-US" altLang="zh-CN" sz="1600" b="1" dirty="0">
                    <a:solidFill>
                      <a:schemeClr val="bg1"/>
                    </a:solidFill>
                    <a:latin typeface="Poppins" pitchFamily="2" charset="0"/>
                    <a:ea typeface="思源黑体 CN Regular" pitchFamily="34" charset="-122"/>
                    <a:cs typeface="Poppins" pitchFamily="2" charset="0"/>
                  </a:rPr>
                  <a:t>4</a:t>
                </a:r>
                <a:endParaRPr lang="zh-CN" altLang="en-US" sz="1600" b="1" dirty="0">
                  <a:solidFill>
                    <a:schemeClr val="bg1"/>
                  </a:solidFill>
                  <a:latin typeface="Poppins" pitchFamily="2" charset="0"/>
                  <a:ea typeface="思源黑体 CN Regular" pitchFamily="34" charset="-122"/>
                  <a:cs typeface="Poppins" pitchFamily="2" charset="0"/>
                </a:endParaRPr>
              </a:p>
            </p:txBody>
          </p:sp>
        </p:grpSp>
      </p:grpSp>
      <p:sp>
        <p:nvSpPr>
          <p:cNvPr id="9" name="副标题 2">
            <a:extLst>
              <a:ext uri="{FF2B5EF4-FFF2-40B4-BE49-F238E27FC236}">
                <a16:creationId xmlns="" xmlns:a16="http://schemas.microsoft.com/office/drawing/2014/main" id="{43FEC6CF-C36A-5D4C-A1C3-D91986C52DE2}"/>
              </a:ext>
            </a:extLst>
          </p:cNvPr>
          <p:cNvSpPr txBox="1">
            <a:spLocks/>
          </p:cNvSpPr>
          <p:nvPr/>
        </p:nvSpPr>
        <p:spPr bwMode="auto">
          <a:xfrm>
            <a:off x="3935760" y="1158867"/>
            <a:ext cx="4897967" cy="1151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15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15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15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15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15000"/>
              </a:spcBef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Tx/>
              <a:buNone/>
            </a:pPr>
            <a:r>
              <a:rPr lang="en-US" altLang="zh-CN" sz="6400" b="1" dirty="0">
                <a:solidFill>
                  <a:srgbClr val="BC4D44"/>
                </a:solidFill>
                <a:latin typeface="Poppins" pitchFamily="2" charset="0"/>
                <a:ea typeface="微软雅黑" panose="020B0503020204020204" pitchFamily="34" charset="-122"/>
                <a:cs typeface="Poppins" pitchFamily="2" charset="0"/>
              </a:rPr>
              <a:t>CONTENT</a:t>
            </a:r>
          </a:p>
        </p:txBody>
      </p:sp>
      <p:sp>
        <p:nvSpPr>
          <p:cNvPr id="39" name="矩形 38"/>
          <p:cNvSpPr/>
          <p:nvPr/>
        </p:nvSpPr>
        <p:spPr>
          <a:xfrm>
            <a:off x="11906291" y="285728"/>
            <a:ext cx="60959" cy="6286544"/>
          </a:xfrm>
          <a:prstGeom prst="rect">
            <a:avLst/>
          </a:prstGeom>
          <a:solidFill>
            <a:srgbClr val="BC4D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6D1B4135-1F07-2D4B-870E-BDE0E8A04B36}"/>
              </a:ext>
            </a:extLst>
          </p:cNvPr>
          <p:cNvSpPr txBox="1"/>
          <p:nvPr/>
        </p:nvSpPr>
        <p:spPr>
          <a:xfrm>
            <a:off x="357698" y="6286522"/>
            <a:ext cx="3071284" cy="2565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itchFamily="34" charset="-122"/>
                <a:cs typeface="Poppins" pitchFamily="2" charset="0"/>
              </a:rPr>
              <a:t>Sino Biological, Inc.</a:t>
            </a:r>
          </a:p>
        </p:txBody>
      </p:sp>
      <p:grpSp>
        <p:nvGrpSpPr>
          <p:cNvPr id="13" name="组合 41"/>
          <p:cNvGrpSpPr/>
          <p:nvPr/>
        </p:nvGrpSpPr>
        <p:grpSpPr>
          <a:xfrm>
            <a:off x="11334787" y="498094"/>
            <a:ext cx="418916" cy="255279"/>
            <a:chOff x="4572000" y="785800"/>
            <a:chExt cx="548649" cy="334335"/>
          </a:xfrm>
        </p:grpSpPr>
        <p:sp>
          <p:nvSpPr>
            <p:cNvPr id="40" name="椭圆 39"/>
            <p:cNvSpPr/>
            <p:nvPr/>
          </p:nvSpPr>
          <p:spPr>
            <a:xfrm>
              <a:off x="4572000" y="785800"/>
              <a:ext cx="334335" cy="334335"/>
            </a:xfrm>
            <a:prstGeom prst="ellipse">
              <a:avLst/>
            </a:prstGeom>
            <a:solidFill>
              <a:srgbClr val="BC4D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41" name="椭圆 40"/>
            <p:cNvSpPr/>
            <p:nvPr/>
          </p:nvSpPr>
          <p:spPr>
            <a:xfrm>
              <a:off x="4786314" y="785800"/>
              <a:ext cx="334335" cy="33433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1567E7C7-5763-27C7-1098-C8EA81CEB1DF}"/>
              </a:ext>
            </a:extLst>
          </p:cNvPr>
          <p:cNvGrpSpPr/>
          <p:nvPr/>
        </p:nvGrpSpPr>
        <p:grpSpPr>
          <a:xfrm>
            <a:off x="476211" y="390376"/>
            <a:ext cx="3998679" cy="480000"/>
            <a:chOff x="476211" y="390376"/>
            <a:chExt cx="3998679" cy="480000"/>
          </a:xfrm>
        </p:grpSpPr>
        <p:pic>
          <p:nvPicPr>
            <p:cNvPr id="30" name="Picture 2" descr="D:\桌面\新logo-黑.png"/>
            <p:cNvPicPr>
              <a:picLocks noChangeAspect="1" noChangeArrowheads="1"/>
            </p:cNvPicPr>
            <p:nvPr/>
          </p:nvPicPr>
          <p:blipFill>
            <a:blip r:embed="rId4" cstate="print"/>
            <a:stretch>
              <a:fillRect/>
            </a:stretch>
          </p:blipFill>
          <p:spPr bwMode="auto">
            <a:xfrm>
              <a:off x="476211" y="390376"/>
              <a:ext cx="1991701" cy="48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0" name="Picture 2" descr="\\192.168.3.235\Design\Logo &amp; Icons\SCB logo\新版\SCB-标准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855640" y="398823"/>
              <a:ext cx="1619250" cy="463106"/>
            </a:xfrm>
            <a:prstGeom prst="rect">
              <a:avLst/>
            </a:prstGeom>
            <a:noFill/>
          </p:spPr>
        </p:pic>
        <p:cxnSp>
          <p:nvCxnSpPr>
            <p:cNvPr id="35" name="直接连接符 34"/>
            <p:cNvCxnSpPr/>
            <p:nvPr/>
          </p:nvCxnSpPr>
          <p:spPr>
            <a:xfrm>
              <a:off x="2661776" y="504376"/>
              <a:ext cx="0" cy="252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D9BB32E1-9E92-C4F5-7551-8EC0505A32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74890" y="-1025876"/>
            <a:ext cx="8767452" cy="8504429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85711" y="285728"/>
            <a:ext cx="11620581" cy="6286544"/>
          </a:xfrm>
          <a:prstGeom prst="rect">
            <a:avLst/>
          </a:prstGeom>
          <a:solidFill>
            <a:srgbClr val="FFFFFF">
              <a:alpha val="94902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6" name="矩形 15"/>
          <p:cNvSpPr/>
          <p:nvPr/>
        </p:nvSpPr>
        <p:spPr>
          <a:xfrm>
            <a:off x="285710" y="285728"/>
            <a:ext cx="60959" cy="6286544"/>
          </a:xfrm>
          <a:prstGeom prst="rect">
            <a:avLst/>
          </a:prstGeom>
          <a:solidFill>
            <a:srgbClr val="BC4D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79" name="副标题 2"/>
          <p:cNvSpPr txBox="1">
            <a:spLocks/>
          </p:cNvSpPr>
          <p:nvPr/>
        </p:nvSpPr>
        <p:spPr>
          <a:xfrm>
            <a:off x="815414" y="3226339"/>
            <a:ext cx="10561173" cy="1536171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3600" dirty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Background information of </a:t>
            </a:r>
            <a:r>
              <a:rPr lang="en-US" altLang="zh-CN" sz="3600" dirty="0" err="1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kinases</a:t>
            </a:r>
            <a:endParaRPr lang="en-US" altLang="zh-CN" sz="3600" dirty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80" name="副标题 2"/>
          <p:cNvSpPr txBox="1">
            <a:spLocks/>
          </p:cNvSpPr>
          <p:nvPr/>
        </p:nvSpPr>
        <p:spPr>
          <a:xfrm>
            <a:off x="4415814" y="1786179"/>
            <a:ext cx="3360373" cy="2496277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9600" b="1" dirty="0">
                <a:solidFill>
                  <a:srgbClr val="BC4D44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01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6D1B4135-1F07-2D4B-870E-BDE0E8A04B36}"/>
              </a:ext>
            </a:extLst>
          </p:cNvPr>
          <p:cNvSpPr txBox="1"/>
          <p:nvPr/>
        </p:nvSpPr>
        <p:spPr>
          <a:xfrm>
            <a:off x="357698" y="6286522"/>
            <a:ext cx="3071284" cy="2565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itchFamily="34" charset="-122"/>
                <a:cs typeface="Poppins" pitchFamily="2" charset="0"/>
              </a:rPr>
              <a:t>Sino Biological, Inc.</a:t>
            </a:r>
          </a:p>
        </p:txBody>
      </p:sp>
      <p:grpSp>
        <p:nvGrpSpPr>
          <p:cNvPr id="20" name="组合 41"/>
          <p:cNvGrpSpPr/>
          <p:nvPr/>
        </p:nvGrpSpPr>
        <p:grpSpPr>
          <a:xfrm>
            <a:off x="11334787" y="498094"/>
            <a:ext cx="418916" cy="255279"/>
            <a:chOff x="4572000" y="785800"/>
            <a:chExt cx="548649" cy="334335"/>
          </a:xfrm>
        </p:grpSpPr>
        <p:sp>
          <p:nvSpPr>
            <p:cNvPr id="21" name="椭圆 20"/>
            <p:cNvSpPr/>
            <p:nvPr/>
          </p:nvSpPr>
          <p:spPr>
            <a:xfrm>
              <a:off x="4572000" y="785800"/>
              <a:ext cx="334335" cy="334335"/>
            </a:xfrm>
            <a:prstGeom prst="ellipse">
              <a:avLst/>
            </a:prstGeom>
            <a:solidFill>
              <a:srgbClr val="BC4D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22" name="椭圆 21"/>
            <p:cNvSpPr/>
            <p:nvPr/>
          </p:nvSpPr>
          <p:spPr>
            <a:xfrm>
              <a:off x="4786314" y="785800"/>
              <a:ext cx="334335" cy="33433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</p:grpSp>
      <p:pic>
        <p:nvPicPr>
          <p:cNvPr id="23" name="Picture 2" descr="D:\桌面\新logo-黑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76211" y="390376"/>
            <a:ext cx="1991701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" descr="\\192.168.3.235\Design\Logo &amp; Icons\SCB logo\新版\SCB-标准版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5640" y="398823"/>
            <a:ext cx="1619250" cy="463106"/>
          </a:xfrm>
          <a:prstGeom prst="rect">
            <a:avLst/>
          </a:prstGeom>
          <a:noFill/>
        </p:spPr>
      </p:pic>
      <p:cxnSp>
        <p:nvCxnSpPr>
          <p:cNvPr id="25" name="直接连接符 24"/>
          <p:cNvCxnSpPr/>
          <p:nvPr/>
        </p:nvCxnSpPr>
        <p:spPr>
          <a:xfrm>
            <a:off x="2661776" y="504376"/>
            <a:ext cx="0" cy="2520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27448" y="1052736"/>
            <a:ext cx="832485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80987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126;p20">
            <a:extLst>
              <a:ext uri="{FF2B5EF4-FFF2-40B4-BE49-F238E27FC236}">
                <a16:creationId xmlns="" xmlns:a16="http://schemas.microsoft.com/office/drawing/2014/main" id="{C563D061-1DD9-AFBA-8850-6C20A3723368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335360" y="1400950"/>
            <a:ext cx="5426766" cy="2713368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矩形 15"/>
          <p:cNvSpPr/>
          <p:nvPr/>
        </p:nvSpPr>
        <p:spPr>
          <a:xfrm>
            <a:off x="4842377" y="2996952"/>
            <a:ext cx="7200800" cy="3528392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2" descr="\\192.168.3.235\Design\Logo &amp; Icons\SCB logo\新版\SCB-标准版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10708" y="3212976"/>
            <a:ext cx="2857500" cy="817245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5015880" y="4335487"/>
            <a:ext cx="4600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latin typeface="Poppins" pitchFamily="2" charset="0"/>
                <a:cs typeface="Poppins" pitchFamily="2" charset="0"/>
              </a:rPr>
              <a:t>The World Leader in Kinases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23248" y="2631184"/>
            <a:ext cx="45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5015880" y="4857586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>
                <a:solidFill>
                  <a:srgbClr val="B95044"/>
                </a:solidFill>
                <a:latin typeface="Poppins" pitchFamily="2" charset="0"/>
                <a:cs typeface="Poppins" pitchFamily="2" charset="0"/>
              </a:rPr>
              <a:t>20+ Years of Expertise in Enzyme and Assay Development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15880" y="5540287"/>
            <a:ext cx="6336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Poppins" pitchFamily="2" charset="0"/>
                <a:cs typeface="Poppins" pitchFamily="2" charset="0"/>
              </a:rPr>
              <a:t>Enzymes, Proteins, Compounds, Substrates, Assay Reagents, and Custom Services</a:t>
            </a:r>
          </a:p>
        </p:txBody>
      </p:sp>
      <p:sp>
        <p:nvSpPr>
          <p:cNvPr id="23" name="Google Shape;136;p3"/>
          <p:cNvSpPr/>
          <p:nvPr/>
        </p:nvSpPr>
        <p:spPr>
          <a:xfrm>
            <a:off x="191344" y="4210734"/>
            <a:ext cx="443981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589" lvl="0" indent="-228589">
              <a:buClr>
                <a:srgbClr val="3F3F3F"/>
              </a:buClr>
              <a:buSzPts val="1800"/>
              <a:buFont typeface="Arial" pitchFamily="34" charset="0"/>
              <a:buChar char="•"/>
            </a:pPr>
            <a:r>
              <a:rPr lang="en-US" sz="1600" dirty="0">
                <a:solidFill>
                  <a:srgbClr val="3F3F3F"/>
                </a:solidFill>
                <a:latin typeface="Poppins" pitchFamily="2" charset="0"/>
                <a:cs typeface="Poppins" pitchFamily="2" charset="0"/>
              </a:rPr>
              <a:t>Founded in 2004</a:t>
            </a:r>
            <a:endParaRPr lang="en-US" sz="1600" dirty="0">
              <a:latin typeface="Poppins" pitchFamily="2" charset="0"/>
              <a:cs typeface="Poppins" pitchFamily="2" charset="0"/>
            </a:endParaRPr>
          </a:p>
          <a:p>
            <a:pPr marL="228589" marR="0" lvl="0" indent="-228589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 pitchFamily="34" charset="0"/>
              <a:buChar char="•"/>
            </a:pPr>
            <a:r>
              <a:rPr lang="en-US" sz="1600" dirty="0">
                <a:solidFill>
                  <a:srgbClr val="3F3F3F"/>
                </a:solidFill>
                <a:latin typeface="Poppins" pitchFamily="2" charset="0"/>
                <a:ea typeface="Arial"/>
                <a:cs typeface="Poppins" pitchFamily="2" charset="0"/>
                <a:sym typeface="Arial"/>
              </a:rPr>
              <a:t>Located in Richmond, BC, Canada</a:t>
            </a:r>
          </a:p>
          <a:p>
            <a:pPr marL="228589" lvl="0" indent="-228589">
              <a:buClr>
                <a:srgbClr val="3F3F3F"/>
              </a:buClr>
              <a:buSzPts val="1800"/>
              <a:buFont typeface="Arial" pitchFamily="34" charset="0"/>
              <a:buChar char="•"/>
            </a:pPr>
            <a:r>
              <a:rPr lang="en-GB" sz="1600" dirty="0">
                <a:solidFill>
                  <a:srgbClr val="B95044"/>
                </a:solidFill>
                <a:latin typeface="Poppins" pitchFamily="2" charset="0"/>
                <a:cs typeface="Poppins" pitchFamily="2" charset="0"/>
              </a:rPr>
              <a:t>Acquired </a:t>
            </a:r>
            <a:r>
              <a:rPr lang="en-US" altLang="zh-CN" sz="1600" dirty="0">
                <a:solidFill>
                  <a:srgbClr val="B95044"/>
                </a:solidFill>
                <a:latin typeface="Poppins" pitchFamily="2" charset="0"/>
                <a:cs typeface="Poppins" pitchFamily="2" charset="0"/>
              </a:rPr>
              <a:t>by Sino Biological in 2024</a:t>
            </a:r>
            <a:endParaRPr lang="en-US" sz="1600" dirty="0">
              <a:solidFill>
                <a:srgbClr val="B95044"/>
              </a:solidFill>
              <a:latin typeface="Poppins" pitchFamily="2" charset="0"/>
              <a:ea typeface="Arial"/>
              <a:cs typeface="Poppins" pitchFamily="2" charset="0"/>
              <a:sym typeface="Arial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24680" y="692696"/>
            <a:ext cx="87158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 err="1">
                <a:solidFill>
                  <a:srgbClr val="BC4D44"/>
                </a:solidFill>
                <a:latin typeface="Poppins" pitchFamily="2" charset="0"/>
                <a:cs typeface="Poppins" pitchFamily="2" charset="0"/>
              </a:rPr>
              <a:t>SignalChem</a:t>
            </a:r>
            <a:r>
              <a:rPr lang="en-GB" sz="2800" b="1" dirty="0">
                <a:solidFill>
                  <a:srgbClr val="BC4D44"/>
                </a:solidFill>
                <a:latin typeface="Poppins" pitchFamily="2" charset="0"/>
                <a:cs typeface="Poppins" pitchFamily="2" charset="0"/>
              </a:rPr>
              <a:t> </a:t>
            </a:r>
            <a:r>
              <a:rPr lang="en-GB" sz="2800" b="1" dirty="0" smtClean="0">
                <a:solidFill>
                  <a:srgbClr val="BC4D44"/>
                </a:solidFill>
                <a:latin typeface="Poppins" pitchFamily="2" charset="0"/>
                <a:cs typeface="Poppins" pitchFamily="2" charset="0"/>
              </a:rPr>
              <a:t>Biotech (Part </a:t>
            </a:r>
            <a:r>
              <a:rPr lang="en-GB" sz="2800" b="1" dirty="0">
                <a:solidFill>
                  <a:srgbClr val="BC4D44"/>
                </a:solidFill>
                <a:latin typeface="Poppins" pitchFamily="2" charset="0"/>
                <a:cs typeface="Poppins" pitchFamily="2" charset="0"/>
              </a:rPr>
              <a:t>of Sino Biological)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ADB8CD62-F1D0-A98A-FE2C-1460EFFD2ABB}"/>
              </a:ext>
            </a:extLst>
          </p:cNvPr>
          <p:cNvGrpSpPr/>
          <p:nvPr/>
        </p:nvGrpSpPr>
        <p:grpSpPr>
          <a:xfrm>
            <a:off x="119336" y="120824"/>
            <a:ext cx="11809312" cy="6661065"/>
            <a:chOff x="119336" y="120824"/>
            <a:chExt cx="11809312" cy="6661065"/>
          </a:xfrm>
        </p:grpSpPr>
        <p:sp>
          <p:nvSpPr>
            <p:cNvPr id="2" name="TextBox 1">
              <a:extLst>
                <a:ext uri="{FF2B5EF4-FFF2-40B4-BE49-F238E27FC236}">
                  <a16:creationId xmlns="" xmlns:a16="http://schemas.microsoft.com/office/drawing/2014/main" id="{0F78AD01-7BAE-8174-947F-E0506930E9EF}"/>
                </a:ext>
              </a:extLst>
            </p:cNvPr>
            <p:cNvSpPr txBox="1"/>
            <p:nvPr/>
          </p:nvSpPr>
          <p:spPr>
            <a:xfrm>
              <a:off x="119336" y="6525344"/>
              <a:ext cx="3071284" cy="2565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0"/>
                  <a:ea typeface="微软雅黑" pitchFamily="34" charset="-122"/>
                  <a:cs typeface="Poppins" pitchFamily="2" charset="0"/>
                </a:rPr>
                <a:t>Sino Biological, Inc.</a:t>
              </a:r>
            </a:p>
          </p:txBody>
        </p:sp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0DBBD278-C116-7559-72FF-D289DBB112F9}"/>
                </a:ext>
              </a:extLst>
            </p:cNvPr>
            <p:cNvGrpSpPr/>
            <p:nvPr/>
          </p:nvGrpSpPr>
          <p:grpSpPr>
            <a:xfrm>
              <a:off x="191345" y="120824"/>
              <a:ext cx="3528392" cy="423547"/>
              <a:chOff x="476211" y="390376"/>
              <a:chExt cx="3998679" cy="480000"/>
            </a:xfrm>
          </p:grpSpPr>
          <p:pic>
            <p:nvPicPr>
              <p:cNvPr id="6" name="Picture 2" descr="D:\桌面\新logo-黑.png">
                <a:extLst>
                  <a:ext uri="{FF2B5EF4-FFF2-40B4-BE49-F238E27FC236}">
                    <a16:creationId xmlns="" xmlns:a16="http://schemas.microsoft.com/office/drawing/2014/main" id="{B57C4166-4855-C5AD-F485-94F1F341A4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 bwMode="auto">
              <a:xfrm>
                <a:off x="476211" y="390376"/>
                <a:ext cx="1991701" cy="48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" name="Picture 2" descr="\\192.168.3.235\Design\Logo &amp; Icons\SCB logo\新版\SCB-标准版.png">
                <a:extLst>
                  <a:ext uri="{FF2B5EF4-FFF2-40B4-BE49-F238E27FC236}">
                    <a16:creationId xmlns="" xmlns:a16="http://schemas.microsoft.com/office/drawing/2014/main" id="{9F26EB46-DB9B-B2B1-95F2-15AD63A86F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855640" y="398823"/>
                <a:ext cx="1619250" cy="463106"/>
              </a:xfrm>
              <a:prstGeom prst="rect">
                <a:avLst/>
              </a:prstGeom>
              <a:noFill/>
            </p:spPr>
          </p:pic>
          <p:cxnSp>
            <p:nvCxnSpPr>
              <p:cNvPr id="8" name="直接连接符 7">
                <a:extLst>
                  <a:ext uri="{FF2B5EF4-FFF2-40B4-BE49-F238E27FC236}">
                    <a16:creationId xmlns="" xmlns:a16="http://schemas.microsoft.com/office/drawing/2014/main" id="{6D51D00D-C5BB-6627-E6CB-DFF926803346}"/>
                  </a:ext>
                </a:extLst>
              </p:cNvPr>
              <p:cNvCxnSpPr/>
              <p:nvPr/>
            </p:nvCxnSpPr>
            <p:spPr>
              <a:xfrm>
                <a:off x="2661776" y="504376"/>
                <a:ext cx="0" cy="252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直接连接符 9">
              <a:extLst>
                <a:ext uri="{FF2B5EF4-FFF2-40B4-BE49-F238E27FC236}">
                  <a16:creationId xmlns="" xmlns:a16="http://schemas.microsoft.com/office/drawing/2014/main" id="{247E4A1D-3C5B-75D3-FB77-ED9EA96B1FDD}"/>
                </a:ext>
              </a:extLst>
            </p:cNvPr>
            <p:cNvCxnSpPr>
              <a:cxnSpLocks/>
            </p:cNvCxnSpPr>
            <p:nvPr/>
          </p:nvCxnSpPr>
          <p:spPr>
            <a:xfrm>
              <a:off x="3935760" y="384533"/>
              <a:ext cx="73546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组合 41">
              <a:extLst>
                <a:ext uri="{FF2B5EF4-FFF2-40B4-BE49-F238E27FC236}">
                  <a16:creationId xmlns="" xmlns:a16="http://schemas.microsoft.com/office/drawing/2014/main" id="{8F030942-AB0A-100A-9BC5-D3A11BB675C5}"/>
                </a:ext>
              </a:extLst>
            </p:cNvPr>
            <p:cNvGrpSpPr/>
            <p:nvPr/>
          </p:nvGrpSpPr>
          <p:grpSpPr>
            <a:xfrm>
              <a:off x="11509732" y="256894"/>
              <a:ext cx="418916" cy="255279"/>
              <a:chOff x="4572000" y="785800"/>
              <a:chExt cx="548649" cy="334335"/>
            </a:xfrm>
          </p:grpSpPr>
          <p:sp>
            <p:nvSpPr>
              <p:cNvPr id="12" name="椭圆 11">
                <a:extLst>
                  <a:ext uri="{FF2B5EF4-FFF2-40B4-BE49-F238E27FC236}">
                    <a16:creationId xmlns="" xmlns:a16="http://schemas.microsoft.com/office/drawing/2014/main" id="{1C6BB384-8A07-E08E-FFA4-612EC4D81A0D}"/>
                  </a:ext>
                </a:extLst>
              </p:cNvPr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BC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13" name="椭圆 12">
                <a:extLst>
                  <a:ext uri="{FF2B5EF4-FFF2-40B4-BE49-F238E27FC236}">
                    <a16:creationId xmlns="" xmlns:a16="http://schemas.microsoft.com/office/drawing/2014/main" id="{EF9FEDDC-1BE8-0CCA-9C34-1F7DC417644C}"/>
                  </a:ext>
                </a:extLst>
              </p:cNvPr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</p:grpSp>
      <p:sp>
        <p:nvSpPr>
          <p:cNvPr id="25" name="矩形 24"/>
          <p:cNvSpPr/>
          <p:nvPr/>
        </p:nvSpPr>
        <p:spPr>
          <a:xfrm>
            <a:off x="11064552" y="3501008"/>
            <a:ext cx="792088" cy="720080"/>
          </a:xfrm>
          <a:prstGeom prst="rect">
            <a:avLst/>
          </a:prstGeom>
          <a:noFill/>
          <a:ln>
            <a:solidFill>
              <a:srgbClr val="B950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8" name="Picture 4" descr="C:\Users\s\Downloads\1_1027012196_171_87_3_928513270_194f946ddff19af5ea515f54ace5f906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848528" y="3212976"/>
            <a:ext cx="952381" cy="952381"/>
          </a:xfrm>
          <a:prstGeom prst="rect">
            <a:avLst/>
          </a:prstGeom>
          <a:noFill/>
        </p:spPr>
      </p:pic>
      <p:pic>
        <p:nvPicPr>
          <p:cNvPr id="24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9376" y="0"/>
            <a:ext cx="8324850" cy="4572000"/>
          </a:xfrm>
          <a:prstGeom prst="rect">
            <a:avLst/>
          </a:prstGeom>
          <a:noFill/>
        </p:spPr>
      </p:pic>
      <p:pic>
        <p:nvPicPr>
          <p:cNvPr id="26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35560" y="1656184"/>
            <a:ext cx="832485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="" xmlns:a16="http://schemas.microsoft.com/office/drawing/2014/main" id="{96AF6D97-D9A8-2A53-57DB-28ABCEBAF37E}"/>
              </a:ext>
            </a:extLst>
          </p:cNvPr>
          <p:cNvSpPr txBox="1">
            <a:spLocks/>
          </p:cNvSpPr>
          <p:nvPr/>
        </p:nvSpPr>
        <p:spPr>
          <a:xfrm>
            <a:off x="609600" y="355976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altLang="zh-CN" sz="3200" b="1" dirty="0" err="1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SignalChem</a:t>
            </a:r>
            <a:r>
              <a:rPr lang="en-CA" altLang="zh-CN" sz="3200" b="1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active enzyme products</a:t>
            </a:r>
            <a:endParaRPr lang="en-CA" sz="3200" b="1" dirty="0">
              <a:solidFill>
                <a:srgbClr val="BC4D4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="" xmlns:a16="http://schemas.microsoft.com/office/drawing/2014/main" id="{64E07ADC-C5BD-1073-2F28-0F15FADD71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74308966"/>
              </p:ext>
            </p:extLst>
          </p:nvPr>
        </p:nvGraphicFramePr>
        <p:xfrm>
          <a:off x="1293744" y="1410576"/>
          <a:ext cx="9604513" cy="50427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349284">
                  <a:extLst>
                    <a:ext uri="{9D8B030D-6E8A-4147-A177-3AD203B41FA5}">
                      <a16:colId xmlns="" xmlns:a16="http://schemas.microsoft.com/office/drawing/2014/main" val="1896053587"/>
                    </a:ext>
                  </a:extLst>
                </a:gridCol>
                <a:gridCol w="4996027">
                  <a:extLst>
                    <a:ext uri="{9D8B030D-6E8A-4147-A177-3AD203B41FA5}">
                      <a16:colId xmlns="" xmlns:a16="http://schemas.microsoft.com/office/drawing/2014/main" val="1467875607"/>
                    </a:ext>
                  </a:extLst>
                </a:gridCol>
                <a:gridCol w="2259202">
                  <a:extLst>
                    <a:ext uri="{9D8B030D-6E8A-4147-A177-3AD203B41FA5}">
                      <a16:colId xmlns="" xmlns:a16="http://schemas.microsoft.com/office/drawing/2014/main" val="3223469903"/>
                    </a:ext>
                  </a:extLst>
                </a:gridCol>
              </a:tblGrid>
              <a:tr h="434172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Category</a:t>
                      </a:r>
                      <a:endParaRPr lang="en-CA" sz="2200" b="1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Product Group</a:t>
                      </a:r>
                      <a:endParaRPr lang="en-CA" sz="2200" b="1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# of Products</a:t>
                      </a:r>
                      <a:endParaRPr lang="en-CA" sz="2200" b="1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65457087"/>
                  </a:ext>
                </a:extLst>
              </a:tr>
              <a:tr h="434172">
                <a:tc rowSpan="9"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Active Enzymes</a:t>
                      </a:r>
                      <a:endParaRPr lang="en-CA" sz="2200" b="1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b="1" dirty="0">
                          <a:solidFill>
                            <a:srgbClr val="BC4D44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Kinases</a:t>
                      </a:r>
                      <a:endParaRPr lang="en-CA" sz="2200" b="1" dirty="0">
                        <a:solidFill>
                          <a:srgbClr val="BC4D44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22860" marR="22860" marT="15240" marB="1524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2200" b="1" dirty="0">
                          <a:solidFill>
                            <a:srgbClr val="BC4D44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1163</a:t>
                      </a:r>
                    </a:p>
                  </a:txBody>
                  <a:tcPr marL="22860" marR="22860" marT="15240" marB="1524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01126133"/>
                  </a:ext>
                </a:extLst>
              </a:tr>
              <a:tr h="434172"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b="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Phosphatases</a:t>
                      </a:r>
                      <a:endParaRPr lang="en-CA" sz="2200" b="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22860" marR="22860" marT="15240" marB="1524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2200" b="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40</a:t>
                      </a:r>
                    </a:p>
                  </a:txBody>
                  <a:tcPr marL="22860" marR="22860" marT="15240" marB="1524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304526006"/>
                  </a:ext>
                </a:extLst>
              </a:tr>
              <a:tr h="434172"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b="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Epigenetic Enzymes</a:t>
                      </a:r>
                      <a:endParaRPr lang="en-CA" sz="2200" b="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22860" marR="22860" marT="15240" marB="1524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2200" b="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132</a:t>
                      </a:r>
                    </a:p>
                  </a:txBody>
                  <a:tcPr marL="22860" marR="22860" marT="15240" marB="1524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20705751"/>
                  </a:ext>
                </a:extLst>
              </a:tr>
              <a:tr h="434172"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b="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Ubiquitin Enzymes</a:t>
                      </a:r>
                      <a:endParaRPr lang="en-CA" sz="2200" b="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22860" marR="22860" marT="15240" marB="1524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2200" b="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98</a:t>
                      </a:r>
                    </a:p>
                  </a:txBody>
                  <a:tcPr marL="22860" marR="22860" marT="15240" marB="1524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28972372"/>
                  </a:ext>
                </a:extLst>
              </a:tr>
              <a:tr h="434172"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b="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Arginine Deiminases</a:t>
                      </a:r>
                      <a:endParaRPr lang="en-CA" sz="2200" b="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22860" marR="22860" marT="15240" marB="1524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2200" b="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7</a:t>
                      </a:r>
                    </a:p>
                  </a:txBody>
                  <a:tcPr marL="22860" marR="22860" marT="15240" marB="1524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14341630"/>
                  </a:ext>
                </a:extLst>
              </a:tr>
              <a:tr h="434172"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b="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G Proteins</a:t>
                      </a:r>
                      <a:endParaRPr lang="en-CA" sz="2200" b="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22860" marR="22860" marT="15240" marB="1524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2200" b="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52</a:t>
                      </a:r>
                    </a:p>
                  </a:txBody>
                  <a:tcPr marL="22860" marR="22860" marT="15240" marB="1524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715391"/>
                  </a:ext>
                </a:extLst>
              </a:tr>
              <a:tr h="434172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b="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Proteases</a:t>
                      </a:r>
                      <a:endParaRPr lang="en-CA" sz="2200" b="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22860" marR="22860" marT="15240" marB="1524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2200" b="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3</a:t>
                      </a:r>
                    </a:p>
                  </a:txBody>
                  <a:tcPr marL="22860" marR="22860" marT="15240" marB="1524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16545507"/>
                  </a:ext>
                </a:extLst>
              </a:tr>
              <a:tr h="434172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b="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Phosphodiesterases</a:t>
                      </a:r>
                      <a:endParaRPr lang="en-CA" sz="2200" b="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22860" marR="22860" marT="15240" marB="1524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2200" b="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23</a:t>
                      </a:r>
                    </a:p>
                  </a:txBody>
                  <a:tcPr marL="22860" marR="22860" marT="15240" marB="1524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71174444"/>
                  </a:ext>
                </a:extLst>
              </a:tr>
              <a:tr h="434172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b="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Other Enzymes – Oxidoreductases, Transferases, Hydrolases</a:t>
                      </a:r>
                      <a:endParaRPr lang="en-CA" sz="2200" b="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22860" marR="22860" marT="15240" marB="1524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CA" sz="2200" b="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19</a:t>
                      </a:r>
                    </a:p>
                  </a:txBody>
                  <a:tcPr marL="22860" marR="22860" marT="15240" marB="1524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15711332"/>
                  </a:ext>
                </a:extLst>
              </a:tr>
              <a:tr h="434172">
                <a:tc gridSpan="2"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solidFill>
                            <a:srgbClr val="BC4D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Total Products</a:t>
                      </a:r>
                      <a:endParaRPr lang="en-CA" sz="2200" b="1" dirty="0">
                        <a:solidFill>
                          <a:srgbClr val="BC4D44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CA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rgbClr val="BC4D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1537</a:t>
                      </a:r>
                      <a:endParaRPr lang="en-CA" sz="2200" b="1" dirty="0">
                        <a:solidFill>
                          <a:srgbClr val="BC4D44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59800212"/>
                  </a:ext>
                </a:extLst>
              </a:tr>
            </a:tbl>
          </a:graphicData>
        </a:graphic>
      </p:graphicFrame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8BA85C61-755B-8248-6983-B15C5876CB3D}"/>
              </a:ext>
            </a:extLst>
          </p:cNvPr>
          <p:cNvGrpSpPr/>
          <p:nvPr/>
        </p:nvGrpSpPr>
        <p:grpSpPr>
          <a:xfrm>
            <a:off x="119336" y="120824"/>
            <a:ext cx="11809312" cy="6661065"/>
            <a:chOff x="119336" y="120824"/>
            <a:chExt cx="11809312" cy="6661065"/>
          </a:xfrm>
        </p:grpSpPr>
        <p:sp>
          <p:nvSpPr>
            <p:cNvPr id="4" name="TextBox 1">
              <a:extLst>
                <a:ext uri="{FF2B5EF4-FFF2-40B4-BE49-F238E27FC236}">
                  <a16:creationId xmlns="" xmlns:a16="http://schemas.microsoft.com/office/drawing/2014/main" id="{390324DF-FD13-D330-224D-84FB27193BC5}"/>
                </a:ext>
              </a:extLst>
            </p:cNvPr>
            <p:cNvSpPr txBox="1"/>
            <p:nvPr/>
          </p:nvSpPr>
          <p:spPr>
            <a:xfrm>
              <a:off x="119336" y="6525344"/>
              <a:ext cx="3071284" cy="2565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0"/>
                  <a:ea typeface="微软雅黑" pitchFamily="34" charset="-122"/>
                  <a:cs typeface="Poppins" pitchFamily="2" charset="0"/>
                </a:rPr>
                <a:t>Sino Biological, Inc.</a:t>
              </a:r>
            </a:p>
          </p:txBody>
        </p:sp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4ABC4C4B-14AF-B6CD-33D2-D52116A8DCD4}"/>
                </a:ext>
              </a:extLst>
            </p:cNvPr>
            <p:cNvGrpSpPr/>
            <p:nvPr/>
          </p:nvGrpSpPr>
          <p:grpSpPr>
            <a:xfrm>
              <a:off x="191345" y="120824"/>
              <a:ext cx="3528392" cy="423547"/>
              <a:chOff x="476211" y="390376"/>
              <a:chExt cx="3998679" cy="480000"/>
            </a:xfrm>
          </p:grpSpPr>
          <p:pic>
            <p:nvPicPr>
              <p:cNvPr id="10" name="Picture 2" descr="D:\桌面\新logo-黑.png">
                <a:extLst>
                  <a:ext uri="{FF2B5EF4-FFF2-40B4-BE49-F238E27FC236}">
                    <a16:creationId xmlns="" xmlns:a16="http://schemas.microsoft.com/office/drawing/2014/main" id="{4C97CE58-F138-6ADD-4BE9-B957FC008D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 bwMode="auto">
              <a:xfrm>
                <a:off x="476211" y="390376"/>
                <a:ext cx="1991701" cy="48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" name="Picture 2" descr="\\192.168.3.235\Design\Logo &amp; Icons\SCB logo\新版\SCB-标准版.png">
                <a:extLst>
                  <a:ext uri="{FF2B5EF4-FFF2-40B4-BE49-F238E27FC236}">
                    <a16:creationId xmlns="" xmlns:a16="http://schemas.microsoft.com/office/drawing/2014/main" id="{6245CC58-6C63-5A62-FD39-D60E4FE5AC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855640" y="398823"/>
                <a:ext cx="1619250" cy="463106"/>
              </a:xfrm>
              <a:prstGeom prst="rect">
                <a:avLst/>
              </a:prstGeom>
              <a:noFill/>
            </p:spPr>
          </p:pic>
          <p:cxnSp>
            <p:nvCxnSpPr>
              <p:cNvPr id="12" name="直接连接符 11">
                <a:extLst>
                  <a:ext uri="{FF2B5EF4-FFF2-40B4-BE49-F238E27FC236}">
                    <a16:creationId xmlns="" xmlns:a16="http://schemas.microsoft.com/office/drawing/2014/main" id="{B0B06F29-5EDF-F7AD-5E8D-2F1C88FB83F0}"/>
                  </a:ext>
                </a:extLst>
              </p:cNvPr>
              <p:cNvCxnSpPr/>
              <p:nvPr/>
            </p:nvCxnSpPr>
            <p:spPr>
              <a:xfrm>
                <a:off x="2661776" y="504376"/>
                <a:ext cx="0" cy="252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" name="直接连接符 5">
              <a:extLst>
                <a:ext uri="{FF2B5EF4-FFF2-40B4-BE49-F238E27FC236}">
                  <a16:creationId xmlns="" xmlns:a16="http://schemas.microsoft.com/office/drawing/2014/main" id="{D4F4E3D2-0BC5-29FF-A1D2-D6738C534417}"/>
                </a:ext>
              </a:extLst>
            </p:cNvPr>
            <p:cNvCxnSpPr>
              <a:cxnSpLocks/>
            </p:cNvCxnSpPr>
            <p:nvPr/>
          </p:nvCxnSpPr>
          <p:spPr>
            <a:xfrm>
              <a:off x="3935760" y="384533"/>
              <a:ext cx="73546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组合 41">
              <a:extLst>
                <a:ext uri="{FF2B5EF4-FFF2-40B4-BE49-F238E27FC236}">
                  <a16:creationId xmlns="" xmlns:a16="http://schemas.microsoft.com/office/drawing/2014/main" id="{801EDBF8-5532-EAA2-BBED-D9D3AC4E98CB}"/>
                </a:ext>
              </a:extLst>
            </p:cNvPr>
            <p:cNvGrpSpPr/>
            <p:nvPr/>
          </p:nvGrpSpPr>
          <p:grpSpPr>
            <a:xfrm>
              <a:off x="11509732" y="256894"/>
              <a:ext cx="418916" cy="255279"/>
              <a:chOff x="4572000" y="785800"/>
              <a:chExt cx="548649" cy="334335"/>
            </a:xfrm>
          </p:grpSpPr>
          <p:sp>
            <p:nvSpPr>
              <p:cNvPr id="8" name="椭圆 7">
                <a:extLst>
                  <a:ext uri="{FF2B5EF4-FFF2-40B4-BE49-F238E27FC236}">
                    <a16:creationId xmlns="" xmlns:a16="http://schemas.microsoft.com/office/drawing/2014/main" id="{6BB052CD-5BA6-6A66-9E75-D0BF6D065F01}"/>
                  </a:ext>
                </a:extLst>
              </p:cNvPr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BC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9" name="椭圆 8">
                <a:extLst>
                  <a:ext uri="{FF2B5EF4-FFF2-40B4-BE49-F238E27FC236}">
                    <a16:creationId xmlns="" xmlns:a16="http://schemas.microsoft.com/office/drawing/2014/main" id="{ED9093D1-8ED6-D1A8-6510-0476062A486D}"/>
                  </a:ext>
                </a:extLst>
              </p:cNvPr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</p:grpSp>
      <p:pic>
        <p:nvPicPr>
          <p:cNvPr id="14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528736" y="-603448"/>
            <a:ext cx="8324850" cy="4572000"/>
          </a:xfrm>
          <a:prstGeom prst="rect">
            <a:avLst/>
          </a:prstGeom>
          <a:noFill/>
        </p:spPr>
      </p:pic>
      <p:pic>
        <p:nvPicPr>
          <p:cNvPr id="15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27448" y="1052736"/>
            <a:ext cx="8324850" cy="4572000"/>
          </a:xfrm>
          <a:prstGeom prst="rect">
            <a:avLst/>
          </a:prstGeom>
          <a:noFill/>
        </p:spPr>
      </p:pic>
      <p:pic>
        <p:nvPicPr>
          <p:cNvPr id="16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9776" y="2286000"/>
            <a:ext cx="832485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9593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="" xmlns:a16="http://schemas.microsoft.com/office/drawing/2014/main" id="{96AF6D97-D9A8-2A53-57DB-28ABCEBAF37E}"/>
              </a:ext>
            </a:extLst>
          </p:cNvPr>
          <p:cNvSpPr txBox="1">
            <a:spLocks/>
          </p:cNvSpPr>
          <p:nvPr/>
        </p:nvSpPr>
        <p:spPr>
          <a:xfrm>
            <a:off x="609600" y="355976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altLang="zh-CN" sz="3200" b="1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Kinase </a:t>
            </a:r>
            <a:r>
              <a:rPr lang="en-CA" altLang="zh-CN" sz="3200" b="1" dirty="0" err="1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kinome</a:t>
            </a:r>
            <a:endParaRPr lang="en-CA" sz="3200" b="1" dirty="0">
              <a:solidFill>
                <a:srgbClr val="BC4D4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C64C0070-0F85-6FC5-E0E8-69E2F0A655CA}"/>
              </a:ext>
            </a:extLst>
          </p:cNvPr>
          <p:cNvGrpSpPr/>
          <p:nvPr/>
        </p:nvGrpSpPr>
        <p:grpSpPr>
          <a:xfrm>
            <a:off x="380311" y="980728"/>
            <a:ext cx="6723800" cy="5718648"/>
            <a:chOff x="945941" y="564341"/>
            <a:chExt cx="6532998" cy="6293656"/>
          </a:xfrm>
        </p:grpSpPr>
        <p:pic>
          <p:nvPicPr>
            <p:cNvPr id="4" name="Picture 3">
              <a:extLst>
                <a:ext uri="{FF2B5EF4-FFF2-40B4-BE49-F238E27FC236}">
                  <a16:creationId xmlns="" xmlns:a16="http://schemas.microsoft.com/office/drawing/2014/main" id="{5C544A06-7534-9DCA-A0ED-1D7867D12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6200000">
              <a:off x="5185700" y="4095311"/>
              <a:ext cx="3154754" cy="143172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FC65276C-0768-5123-7938-E6896AF12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16200000">
              <a:off x="167591" y="1342691"/>
              <a:ext cx="6293656" cy="4736955"/>
            </a:xfrm>
            <a:prstGeom prst="rect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7392144" y="1916832"/>
            <a:ext cx="4799856" cy="3456384"/>
            <a:chOff x="7392144" y="1916832"/>
            <a:chExt cx="4799856" cy="3456384"/>
          </a:xfrm>
        </p:grpSpPr>
        <p:sp>
          <p:nvSpPr>
            <p:cNvPr id="20" name="矩形: 圆角 19">
              <a:extLst>
                <a:ext uri="{FF2B5EF4-FFF2-40B4-BE49-F238E27FC236}">
                  <a16:creationId xmlns="" xmlns:a16="http://schemas.microsoft.com/office/drawing/2014/main" id="{53A59F51-A336-D4E9-3AC5-E9F142C2E050}"/>
                </a:ext>
              </a:extLst>
            </p:cNvPr>
            <p:cNvSpPr/>
            <p:nvPr/>
          </p:nvSpPr>
          <p:spPr>
            <a:xfrm>
              <a:off x="7392144" y="1916832"/>
              <a:ext cx="4372866" cy="3456384"/>
            </a:xfrm>
            <a:prstGeom prst="roundRect">
              <a:avLst>
                <a:gd name="adj" fmla="val 954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0E25A7F8-DCCE-9CBA-6A7E-28A32DC04AA3}"/>
                </a:ext>
              </a:extLst>
            </p:cNvPr>
            <p:cNvSpPr txBox="1"/>
            <p:nvPr/>
          </p:nvSpPr>
          <p:spPr>
            <a:xfrm>
              <a:off x="7496322" y="2121530"/>
              <a:ext cx="4695678" cy="30469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 90% </a:t>
              </a:r>
              <a:r>
                <a:rPr kumimoji="0" lang="en-US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kinome</a:t>
              </a:r>
              <a:r>
                <a:rPr kumimoji="0" lang="en-US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 coverage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 700 </a:t>
              </a:r>
              <a:r>
                <a:rPr kumimoji="0" lang="en-US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wild-type </a:t>
              </a:r>
              <a:r>
                <a:rPr kumimoji="0" lang="en-US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variants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 400 disease-relevant mutant kinases</a:t>
              </a:r>
              <a:endParaRPr kumimoji="0" lang="en-CA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1273F3A7-31AD-2559-17EE-FBC394571875}"/>
              </a:ext>
            </a:extLst>
          </p:cNvPr>
          <p:cNvGrpSpPr/>
          <p:nvPr/>
        </p:nvGrpSpPr>
        <p:grpSpPr>
          <a:xfrm>
            <a:off x="119336" y="120824"/>
            <a:ext cx="11809312" cy="6661065"/>
            <a:chOff x="119336" y="120824"/>
            <a:chExt cx="11809312" cy="6661065"/>
          </a:xfrm>
        </p:grpSpPr>
        <p:sp>
          <p:nvSpPr>
            <p:cNvPr id="6" name="TextBox 1">
              <a:extLst>
                <a:ext uri="{FF2B5EF4-FFF2-40B4-BE49-F238E27FC236}">
                  <a16:creationId xmlns="" xmlns:a16="http://schemas.microsoft.com/office/drawing/2014/main" id="{18852AE2-4E14-B331-031B-04DE1B9F48DA}"/>
                </a:ext>
              </a:extLst>
            </p:cNvPr>
            <p:cNvSpPr txBox="1"/>
            <p:nvPr/>
          </p:nvSpPr>
          <p:spPr>
            <a:xfrm>
              <a:off x="119336" y="6525344"/>
              <a:ext cx="3071284" cy="2565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0"/>
                  <a:ea typeface="微软雅黑" pitchFamily="34" charset="-122"/>
                  <a:cs typeface="Poppins" pitchFamily="2" charset="0"/>
                </a:rPr>
                <a:t>Sino Biological, Inc.</a:t>
              </a: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CBA0B4CC-7BFA-AF25-5A9E-70070DF4B948}"/>
                </a:ext>
              </a:extLst>
            </p:cNvPr>
            <p:cNvGrpSpPr/>
            <p:nvPr/>
          </p:nvGrpSpPr>
          <p:grpSpPr>
            <a:xfrm>
              <a:off x="191345" y="120824"/>
              <a:ext cx="3528392" cy="423547"/>
              <a:chOff x="476211" y="390376"/>
              <a:chExt cx="3998679" cy="480000"/>
            </a:xfrm>
          </p:grpSpPr>
          <p:pic>
            <p:nvPicPr>
              <p:cNvPr id="14" name="Picture 2" descr="D:\桌面\新logo-黑.png">
                <a:extLst>
                  <a:ext uri="{FF2B5EF4-FFF2-40B4-BE49-F238E27FC236}">
                    <a16:creationId xmlns="" xmlns:a16="http://schemas.microsoft.com/office/drawing/2014/main" id="{5B673189-982B-C779-DE82-53E3E0866B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 bwMode="auto">
              <a:xfrm>
                <a:off x="476211" y="390376"/>
                <a:ext cx="1991701" cy="48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" name="Picture 2" descr="\\192.168.3.235\Design\Logo &amp; Icons\SCB logo\新版\SCB-标准版.png">
                <a:extLst>
                  <a:ext uri="{FF2B5EF4-FFF2-40B4-BE49-F238E27FC236}">
                    <a16:creationId xmlns="" xmlns:a16="http://schemas.microsoft.com/office/drawing/2014/main" id="{3E753C8B-C461-F630-E74C-4AB80FD277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855640" y="398823"/>
                <a:ext cx="1619250" cy="463106"/>
              </a:xfrm>
              <a:prstGeom prst="rect">
                <a:avLst/>
              </a:prstGeom>
              <a:noFill/>
            </p:spPr>
          </p:pic>
          <p:cxnSp>
            <p:nvCxnSpPr>
              <p:cNvPr id="19" name="直接连接符 18">
                <a:extLst>
                  <a:ext uri="{FF2B5EF4-FFF2-40B4-BE49-F238E27FC236}">
                    <a16:creationId xmlns="" xmlns:a16="http://schemas.microsoft.com/office/drawing/2014/main" id="{DCADB8D0-BCFC-13AE-4454-1045756DB04E}"/>
                  </a:ext>
                </a:extLst>
              </p:cNvPr>
              <p:cNvCxnSpPr/>
              <p:nvPr/>
            </p:nvCxnSpPr>
            <p:spPr>
              <a:xfrm>
                <a:off x="2661776" y="504376"/>
                <a:ext cx="0" cy="252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" name="直接连接符 8">
              <a:extLst>
                <a:ext uri="{FF2B5EF4-FFF2-40B4-BE49-F238E27FC236}">
                  <a16:creationId xmlns="" xmlns:a16="http://schemas.microsoft.com/office/drawing/2014/main" id="{89E4C278-78B7-370C-7D1E-43CA5258BC79}"/>
                </a:ext>
              </a:extLst>
            </p:cNvPr>
            <p:cNvCxnSpPr>
              <a:cxnSpLocks/>
            </p:cNvCxnSpPr>
            <p:nvPr/>
          </p:nvCxnSpPr>
          <p:spPr>
            <a:xfrm>
              <a:off x="3935760" y="384533"/>
              <a:ext cx="73546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合 41">
              <a:extLst>
                <a:ext uri="{FF2B5EF4-FFF2-40B4-BE49-F238E27FC236}">
                  <a16:creationId xmlns="" xmlns:a16="http://schemas.microsoft.com/office/drawing/2014/main" id="{42D0388D-23A5-72B5-F1AA-F3AF6A77F86C}"/>
                </a:ext>
              </a:extLst>
            </p:cNvPr>
            <p:cNvGrpSpPr/>
            <p:nvPr/>
          </p:nvGrpSpPr>
          <p:grpSpPr>
            <a:xfrm>
              <a:off x="11509732" y="256894"/>
              <a:ext cx="418916" cy="255279"/>
              <a:chOff x="4572000" y="785800"/>
              <a:chExt cx="548649" cy="334335"/>
            </a:xfrm>
          </p:grpSpPr>
          <p:sp>
            <p:nvSpPr>
              <p:cNvPr id="11" name="椭圆 10">
                <a:extLst>
                  <a:ext uri="{FF2B5EF4-FFF2-40B4-BE49-F238E27FC236}">
                    <a16:creationId xmlns="" xmlns:a16="http://schemas.microsoft.com/office/drawing/2014/main" id="{1DC49E36-CACF-BC31-F0DB-4B5F6B6EFFA1}"/>
                  </a:ext>
                </a:extLst>
              </p:cNvPr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BC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="" xmlns:a16="http://schemas.microsoft.com/office/drawing/2014/main" id="{18717A2A-ABF3-BD08-1E34-CF643F474B62}"/>
                  </a:ext>
                </a:extLst>
              </p:cNvPr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</p:grpSp>
      <p:pic>
        <p:nvPicPr>
          <p:cNvPr id="22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528736" y="-603448"/>
            <a:ext cx="8324850" cy="4572000"/>
          </a:xfrm>
          <a:prstGeom prst="rect">
            <a:avLst/>
          </a:prstGeom>
          <a:noFill/>
        </p:spPr>
      </p:pic>
      <p:pic>
        <p:nvPicPr>
          <p:cNvPr id="23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27448" y="1052736"/>
            <a:ext cx="8324850" cy="4572000"/>
          </a:xfrm>
          <a:prstGeom prst="rect">
            <a:avLst/>
          </a:prstGeom>
          <a:noFill/>
        </p:spPr>
      </p:pic>
      <p:pic>
        <p:nvPicPr>
          <p:cNvPr id="24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79776" y="2286000"/>
            <a:ext cx="832485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16240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D912099-E539-2AF6-018E-E7779660D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: 圆角 11">
            <a:extLst>
              <a:ext uri="{FF2B5EF4-FFF2-40B4-BE49-F238E27FC236}">
                <a16:creationId xmlns="" xmlns:a16="http://schemas.microsoft.com/office/drawing/2014/main" id="{A6D5EC33-9416-145E-B9F4-6EC2AA85A2BA}"/>
              </a:ext>
            </a:extLst>
          </p:cNvPr>
          <p:cNvSpPr/>
          <p:nvPr/>
        </p:nvSpPr>
        <p:spPr>
          <a:xfrm>
            <a:off x="5236439" y="927541"/>
            <a:ext cx="1819137" cy="733803"/>
          </a:xfrm>
          <a:prstGeom prst="roundRect">
            <a:avLst/>
          </a:prstGeom>
          <a:solidFill>
            <a:srgbClr val="BC4D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17A46A09-38E7-B18D-2676-6DDD4982B325}"/>
              </a:ext>
            </a:extLst>
          </p:cNvPr>
          <p:cNvGrpSpPr/>
          <p:nvPr/>
        </p:nvGrpSpPr>
        <p:grpSpPr>
          <a:xfrm>
            <a:off x="3370659" y="691762"/>
            <a:ext cx="5616624" cy="1619311"/>
            <a:chOff x="6932995" y="3134881"/>
            <a:chExt cx="5107521" cy="2512924"/>
          </a:xfrm>
        </p:grpSpPr>
        <p:sp>
          <p:nvSpPr>
            <p:cNvPr id="23" name="Arrow: Right 10">
              <a:extLst>
                <a:ext uri="{FF2B5EF4-FFF2-40B4-BE49-F238E27FC236}">
                  <a16:creationId xmlns="" xmlns:a16="http://schemas.microsoft.com/office/drawing/2014/main" id="{CF59F94A-C469-FEC4-C8AE-FB26BC3DC407}"/>
                </a:ext>
              </a:extLst>
            </p:cNvPr>
            <p:cNvSpPr/>
            <p:nvPr/>
          </p:nvSpPr>
          <p:spPr>
            <a:xfrm>
              <a:off x="8879465" y="5131679"/>
              <a:ext cx="1208015" cy="216000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="" xmlns:a16="http://schemas.microsoft.com/office/drawing/2014/main" id="{198931F9-B61E-8507-37E2-1ED9E314ABD2}"/>
                </a:ext>
              </a:extLst>
            </p:cNvPr>
            <p:cNvGrpSpPr/>
            <p:nvPr/>
          </p:nvGrpSpPr>
          <p:grpSpPr>
            <a:xfrm>
              <a:off x="6932995" y="3134881"/>
              <a:ext cx="5107521" cy="2512924"/>
              <a:chOff x="6932995" y="3134881"/>
              <a:chExt cx="5107521" cy="2512924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="" xmlns:a16="http://schemas.microsoft.com/office/drawing/2014/main" id="{96E3BE5F-6A10-AA44-F02C-2117678E1583}"/>
                  </a:ext>
                </a:extLst>
              </p:cNvPr>
              <p:cNvSpPr/>
              <p:nvPr/>
            </p:nvSpPr>
            <p:spPr>
              <a:xfrm>
                <a:off x="8608633" y="3574884"/>
                <a:ext cx="1662171" cy="1051142"/>
              </a:xfrm>
              <a:prstGeom prst="rect">
                <a:avLst/>
              </a:prstGeom>
              <a:noFill/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latin typeface="Poppins" panose="00000500000000000000" pitchFamily="2" charset="0"/>
                    <a:cs typeface="Poppins" panose="00000500000000000000" pitchFamily="2" charset="0"/>
                  </a:rPr>
                  <a:t>Kinase</a:t>
                </a:r>
                <a:endParaRPr lang="en-CA" sz="2800" dirty="0"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26" name="Rectangle: Rounded Corners 9">
                <a:extLst>
                  <a:ext uri="{FF2B5EF4-FFF2-40B4-BE49-F238E27FC236}">
                    <a16:creationId xmlns="" xmlns:a16="http://schemas.microsoft.com/office/drawing/2014/main" id="{84699AFD-3BBB-41C5-3F14-5916BC9FDB34}"/>
                  </a:ext>
                </a:extLst>
              </p:cNvPr>
              <p:cNvSpPr/>
              <p:nvPr/>
            </p:nvSpPr>
            <p:spPr>
              <a:xfrm>
                <a:off x="6932995" y="4876017"/>
                <a:ext cx="1835442" cy="771788"/>
              </a:xfrm>
              <a:prstGeom prst="roundRect">
                <a:avLst/>
              </a:prstGeom>
              <a:solidFill>
                <a:srgbClr val="00A27B"/>
              </a:solidFill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latin typeface="Poppins" panose="00000500000000000000" pitchFamily="2" charset="0"/>
                    <a:cs typeface="Poppins" panose="00000500000000000000" pitchFamily="2" charset="0"/>
                  </a:rPr>
                  <a:t>Substrate</a:t>
                </a:r>
                <a:endParaRPr lang="en-CA" sz="2000" dirty="0"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27" name="Rectangle: Rounded Corners 11">
                <a:extLst>
                  <a:ext uri="{FF2B5EF4-FFF2-40B4-BE49-F238E27FC236}">
                    <a16:creationId xmlns="" xmlns:a16="http://schemas.microsoft.com/office/drawing/2014/main" id="{8B4281CE-482F-4537-1AAB-F3C44CAEACCE}"/>
                  </a:ext>
                </a:extLst>
              </p:cNvPr>
              <p:cNvSpPr/>
              <p:nvPr/>
            </p:nvSpPr>
            <p:spPr>
              <a:xfrm>
                <a:off x="10205074" y="4876017"/>
                <a:ext cx="1835442" cy="771788"/>
              </a:xfrm>
              <a:prstGeom prst="roundRect">
                <a:avLst/>
              </a:prstGeom>
              <a:solidFill>
                <a:srgbClr val="00A27B"/>
              </a:solidFill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latin typeface="Poppins" panose="00000500000000000000" pitchFamily="2" charset="0"/>
                    <a:cs typeface="Poppins" panose="00000500000000000000" pitchFamily="2" charset="0"/>
                  </a:rPr>
                  <a:t>Product</a:t>
                </a:r>
                <a:endParaRPr lang="en-CA" sz="2000" dirty="0"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="" xmlns:a16="http://schemas.microsoft.com/office/drawing/2014/main" id="{2E31C71E-04B9-8FDB-3C7C-E2FF0436EE4E}"/>
                  </a:ext>
                </a:extLst>
              </p:cNvPr>
              <p:cNvSpPr/>
              <p:nvPr/>
            </p:nvSpPr>
            <p:spPr>
              <a:xfrm>
                <a:off x="10906604" y="4327594"/>
                <a:ext cx="469134" cy="492637"/>
              </a:xfrm>
              <a:prstGeom prst="ellipse">
                <a:avLst/>
              </a:prstGeom>
              <a:solidFill>
                <a:srgbClr val="007E66"/>
              </a:solidFill>
              <a:ln>
                <a:noFill/>
              </a:ln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latin typeface="Poppins" panose="00000500000000000000" pitchFamily="2" charset="0"/>
                    <a:cs typeface="Poppins" panose="00000500000000000000" pitchFamily="2" charset="0"/>
                  </a:rPr>
                  <a:t>P</a:t>
                </a:r>
                <a:endParaRPr lang="en-CA" dirty="0"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cxnSp>
            <p:nvCxnSpPr>
              <p:cNvPr id="31" name="Connector: Curved 17">
                <a:extLst>
                  <a:ext uri="{FF2B5EF4-FFF2-40B4-BE49-F238E27FC236}">
                    <a16:creationId xmlns="" xmlns:a16="http://schemas.microsoft.com/office/drawing/2014/main" id="{B4BA8ABA-57C4-1C7F-27CE-043724B6E9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84321" y="3574883"/>
                <a:ext cx="897622" cy="1188000"/>
              </a:xfrm>
              <a:prstGeom prst="curvedConnector3">
                <a:avLst/>
              </a:prstGeom>
              <a:ln w="25400">
                <a:solidFill>
                  <a:schemeClr val="tx1">
                    <a:lumMod val="95000"/>
                    <a:lumOff val="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Oval 31">
                <a:extLst>
                  <a:ext uri="{FF2B5EF4-FFF2-40B4-BE49-F238E27FC236}">
                    <a16:creationId xmlns="" xmlns:a16="http://schemas.microsoft.com/office/drawing/2014/main" id="{CEADB2CB-44A5-90F3-D0EB-CC75A486C316}"/>
                  </a:ext>
                </a:extLst>
              </p:cNvPr>
              <p:cNvSpPr/>
              <p:nvPr/>
            </p:nvSpPr>
            <p:spPr>
              <a:xfrm>
                <a:off x="7206860" y="3134881"/>
                <a:ext cx="1082180" cy="68705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latin typeface="Poppins" panose="00000500000000000000" pitchFamily="2" charset="0"/>
                    <a:cs typeface="Poppins" panose="00000500000000000000" pitchFamily="2" charset="0"/>
                  </a:rPr>
                  <a:t>ATP</a:t>
                </a:r>
                <a:endParaRPr lang="en-CA" sz="2000" dirty="0"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cxnSp>
            <p:nvCxnSpPr>
              <p:cNvPr id="33" name="Connector: Curved 19">
                <a:extLst>
                  <a:ext uri="{FF2B5EF4-FFF2-40B4-BE49-F238E27FC236}">
                    <a16:creationId xmlns="" xmlns:a16="http://schemas.microsoft.com/office/drawing/2014/main" id="{ED8B2A33-AE07-BC00-14FA-28C56DD69A2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85257" y="3594395"/>
                <a:ext cx="897622" cy="1188000"/>
              </a:xfrm>
              <a:prstGeom prst="curvedConnector3">
                <a:avLst/>
              </a:prstGeom>
              <a:ln w="25400">
                <a:solidFill>
                  <a:schemeClr val="tx1">
                    <a:lumMod val="95000"/>
                    <a:lumOff val="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Oval 33">
                <a:extLst>
                  <a:ext uri="{FF2B5EF4-FFF2-40B4-BE49-F238E27FC236}">
                    <a16:creationId xmlns="" xmlns:a16="http://schemas.microsoft.com/office/drawing/2014/main" id="{DBF632EA-FD7B-3D02-734A-7228344FBD2A}"/>
                  </a:ext>
                </a:extLst>
              </p:cNvPr>
              <p:cNvSpPr/>
              <p:nvPr/>
            </p:nvSpPr>
            <p:spPr>
              <a:xfrm>
                <a:off x="10684946" y="3134881"/>
                <a:ext cx="1082180" cy="687059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latin typeface="Poppins" panose="00000500000000000000" pitchFamily="2" charset="0"/>
                    <a:cs typeface="Poppins" panose="00000500000000000000" pitchFamily="2" charset="0"/>
                  </a:rPr>
                  <a:t>ADP</a:t>
                </a:r>
                <a:endParaRPr lang="en-CA" sz="2000" dirty="0"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</p:grpSp>
      <p:grpSp>
        <p:nvGrpSpPr>
          <p:cNvPr id="107" name="Group 106">
            <a:extLst>
              <a:ext uri="{FF2B5EF4-FFF2-40B4-BE49-F238E27FC236}">
                <a16:creationId xmlns="" xmlns:a16="http://schemas.microsoft.com/office/drawing/2014/main" id="{DA121E6C-2A72-6696-4AA6-4803367ED070}"/>
              </a:ext>
            </a:extLst>
          </p:cNvPr>
          <p:cNvGrpSpPr/>
          <p:nvPr/>
        </p:nvGrpSpPr>
        <p:grpSpPr>
          <a:xfrm>
            <a:off x="2500962" y="2311073"/>
            <a:ext cx="7771502" cy="1192506"/>
            <a:chOff x="2356944" y="2311073"/>
            <a:chExt cx="7771502" cy="1192506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="" xmlns:a16="http://schemas.microsoft.com/office/drawing/2014/main" id="{D0F5D90A-C098-93D2-84D7-ECD626561C52}"/>
                </a:ext>
              </a:extLst>
            </p:cNvPr>
            <p:cNvSpPr/>
            <p:nvPr/>
          </p:nvSpPr>
          <p:spPr>
            <a:xfrm>
              <a:off x="2356944" y="3053784"/>
              <a:ext cx="2098866" cy="449795"/>
            </a:xfrm>
            <a:prstGeom prst="roundRect">
              <a:avLst/>
            </a:prstGeom>
            <a:solidFill>
              <a:srgbClr val="BCCFE6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Proteins</a:t>
              </a:r>
              <a:r>
                <a:rPr lang="en-US" dirty="0"/>
                <a:t> </a:t>
              </a:r>
              <a:endParaRPr lang="en-CA" dirty="0"/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="" xmlns:a16="http://schemas.microsoft.com/office/drawing/2014/main" id="{B6455B7E-D72B-21A0-70FA-1581AD866924}"/>
                </a:ext>
              </a:extLst>
            </p:cNvPr>
            <p:cNvSpPr/>
            <p:nvPr/>
          </p:nvSpPr>
          <p:spPr>
            <a:xfrm>
              <a:off x="5172503" y="3024735"/>
              <a:ext cx="2098866" cy="449795"/>
            </a:xfrm>
            <a:prstGeom prst="roundRect">
              <a:avLst/>
            </a:prstGeom>
            <a:solidFill>
              <a:srgbClr val="BCCFE6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Lipids</a:t>
              </a:r>
              <a:r>
                <a:rPr lang="en-US" dirty="0"/>
                <a:t> </a:t>
              </a:r>
              <a:endParaRPr lang="en-CA" dirty="0"/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="" xmlns:a16="http://schemas.microsoft.com/office/drawing/2014/main" id="{E96E10EB-B4AF-BE23-7D02-23D523CEFD61}"/>
                </a:ext>
              </a:extLst>
            </p:cNvPr>
            <p:cNvSpPr/>
            <p:nvPr/>
          </p:nvSpPr>
          <p:spPr>
            <a:xfrm>
              <a:off x="7968207" y="2996952"/>
              <a:ext cx="2160239" cy="449795"/>
            </a:xfrm>
            <a:prstGeom prst="roundRect">
              <a:avLst/>
            </a:prstGeom>
            <a:solidFill>
              <a:srgbClr val="BCCFE6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Carbohydrates</a:t>
              </a:r>
              <a:r>
                <a:rPr lang="en-US" dirty="0"/>
                <a:t> </a:t>
              </a:r>
              <a:endParaRPr lang="en-CA" dirty="0"/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="" xmlns:a16="http://schemas.microsoft.com/office/drawing/2014/main" id="{A97C7B4B-3620-E041-14B6-1881756023B3}"/>
                </a:ext>
              </a:extLst>
            </p:cNvPr>
            <p:cNvCxnSpPr/>
            <p:nvPr/>
          </p:nvCxnSpPr>
          <p:spPr>
            <a:xfrm>
              <a:off x="3431704" y="2636912"/>
              <a:ext cx="5585937" cy="0"/>
            </a:xfrm>
            <a:prstGeom prst="line">
              <a:avLst/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="" xmlns:a16="http://schemas.microsoft.com/office/drawing/2014/main" id="{6F9EE9CC-520D-1AA8-ADA7-70FAF92D88BB}"/>
                </a:ext>
              </a:extLst>
            </p:cNvPr>
            <p:cNvCxnSpPr>
              <a:stCxn id="26" idx="2"/>
            </p:cNvCxnSpPr>
            <p:nvPr/>
          </p:nvCxnSpPr>
          <p:spPr>
            <a:xfrm>
              <a:off x="4379856" y="2311073"/>
              <a:ext cx="0" cy="325839"/>
            </a:xfrm>
            <a:prstGeom prst="line">
              <a:avLst/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="" xmlns:a16="http://schemas.microsoft.com/office/drawing/2014/main" id="{07ACB177-3D7B-1E81-0D99-B16969A26733}"/>
                </a:ext>
              </a:extLst>
            </p:cNvPr>
            <p:cNvCxnSpPr/>
            <p:nvPr/>
          </p:nvCxnSpPr>
          <p:spPr>
            <a:xfrm>
              <a:off x="3431704" y="2636911"/>
              <a:ext cx="0" cy="362543"/>
            </a:xfrm>
            <a:prstGeom prst="line">
              <a:avLst/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="" xmlns:a16="http://schemas.microsoft.com/office/drawing/2014/main" id="{65FEDDEB-A65B-466D-3DA8-0613A8D1881E}"/>
                </a:ext>
              </a:extLst>
            </p:cNvPr>
            <p:cNvCxnSpPr/>
            <p:nvPr/>
          </p:nvCxnSpPr>
          <p:spPr>
            <a:xfrm>
              <a:off x="6230695" y="2636912"/>
              <a:ext cx="0" cy="362543"/>
            </a:xfrm>
            <a:prstGeom prst="line">
              <a:avLst/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="" xmlns:a16="http://schemas.microsoft.com/office/drawing/2014/main" id="{94619DAC-14C4-B932-61BC-8767CF36EDD1}"/>
                </a:ext>
              </a:extLst>
            </p:cNvPr>
            <p:cNvCxnSpPr/>
            <p:nvPr/>
          </p:nvCxnSpPr>
          <p:spPr>
            <a:xfrm>
              <a:off x="9009363" y="2634409"/>
              <a:ext cx="0" cy="362543"/>
            </a:xfrm>
            <a:prstGeom prst="line">
              <a:avLst/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714C7956-26F2-0C85-B423-8FFC22DA28D1}"/>
              </a:ext>
            </a:extLst>
          </p:cNvPr>
          <p:cNvGrpSpPr/>
          <p:nvPr/>
        </p:nvGrpSpPr>
        <p:grpSpPr>
          <a:xfrm>
            <a:off x="119336" y="120824"/>
            <a:ext cx="11809312" cy="6661065"/>
            <a:chOff x="119336" y="120824"/>
            <a:chExt cx="11809312" cy="6661065"/>
          </a:xfrm>
        </p:grpSpPr>
        <p:sp>
          <p:nvSpPr>
            <p:cNvPr id="3" name="TextBox 1">
              <a:extLst>
                <a:ext uri="{FF2B5EF4-FFF2-40B4-BE49-F238E27FC236}">
                  <a16:creationId xmlns="" xmlns:a16="http://schemas.microsoft.com/office/drawing/2014/main" id="{25D452D9-DEB7-EB97-B202-0D12BD07087F}"/>
                </a:ext>
              </a:extLst>
            </p:cNvPr>
            <p:cNvSpPr txBox="1"/>
            <p:nvPr/>
          </p:nvSpPr>
          <p:spPr>
            <a:xfrm>
              <a:off x="119336" y="6525344"/>
              <a:ext cx="3071284" cy="2565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0"/>
                  <a:ea typeface="微软雅黑" pitchFamily="34" charset="-122"/>
                  <a:cs typeface="Poppins" pitchFamily="2" charset="0"/>
                </a:rPr>
                <a:t>Sino Biological, Inc.</a:t>
              </a: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="" xmlns:a16="http://schemas.microsoft.com/office/drawing/2014/main" id="{57B90D9F-8EA6-78F4-225B-CF63128724E2}"/>
                </a:ext>
              </a:extLst>
            </p:cNvPr>
            <p:cNvGrpSpPr/>
            <p:nvPr/>
          </p:nvGrpSpPr>
          <p:grpSpPr>
            <a:xfrm>
              <a:off x="191345" y="120824"/>
              <a:ext cx="3528392" cy="423547"/>
              <a:chOff x="476211" y="390376"/>
              <a:chExt cx="3998679" cy="480000"/>
            </a:xfrm>
          </p:grpSpPr>
          <p:pic>
            <p:nvPicPr>
              <p:cNvPr id="9" name="Picture 2" descr="D:\桌面\新logo-黑.png">
                <a:extLst>
                  <a:ext uri="{FF2B5EF4-FFF2-40B4-BE49-F238E27FC236}">
                    <a16:creationId xmlns="" xmlns:a16="http://schemas.microsoft.com/office/drawing/2014/main" id="{ACC374D0-9166-A737-7E29-2640B96BDD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 bwMode="auto">
              <a:xfrm>
                <a:off x="476211" y="390376"/>
                <a:ext cx="1991701" cy="48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" name="Picture 2" descr="\\192.168.3.235\Design\Logo &amp; Icons\SCB logo\新版\SCB-标准版.png">
                <a:extLst>
                  <a:ext uri="{FF2B5EF4-FFF2-40B4-BE49-F238E27FC236}">
                    <a16:creationId xmlns="" xmlns:a16="http://schemas.microsoft.com/office/drawing/2014/main" id="{E0A39EDD-AAAA-E5C5-899E-2577C35C7E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855640" y="398823"/>
                <a:ext cx="1619250" cy="463106"/>
              </a:xfrm>
              <a:prstGeom prst="rect">
                <a:avLst/>
              </a:prstGeom>
              <a:noFill/>
            </p:spPr>
          </p:pic>
          <p:cxnSp>
            <p:nvCxnSpPr>
              <p:cNvPr id="11" name="直接连接符 10">
                <a:extLst>
                  <a:ext uri="{FF2B5EF4-FFF2-40B4-BE49-F238E27FC236}">
                    <a16:creationId xmlns="" xmlns:a16="http://schemas.microsoft.com/office/drawing/2014/main" id="{7D6969FD-C223-E08D-4DAA-88181EB41748}"/>
                  </a:ext>
                </a:extLst>
              </p:cNvPr>
              <p:cNvCxnSpPr/>
              <p:nvPr/>
            </p:nvCxnSpPr>
            <p:spPr>
              <a:xfrm>
                <a:off x="2661776" y="504376"/>
                <a:ext cx="0" cy="252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" name="直接连接符 4">
              <a:extLst>
                <a:ext uri="{FF2B5EF4-FFF2-40B4-BE49-F238E27FC236}">
                  <a16:creationId xmlns="" xmlns:a16="http://schemas.microsoft.com/office/drawing/2014/main" id="{D55584B6-149A-3044-E1DC-957187652A30}"/>
                </a:ext>
              </a:extLst>
            </p:cNvPr>
            <p:cNvCxnSpPr>
              <a:cxnSpLocks/>
            </p:cNvCxnSpPr>
            <p:nvPr/>
          </p:nvCxnSpPr>
          <p:spPr>
            <a:xfrm>
              <a:off x="3935760" y="384533"/>
              <a:ext cx="73546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组合 41">
              <a:extLst>
                <a:ext uri="{FF2B5EF4-FFF2-40B4-BE49-F238E27FC236}">
                  <a16:creationId xmlns="" xmlns:a16="http://schemas.microsoft.com/office/drawing/2014/main" id="{15D59BB7-E2CF-987D-71E4-500A91F5B519}"/>
                </a:ext>
              </a:extLst>
            </p:cNvPr>
            <p:cNvGrpSpPr/>
            <p:nvPr/>
          </p:nvGrpSpPr>
          <p:grpSpPr>
            <a:xfrm>
              <a:off x="11509732" y="256894"/>
              <a:ext cx="418916" cy="255279"/>
              <a:chOff x="4572000" y="785800"/>
              <a:chExt cx="548649" cy="334335"/>
            </a:xfrm>
          </p:grpSpPr>
          <p:sp>
            <p:nvSpPr>
              <p:cNvPr id="7" name="椭圆 6">
                <a:extLst>
                  <a:ext uri="{FF2B5EF4-FFF2-40B4-BE49-F238E27FC236}">
                    <a16:creationId xmlns="" xmlns:a16="http://schemas.microsoft.com/office/drawing/2014/main" id="{52725DBF-938C-254F-5FD2-6F5B71C61574}"/>
                  </a:ext>
                </a:extLst>
              </p:cNvPr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BC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8" name="椭圆 7">
                <a:extLst>
                  <a:ext uri="{FF2B5EF4-FFF2-40B4-BE49-F238E27FC236}">
                    <a16:creationId xmlns="" xmlns:a16="http://schemas.microsoft.com/office/drawing/2014/main" id="{601F69F3-1FD5-6A84-EBB0-6938A93ABCB8}"/>
                  </a:ext>
                </a:extLst>
              </p:cNvPr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970082" y="3503579"/>
            <a:ext cx="8144335" cy="3067415"/>
            <a:chOff x="970082" y="3503579"/>
            <a:chExt cx="8144335" cy="3067415"/>
          </a:xfrm>
        </p:grpSpPr>
        <p:grpSp>
          <p:nvGrpSpPr>
            <p:cNvPr id="106" name="Group 105">
              <a:extLst>
                <a:ext uri="{FF2B5EF4-FFF2-40B4-BE49-F238E27FC236}">
                  <a16:creationId xmlns="" xmlns:a16="http://schemas.microsoft.com/office/drawing/2014/main" id="{C125D034-E88A-84A5-39D7-33BDD1BEABF5}"/>
                </a:ext>
              </a:extLst>
            </p:cNvPr>
            <p:cNvGrpSpPr/>
            <p:nvPr/>
          </p:nvGrpSpPr>
          <p:grpSpPr>
            <a:xfrm>
              <a:off x="970082" y="3503579"/>
              <a:ext cx="8144335" cy="3067415"/>
              <a:chOff x="826064" y="3503579"/>
              <a:chExt cx="8144335" cy="3067415"/>
            </a:xfrm>
          </p:grpSpPr>
          <p:sp>
            <p:nvSpPr>
              <p:cNvPr id="53" name="Rectangle: Rounded Corners 52">
                <a:extLst>
                  <a:ext uri="{FF2B5EF4-FFF2-40B4-BE49-F238E27FC236}">
                    <a16:creationId xmlns="" xmlns:a16="http://schemas.microsoft.com/office/drawing/2014/main" id="{8D9EF9AA-7CB2-7224-C3B7-0D069896D540}"/>
                  </a:ext>
                </a:extLst>
              </p:cNvPr>
              <p:cNvSpPr/>
              <p:nvPr/>
            </p:nvSpPr>
            <p:spPr>
              <a:xfrm>
                <a:off x="1041070" y="4308834"/>
                <a:ext cx="2015102" cy="90697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BC4D4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Serine/Threonine protein kinases</a:t>
                </a:r>
                <a:endParaRPr lang="en-CA" sz="16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="" xmlns:a16="http://schemas.microsoft.com/office/drawing/2014/main" id="{044530C8-DA01-DD27-D9E0-87F39300A4F2}"/>
                  </a:ext>
                </a:extLst>
              </p:cNvPr>
              <p:cNvSpPr/>
              <p:nvPr/>
            </p:nvSpPr>
            <p:spPr>
              <a:xfrm>
                <a:off x="826064" y="5365639"/>
                <a:ext cx="2389395" cy="90697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BC4D4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Kinases that phosphorylate serine and/or threonine residues on substrates</a:t>
                </a:r>
                <a:endParaRPr lang="en-CA" sz="12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="" xmlns:a16="http://schemas.microsoft.com/office/drawing/2014/main" id="{9D48B748-6D24-0D7F-A113-3310CF3AD194}"/>
                  </a:ext>
                </a:extLst>
              </p:cNvPr>
              <p:cNvSpPr/>
              <p:nvPr/>
            </p:nvSpPr>
            <p:spPr>
              <a:xfrm>
                <a:off x="3612595" y="5364148"/>
                <a:ext cx="2389395" cy="90697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BC4D4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Kinases that phosphorylate tyrosine residues on substrates</a:t>
                </a:r>
                <a:endParaRPr lang="en-CA" sz="12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="" xmlns:a16="http://schemas.microsoft.com/office/drawing/2014/main" id="{FFF4B92E-64CD-A456-358E-CA7052C3E2CC}"/>
                  </a:ext>
                </a:extLst>
              </p:cNvPr>
              <p:cNvSpPr/>
              <p:nvPr/>
            </p:nvSpPr>
            <p:spPr>
              <a:xfrm>
                <a:off x="6453870" y="5364148"/>
                <a:ext cx="2389395" cy="90697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BC4D4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Kinases that phosphorylate both serine/threonine and tyrosine residues</a:t>
                </a:r>
                <a:endParaRPr lang="en-CA" sz="12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61" name="Rectangle: Rounded Corners 60">
                <a:extLst>
                  <a:ext uri="{FF2B5EF4-FFF2-40B4-BE49-F238E27FC236}">
                    <a16:creationId xmlns="" xmlns:a16="http://schemas.microsoft.com/office/drawing/2014/main" id="{A80B27C2-0051-E6B4-3FAD-A8F496B30AD9}"/>
                  </a:ext>
                </a:extLst>
              </p:cNvPr>
              <p:cNvSpPr/>
              <p:nvPr/>
            </p:nvSpPr>
            <p:spPr>
              <a:xfrm>
                <a:off x="3841043" y="4271651"/>
                <a:ext cx="2015102" cy="90697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BC4D4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Tyrosine kinases</a:t>
                </a:r>
                <a:endParaRPr lang="en-CA" sz="16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62" name="Rectangle: Rounded Corners 61">
                <a:extLst>
                  <a:ext uri="{FF2B5EF4-FFF2-40B4-BE49-F238E27FC236}">
                    <a16:creationId xmlns="" xmlns:a16="http://schemas.microsoft.com/office/drawing/2014/main" id="{BAAB2DD7-1453-AB7C-3E55-387F26CCD76C}"/>
                  </a:ext>
                </a:extLst>
              </p:cNvPr>
              <p:cNvSpPr/>
              <p:nvPr/>
            </p:nvSpPr>
            <p:spPr>
              <a:xfrm>
                <a:off x="6645086" y="4281587"/>
                <a:ext cx="2015102" cy="90697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BC4D4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Dual specificity protein kinases</a:t>
                </a:r>
                <a:endParaRPr lang="en-CA" sz="16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cxnSp>
            <p:nvCxnSpPr>
              <p:cNvPr id="73" name="Straight Connector 72">
                <a:extLst>
                  <a:ext uri="{FF2B5EF4-FFF2-40B4-BE49-F238E27FC236}">
                    <a16:creationId xmlns="" xmlns:a16="http://schemas.microsoft.com/office/drawing/2014/main" id="{CB7C19D1-8A52-7FAF-C8EF-74C09B406F4F}"/>
                  </a:ext>
                </a:extLst>
              </p:cNvPr>
              <p:cNvCxnSpPr/>
              <p:nvPr/>
            </p:nvCxnSpPr>
            <p:spPr>
              <a:xfrm>
                <a:off x="2135560" y="3861048"/>
                <a:ext cx="5400600" cy="0"/>
              </a:xfrm>
              <a:prstGeom prst="line">
                <a:avLst/>
              </a:prstGeom>
              <a:ln w="28575">
                <a:solidFill>
                  <a:srgbClr val="BC4D44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="" xmlns:a16="http://schemas.microsoft.com/office/drawing/2014/main" id="{ED291048-9C39-BE3F-F4FB-B512ADD1FDB6}"/>
                  </a:ext>
                </a:extLst>
              </p:cNvPr>
              <p:cNvCxnSpPr/>
              <p:nvPr/>
            </p:nvCxnSpPr>
            <p:spPr>
              <a:xfrm>
                <a:off x="2135560" y="3861048"/>
                <a:ext cx="0" cy="410603"/>
              </a:xfrm>
              <a:prstGeom prst="line">
                <a:avLst/>
              </a:prstGeom>
              <a:ln w="28575">
                <a:solidFill>
                  <a:srgbClr val="BC4D4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="" xmlns:a16="http://schemas.microsoft.com/office/drawing/2014/main" id="{98260CCF-F74D-6136-BA97-038268A8609A}"/>
                  </a:ext>
                </a:extLst>
              </p:cNvPr>
              <p:cNvCxnSpPr/>
              <p:nvPr/>
            </p:nvCxnSpPr>
            <p:spPr>
              <a:xfrm>
                <a:off x="4874034" y="3861048"/>
                <a:ext cx="0" cy="360040"/>
              </a:xfrm>
              <a:prstGeom prst="line">
                <a:avLst/>
              </a:prstGeom>
              <a:ln w="28575">
                <a:solidFill>
                  <a:srgbClr val="BC4D4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="" xmlns:a16="http://schemas.microsoft.com/office/drawing/2014/main" id="{ACA84B09-AC71-2900-FAB9-CD5E1451152B}"/>
                  </a:ext>
                </a:extLst>
              </p:cNvPr>
              <p:cNvCxnSpPr/>
              <p:nvPr/>
            </p:nvCxnSpPr>
            <p:spPr>
              <a:xfrm>
                <a:off x="7536160" y="3861048"/>
                <a:ext cx="0" cy="360040"/>
              </a:xfrm>
              <a:prstGeom prst="line">
                <a:avLst/>
              </a:prstGeom>
              <a:ln w="28575">
                <a:solidFill>
                  <a:srgbClr val="BC4D4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="" xmlns:a16="http://schemas.microsoft.com/office/drawing/2014/main" id="{0AB98621-4A0D-863F-847F-C88B82F4EC64}"/>
                  </a:ext>
                </a:extLst>
              </p:cNvPr>
              <p:cNvCxnSpPr/>
              <p:nvPr/>
            </p:nvCxnSpPr>
            <p:spPr>
              <a:xfrm>
                <a:off x="3431704" y="3503579"/>
                <a:ext cx="0" cy="357469"/>
              </a:xfrm>
              <a:prstGeom prst="line">
                <a:avLst/>
              </a:prstGeom>
              <a:ln w="28575">
                <a:solidFill>
                  <a:srgbClr val="BC4D4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" name="TextBox 103">
                <a:extLst>
                  <a:ext uri="{FF2B5EF4-FFF2-40B4-BE49-F238E27FC236}">
                    <a16:creationId xmlns="" xmlns:a16="http://schemas.microsoft.com/office/drawing/2014/main" id="{F58DF111-82D7-F4DE-7E71-04FBE016AC93}"/>
                  </a:ext>
                </a:extLst>
              </p:cNvPr>
              <p:cNvSpPr txBox="1"/>
              <p:nvPr/>
            </p:nvSpPr>
            <p:spPr>
              <a:xfrm>
                <a:off x="1041070" y="6293995"/>
                <a:ext cx="792932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CA" sz="1200" dirty="0"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1055442" y="6273316"/>
              <a:ext cx="21755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Poppins" panose="00000500000000000000" pitchFamily="2" charset="0"/>
                  <a:cs typeface="Poppins" panose="00000500000000000000" pitchFamily="2" charset="0"/>
                </a:rPr>
                <a:t>PKA, AKT, CDKs, MAPKs …</a:t>
              </a:r>
              <a:endParaRPr lang="en-GB" sz="1200" b="1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935762" y="6273316"/>
              <a:ext cx="20104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Poppins" panose="00000500000000000000" pitchFamily="2" charset="0"/>
                  <a:cs typeface="Poppins" panose="00000500000000000000" pitchFamily="2" charset="0"/>
                </a:rPr>
                <a:t>EGFR, FGFR, SRC, ABL1 …</a:t>
              </a:r>
              <a:endParaRPr lang="en-GB" sz="1200" b="1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7176122" y="6273316"/>
              <a:ext cx="13292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Poppins" panose="00000500000000000000" pitchFamily="2" charset="0"/>
                  <a:cs typeface="Poppins" panose="00000500000000000000" pitchFamily="2" charset="0"/>
                </a:rPr>
                <a:t>MEK1, DYRK3 …</a:t>
              </a:r>
              <a:endParaRPr lang="en-CA" sz="12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pic>
        <p:nvPicPr>
          <p:cNvPr id="51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528736" y="-603448"/>
            <a:ext cx="8324850" cy="4572000"/>
          </a:xfrm>
          <a:prstGeom prst="rect">
            <a:avLst/>
          </a:prstGeom>
          <a:noFill/>
        </p:spPr>
      </p:pic>
      <p:pic>
        <p:nvPicPr>
          <p:cNvPr id="58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27448" y="1052736"/>
            <a:ext cx="8324850" cy="4572000"/>
          </a:xfrm>
          <a:prstGeom prst="rect">
            <a:avLst/>
          </a:prstGeom>
          <a:noFill/>
        </p:spPr>
      </p:pic>
      <p:pic>
        <p:nvPicPr>
          <p:cNvPr id="63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9776" y="2286000"/>
            <a:ext cx="832485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9309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="" xmlns:a16="http://schemas.microsoft.com/office/drawing/2014/main" id="{96AF6D97-D9A8-2A53-57DB-28ABCEBAF37E}"/>
              </a:ext>
            </a:extLst>
          </p:cNvPr>
          <p:cNvSpPr txBox="1">
            <a:spLocks/>
          </p:cNvSpPr>
          <p:nvPr/>
        </p:nvSpPr>
        <p:spPr>
          <a:xfrm>
            <a:off x="609600" y="355976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36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A7094D52-F573-08F6-95EE-D3C252D0C238}"/>
              </a:ext>
            </a:extLst>
          </p:cNvPr>
          <p:cNvSpPr txBox="1"/>
          <p:nvPr/>
        </p:nvSpPr>
        <p:spPr>
          <a:xfrm rot="17944622">
            <a:off x="914937" y="3334814"/>
            <a:ext cx="1137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ATP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ED5FAC8A-C469-1451-965C-28CACD2A4D4A}"/>
              </a:ext>
            </a:extLst>
          </p:cNvPr>
          <p:cNvSpPr txBox="1"/>
          <p:nvPr/>
        </p:nvSpPr>
        <p:spPr>
          <a:xfrm>
            <a:off x="3317836" y="622429"/>
            <a:ext cx="55563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altLang="zh-CN" sz="3200" b="1" dirty="0">
                <a:solidFill>
                  <a:srgbClr val="BC4D44"/>
                </a:solidFill>
                <a:latin typeface="Poppins" panose="00000500000000000000" pitchFamily="2" charset="0"/>
                <a:ea typeface="宋体" panose="02010600030101010101" pitchFamily="2" charset="-122"/>
                <a:cs typeface="Poppins" panose="00000500000000000000" pitchFamily="2" charset="0"/>
              </a:rPr>
              <a:t>Main functions</a:t>
            </a:r>
            <a:r>
              <a:rPr kumimoji="0" lang="en-CA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BC4D44"/>
                </a:solidFill>
                <a:effectLst/>
                <a:uLnTx/>
                <a:uFillTx/>
                <a:latin typeface="Poppins" panose="00000500000000000000" pitchFamily="2" charset="0"/>
                <a:ea typeface="宋体" panose="02010600030101010101" pitchFamily="2" charset="-122"/>
                <a:cs typeface="Poppins" panose="00000500000000000000" pitchFamily="2" charset="0"/>
              </a:rPr>
              <a:t> of </a:t>
            </a:r>
            <a:r>
              <a:rPr kumimoji="0" lang="en-CA" altLang="zh-CN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BC4D44"/>
                </a:solidFill>
                <a:effectLst/>
                <a:uLnTx/>
                <a:uFillTx/>
                <a:latin typeface="Poppins" panose="00000500000000000000" pitchFamily="2" charset="0"/>
                <a:ea typeface="宋体" panose="02010600030101010101" pitchFamily="2" charset="-122"/>
                <a:cs typeface="Poppins" panose="00000500000000000000" pitchFamily="2" charset="0"/>
              </a:rPr>
              <a:t>kinases</a:t>
            </a:r>
            <a:endParaRPr kumimoji="0" lang="en-CA" sz="3200" b="1" i="0" u="none" strike="noStrike" kern="1200" cap="none" spc="0" normalizeH="0" baseline="0" noProof="0" dirty="0">
              <a:ln>
                <a:noFill/>
              </a:ln>
              <a:solidFill>
                <a:srgbClr val="BC4D44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="" xmlns:a16="http://schemas.microsoft.com/office/drawing/2014/main" id="{06341368-6E93-8134-5644-333B0AD3A7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70341784"/>
              </p:ext>
            </p:extLst>
          </p:nvPr>
        </p:nvGraphicFramePr>
        <p:xfrm>
          <a:off x="472811" y="1292714"/>
          <a:ext cx="11246379" cy="4800581"/>
        </p:xfrm>
        <a:graphic>
          <a:graphicData uri="http://schemas.openxmlformats.org/drawingml/2006/table">
            <a:tbl>
              <a:tblPr/>
              <a:tblGrid>
                <a:gridCol w="2829923">
                  <a:extLst>
                    <a:ext uri="{9D8B030D-6E8A-4147-A177-3AD203B41FA5}">
                      <a16:colId xmlns="" xmlns:a16="http://schemas.microsoft.com/office/drawing/2014/main" val="2769671389"/>
                    </a:ext>
                  </a:extLst>
                </a:gridCol>
                <a:gridCol w="4960418">
                  <a:extLst>
                    <a:ext uri="{9D8B030D-6E8A-4147-A177-3AD203B41FA5}">
                      <a16:colId xmlns="" xmlns:a16="http://schemas.microsoft.com/office/drawing/2014/main" val="1476569003"/>
                    </a:ext>
                  </a:extLst>
                </a:gridCol>
                <a:gridCol w="3456038">
                  <a:extLst>
                    <a:ext uri="{9D8B030D-6E8A-4147-A177-3AD203B41FA5}">
                      <a16:colId xmlns="" xmlns:a16="http://schemas.microsoft.com/office/drawing/2014/main" val="3158632947"/>
                    </a:ext>
                  </a:extLst>
                </a:gridCol>
              </a:tblGrid>
              <a:tr h="52283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n-CA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Functions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n-CA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Description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n-CA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Examples of Kinases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19212791"/>
                  </a:ext>
                </a:extLst>
              </a:tr>
              <a:tr h="855549">
                <a:tc>
                  <a:txBody>
                    <a:bodyPr/>
                    <a:lstStyle/>
                    <a:p>
                      <a:pPr marL="0" indent="0" algn="l" fontAlgn="b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CA" sz="1800" b="0" i="0" u="none" strike="noStrike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Signal Transduction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Mediates cellular responses to external </a:t>
                      </a:r>
                      <a:r>
                        <a:rPr lang="en-CA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signals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Tyrosine Kinases (e.g., EGFR)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35443467"/>
                  </a:ext>
                </a:extLst>
              </a:tr>
              <a:tr h="855549">
                <a:tc>
                  <a:txBody>
                    <a:bodyPr/>
                    <a:lstStyle/>
                    <a:p>
                      <a:pPr marL="0" indent="0" algn="l" fontAlgn="b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Cell Cycle Regulation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Controls progression through the cell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cycle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Cyclin-dependent Kinases (CDKs)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63972580"/>
                  </a:ext>
                </a:extLst>
              </a:tr>
              <a:tr h="855549">
                <a:tc>
                  <a:txBody>
                    <a:bodyPr/>
                    <a:lstStyle/>
                    <a:p>
                      <a:pPr marL="0" indent="0" algn="l" fontAlgn="b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Metabolism </a:t>
                      </a:r>
                      <a:r>
                        <a:rPr lang="en-CA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Regulation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Influences metabolic pathways and energy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production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AMPK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2100861"/>
                  </a:ext>
                </a:extLst>
              </a:tr>
              <a:tr h="855549">
                <a:tc>
                  <a:txBody>
                    <a:bodyPr/>
                    <a:lstStyle/>
                    <a:p>
                      <a:pPr marL="0" indent="0" algn="l" fontAlgn="b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Gene Expression Modulation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Alters transcription factors to influence gene </a:t>
                      </a:r>
                      <a:r>
                        <a:rPr lang="en-CA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expression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Various Serine/Threonine Kinases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65790521"/>
                  </a:ext>
                </a:extLst>
              </a:tr>
              <a:tr h="855549">
                <a:tc>
                  <a:txBody>
                    <a:bodyPr/>
                    <a:lstStyle/>
                    <a:p>
                      <a:pPr marL="0" indent="0" algn="l" fontAlgn="b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Cell </a:t>
                      </a:r>
                      <a:r>
                        <a:rPr lang="en-CA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Growth </a:t>
                      </a:r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and Differentiation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Affects processes related to cell growth and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development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MAPKs, Tyrosine Kinases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8485430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5ED6861-FBDB-75D6-C909-DD95964B3CA4}"/>
              </a:ext>
            </a:extLst>
          </p:cNvPr>
          <p:cNvSpPr txBox="1"/>
          <p:nvPr/>
        </p:nvSpPr>
        <p:spPr>
          <a:xfrm>
            <a:off x="8040216" y="6279703"/>
            <a:ext cx="5053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latin typeface="Poppins" panose="00000500000000000000" pitchFamily="2" charset="0"/>
                <a:cs typeface="Poppins" panose="00000500000000000000" pitchFamily="2" charset="0"/>
              </a:rPr>
              <a:t>Cheng HC et al. (2011). Enzyme Res, 2011:794089</a:t>
            </a:r>
          </a:p>
          <a:p>
            <a:r>
              <a:rPr lang="en-US" sz="1200" i="1" dirty="0" err="1">
                <a:latin typeface="Poppins" panose="00000500000000000000" pitchFamily="2" charset="0"/>
                <a:cs typeface="Poppins" panose="00000500000000000000" pitchFamily="2" charset="0"/>
              </a:rPr>
              <a:t>Ardito</a:t>
            </a:r>
            <a:r>
              <a:rPr lang="en-US" sz="1200" i="1" dirty="0">
                <a:latin typeface="Poppins" panose="00000500000000000000" pitchFamily="2" charset="0"/>
                <a:cs typeface="Poppins" panose="00000500000000000000" pitchFamily="2" charset="0"/>
              </a:rPr>
              <a:t> F et al. (2017). Int J Mol Med, </a:t>
            </a:r>
            <a:r>
              <a:rPr lang="en-US" sz="1200" i="1" dirty="0" smtClean="0">
                <a:latin typeface="Poppins" panose="00000500000000000000" pitchFamily="2" charset="0"/>
                <a:cs typeface="Poppins" panose="00000500000000000000" pitchFamily="2" charset="0"/>
              </a:rPr>
              <a:t>40:271-280</a:t>
            </a:r>
            <a:endParaRPr lang="en-CA" sz="1200" i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247E20F2-E276-3226-E2BB-415C9C1BB86C}"/>
              </a:ext>
            </a:extLst>
          </p:cNvPr>
          <p:cNvGrpSpPr/>
          <p:nvPr/>
        </p:nvGrpSpPr>
        <p:grpSpPr>
          <a:xfrm>
            <a:off x="119336" y="120824"/>
            <a:ext cx="11809312" cy="6661065"/>
            <a:chOff x="119336" y="120824"/>
            <a:chExt cx="11809312" cy="6661065"/>
          </a:xfrm>
        </p:grpSpPr>
        <p:sp>
          <p:nvSpPr>
            <p:cNvPr id="5" name="TextBox 1">
              <a:extLst>
                <a:ext uri="{FF2B5EF4-FFF2-40B4-BE49-F238E27FC236}">
                  <a16:creationId xmlns="" xmlns:a16="http://schemas.microsoft.com/office/drawing/2014/main" id="{58D30890-3609-C7BA-88AC-7B188902BE7A}"/>
                </a:ext>
              </a:extLst>
            </p:cNvPr>
            <p:cNvSpPr txBox="1"/>
            <p:nvPr/>
          </p:nvSpPr>
          <p:spPr>
            <a:xfrm>
              <a:off x="119336" y="6525344"/>
              <a:ext cx="3071284" cy="2565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0"/>
                  <a:ea typeface="微软雅黑" pitchFamily="34" charset="-122"/>
                  <a:cs typeface="Poppins" pitchFamily="2" charset="0"/>
                </a:rPr>
                <a:t>Sino Biological, Inc.</a:t>
              </a: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5B983656-3093-DBB8-D766-6410AF2FB790}"/>
                </a:ext>
              </a:extLst>
            </p:cNvPr>
            <p:cNvGrpSpPr/>
            <p:nvPr/>
          </p:nvGrpSpPr>
          <p:grpSpPr>
            <a:xfrm>
              <a:off x="191345" y="120824"/>
              <a:ext cx="3528392" cy="423547"/>
              <a:chOff x="476211" y="390376"/>
              <a:chExt cx="3998679" cy="480000"/>
            </a:xfrm>
          </p:grpSpPr>
          <p:pic>
            <p:nvPicPr>
              <p:cNvPr id="11" name="Picture 2" descr="D:\桌面\新logo-黑.png">
                <a:extLst>
                  <a:ext uri="{FF2B5EF4-FFF2-40B4-BE49-F238E27FC236}">
                    <a16:creationId xmlns="" xmlns:a16="http://schemas.microsoft.com/office/drawing/2014/main" id="{3278119A-2F9D-7678-7742-D305875ECF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 bwMode="auto">
              <a:xfrm>
                <a:off x="476211" y="390376"/>
                <a:ext cx="1991701" cy="48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" name="Picture 2" descr="\\192.168.3.235\Design\Logo &amp; Icons\SCB logo\新版\SCB-标准版.png">
                <a:extLst>
                  <a:ext uri="{FF2B5EF4-FFF2-40B4-BE49-F238E27FC236}">
                    <a16:creationId xmlns="" xmlns:a16="http://schemas.microsoft.com/office/drawing/2014/main" id="{8D1367A0-70C1-47CE-6595-AA66073890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855640" y="398823"/>
                <a:ext cx="1619250" cy="463106"/>
              </a:xfrm>
              <a:prstGeom prst="rect">
                <a:avLst/>
              </a:prstGeom>
              <a:noFill/>
            </p:spPr>
          </p:pic>
          <p:cxnSp>
            <p:nvCxnSpPr>
              <p:cNvPr id="14" name="直接连接符 13">
                <a:extLst>
                  <a:ext uri="{FF2B5EF4-FFF2-40B4-BE49-F238E27FC236}">
                    <a16:creationId xmlns="" xmlns:a16="http://schemas.microsoft.com/office/drawing/2014/main" id="{C7A69BE8-DA70-99CB-FFA5-0833DF7C2818}"/>
                  </a:ext>
                </a:extLst>
              </p:cNvPr>
              <p:cNvCxnSpPr/>
              <p:nvPr/>
            </p:nvCxnSpPr>
            <p:spPr>
              <a:xfrm>
                <a:off x="2661776" y="504376"/>
                <a:ext cx="0" cy="252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" name="直接连接符 6">
              <a:extLst>
                <a:ext uri="{FF2B5EF4-FFF2-40B4-BE49-F238E27FC236}">
                  <a16:creationId xmlns="" xmlns:a16="http://schemas.microsoft.com/office/drawing/2014/main" id="{FC83425B-346B-1DBF-313D-20F0DFF7F869}"/>
                </a:ext>
              </a:extLst>
            </p:cNvPr>
            <p:cNvCxnSpPr>
              <a:cxnSpLocks/>
            </p:cNvCxnSpPr>
            <p:nvPr/>
          </p:nvCxnSpPr>
          <p:spPr>
            <a:xfrm>
              <a:off x="3935760" y="384533"/>
              <a:ext cx="73546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组合 41">
              <a:extLst>
                <a:ext uri="{FF2B5EF4-FFF2-40B4-BE49-F238E27FC236}">
                  <a16:creationId xmlns="" xmlns:a16="http://schemas.microsoft.com/office/drawing/2014/main" id="{59C2B3CB-989F-F5D3-837E-B655A6432A77}"/>
                </a:ext>
              </a:extLst>
            </p:cNvPr>
            <p:cNvGrpSpPr/>
            <p:nvPr/>
          </p:nvGrpSpPr>
          <p:grpSpPr>
            <a:xfrm>
              <a:off x="11509732" y="256894"/>
              <a:ext cx="418916" cy="255279"/>
              <a:chOff x="4572000" y="785800"/>
              <a:chExt cx="548649" cy="334335"/>
            </a:xfrm>
          </p:grpSpPr>
          <p:sp>
            <p:nvSpPr>
              <p:cNvPr id="9" name="椭圆 8">
                <a:extLst>
                  <a:ext uri="{FF2B5EF4-FFF2-40B4-BE49-F238E27FC236}">
                    <a16:creationId xmlns="" xmlns:a16="http://schemas.microsoft.com/office/drawing/2014/main" id="{989EB5A4-F238-6A0B-8EFB-70C000FDC57B}"/>
                  </a:ext>
                </a:extLst>
              </p:cNvPr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BC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="" xmlns:a16="http://schemas.microsoft.com/office/drawing/2014/main" id="{25B42C4F-0459-51B3-EC6F-F574A19652EA}"/>
                  </a:ext>
                </a:extLst>
              </p:cNvPr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</p:grpSp>
      <p:pic>
        <p:nvPicPr>
          <p:cNvPr id="17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528736" y="-603448"/>
            <a:ext cx="8324850" cy="4572000"/>
          </a:xfrm>
          <a:prstGeom prst="rect">
            <a:avLst/>
          </a:prstGeom>
          <a:noFill/>
        </p:spPr>
      </p:pic>
      <p:pic>
        <p:nvPicPr>
          <p:cNvPr id="18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27448" y="1052736"/>
            <a:ext cx="8324850" cy="4572000"/>
          </a:xfrm>
          <a:prstGeom prst="rect">
            <a:avLst/>
          </a:prstGeom>
          <a:noFill/>
        </p:spPr>
      </p:pic>
      <p:pic>
        <p:nvPicPr>
          <p:cNvPr id="19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9776" y="2286000"/>
            <a:ext cx="832485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22120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="" xmlns:a16="http://schemas.microsoft.com/office/drawing/2014/main" id="{97346162-50D1-95C5-BCCA-AF16917963EB}"/>
              </a:ext>
            </a:extLst>
          </p:cNvPr>
          <p:cNvGrpSpPr/>
          <p:nvPr/>
        </p:nvGrpSpPr>
        <p:grpSpPr>
          <a:xfrm>
            <a:off x="283798" y="1268760"/>
            <a:ext cx="3651962" cy="4929551"/>
            <a:chOff x="-71903" y="252385"/>
            <a:chExt cx="3651962" cy="5633416"/>
          </a:xfrm>
        </p:grpSpPr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3745E26A-39D8-91E3-08A3-6240320BD1E6}"/>
                </a:ext>
              </a:extLst>
            </p:cNvPr>
            <p:cNvSpPr txBox="1"/>
            <p:nvPr/>
          </p:nvSpPr>
          <p:spPr>
            <a:xfrm>
              <a:off x="32292" y="252385"/>
              <a:ext cx="3547767" cy="36584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Poppins" panose="00000500000000000000" pitchFamily="2" charset="0"/>
                  <a:cs typeface="Poppins" panose="00000500000000000000" pitchFamily="2" charset="0"/>
                </a:rPr>
                <a:t>Cardiovascular disorders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9367D44C-086F-410D-C87B-6FE6762AFC49}"/>
                </a:ext>
              </a:extLst>
            </p:cNvPr>
            <p:cNvSpPr txBox="1"/>
            <p:nvPr/>
          </p:nvSpPr>
          <p:spPr>
            <a:xfrm>
              <a:off x="-33431" y="747043"/>
              <a:ext cx="3613490" cy="36584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Poppins" panose="00000500000000000000" pitchFamily="2" charset="0"/>
                  <a:cs typeface="Poppins" panose="00000500000000000000" pitchFamily="2" charset="0"/>
                </a:rPr>
                <a:t>Digestive system disorders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AE5BE132-F03D-EA94-5756-329BC8E2AFC7}"/>
                </a:ext>
              </a:extLst>
            </p:cNvPr>
            <p:cNvSpPr txBox="1"/>
            <p:nvPr/>
          </p:nvSpPr>
          <p:spPr>
            <a:xfrm>
              <a:off x="1630486" y="1243770"/>
              <a:ext cx="1949573" cy="36584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Poppins" panose="00000500000000000000" pitchFamily="2" charset="0"/>
                  <a:cs typeface="Poppins" panose="00000500000000000000" pitchFamily="2" charset="0"/>
                </a:rPr>
                <a:t>Eye disorders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4D2285D4-FC44-DF74-6B42-43B16BD11D03}"/>
                </a:ext>
              </a:extLst>
            </p:cNvPr>
            <p:cNvSpPr txBox="1"/>
            <p:nvPr/>
          </p:nvSpPr>
          <p:spPr>
            <a:xfrm>
              <a:off x="-67093" y="1758505"/>
              <a:ext cx="3647152" cy="36584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Poppins" panose="00000500000000000000" pitchFamily="2" charset="0"/>
                  <a:cs typeface="Poppins" panose="00000500000000000000" pitchFamily="2" charset="0"/>
                </a:rPr>
                <a:t>Immune system disorders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9CDC6CC2-F561-4711-A665-518265F17930}"/>
                </a:ext>
              </a:extLst>
            </p:cNvPr>
            <p:cNvSpPr txBox="1"/>
            <p:nvPr/>
          </p:nvSpPr>
          <p:spPr>
            <a:xfrm>
              <a:off x="856235" y="2251472"/>
              <a:ext cx="2723824" cy="36584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Poppins" panose="00000500000000000000" pitchFamily="2" charset="0"/>
                  <a:cs typeface="Poppins" panose="00000500000000000000" pitchFamily="2" charset="0"/>
                </a:rPr>
                <a:t>Infectious diseases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EE5106ED-10B3-4DAE-6C6F-F8396C16CE10}"/>
                </a:ext>
              </a:extLst>
            </p:cNvPr>
            <p:cNvSpPr txBox="1"/>
            <p:nvPr/>
          </p:nvSpPr>
          <p:spPr>
            <a:xfrm>
              <a:off x="772879" y="2773833"/>
              <a:ext cx="2807180" cy="36584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Poppins" panose="00000500000000000000" pitchFamily="2" charset="0"/>
                  <a:cs typeface="Poppins" panose="00000500000000000000" pitchFamily="2" charset="0"/>
                </a:rPr>
                <a:t>Metabolic disorders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D1F5A688-864E-3161-E215-BC475B3AC72C}"/>
                </a:ext>
              </a:extLst>
            </p:cNvPr>
            <p:cNvSpPr txBox="1"/>
            <p:nvPr/>
          </p:nvSpPr>
          <p:spPr>
            <a:xfrm>
              <a:off x="94811" y="3237400"/>
              <a:ext cx="3485248" cy="36584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Poppins" panose="00000500000000000000" pitchFamily="2" charset="0"/>
                  <a:cs typeface="Poppins" panose="00000500000000000000" pitchFamily="2" charset="0"/>
                </a:rPr>
                <a:t>Nervous system disorders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9B1A382F-49D0-4145-9650-A975A96D7214}"/>
                </a:ext>
              </a:extLst>
            </p:cNvPr>
            <p:cNvSpPr txBox="1"/>
            <p:nvPr/>
          </p:nvSpPr>
          <p:spPr>
            <a:xfrm>
              <a:off x="1343549" y="3764078"/>
              <a:ext cx="2236510" cy="36584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Poppins" panose="00000500000000000000" pitchFamily="2" charset="0"/>
                  <a:cs typeface="Poppins" panose="00000500000000000000" pitchFamily="2" charset="0"/>
                </a:rPr>
                <a:t>Other disorders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="" xmlns:a16="http://schemas.microsoft.com/office/drawing/2014/main" id="{011BE351-8778-7A2F-1C97-E4CA28ADDEED}"/>
                </a:ext>
              </a:extLst>
            </p:cNvPr>
            <p:cNvSpPr txBox="1"/>
            <p:nvPr/>
          </p:nvSpPr>
          <p:spPr>
            <a:xfrm>
              <a:off x="1341946" y="4268140"/>
              <a:ext cx="2238113" cy="36584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Poppins" panose="00000500000000000000" pitchFamily="2" charset="0"/>
                  <a:cs typeface="Poppins" panose="00000500000000000000" pitchFamily="2" charset="0"/>
                </a:rPr>
                <a:t>Renal disorders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="" xmlns:a16="http://schemas.microsoft.com/office/drawing/2014/main" id="{47F0F72D-C8DD-F740-5F8E-FAEEFF4B1E53}"/>
                </a:ext>
              </a:extLst>
            </p:cNvPr>
            <p:cNvSpPr txBox="1"/>
            <p:nvPr/>
          </p:nvSpPr>
          <p:spPr>
            <a:xfrm>
              <a:off x="-71903" y="4744420"/>
              <a:ext cx="3651962" cy="36584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Poppins" panose="00000500000000000000" pitchFamily="2" charset="0"/>
                  <a:cs typeface="Poppins" panose="00000500000000000000" pitchFamily="2" charset="0"/>
                </a:rPr>
                <a:t>Respiratory tract diseases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="" xmlns:a16="http://schemas.microsoft.com/office/drawing/2014/main" id="{BF13BBBD-555C-D5BD-FD9C-BAF0EB8AB0C4}"/>
                </a:ext>
              </a:extLst>
            </p:cNvPr>
            <p:cNvSpPr txBox="1"/>
            <p:nvPr/>
          </p:nvSpPr>
          <p:spPr>
            <a:xfrm>
              <a:off x="1995883" y="5519961"/>
              <a:ext cx="1512168" cy="36584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BC4D44"/>
              </a:solidFill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dirty="0">
                  <a:latin typeface="Poppins" panose="00000500000000000000" pitchFamily="2" charset="0"/>
                  <a:cs typeface="Poppins" panose="00000500000000000000" pitchFamily="2" charset="0"/>
                </a:rPr>
                <a:t>Cancers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193136" y="1229385"/>
            <a:ext cx="9879528" cy="5531728"/>
            <a:chOff x="2193136" y="1229385"/>
            <a:chExt cx="9879528" cy="5531728"/>
          </a:xfrm>
        </p:grpSpPr>
        <p:grpSp>
          <p:nvGrpSpPr>
            <p:cNvPr id="43" name="Group 42">
              <a:extLst>
                <a:ext uri="{FF2B5EF4-FFF2-40B4-BE49-F238E27FC236}">
                  <a16:creationId xmlns="" xmlns:a16="http://schemas.microsoft.com/office/drawing/2014/main" id="{3C48909E-DF96-F8A8-DE4D-2DB443047696}"/>
                </a:ext>
              </a:extLst>
            </p:cNvPr>
            <p:cNvGrpSpPr/>
            <p:nvPr/>
          </p:nvGrpSpPr>
          <p:grpSpPr>
            <a:xfrm>
              <a:off x="2193136" y="1229385"/>
              <a:ext cx="7689316" cy="5531728"/>
              <a:chOff x="3087908" y="1"/>
              <a:chExt cx="7689316" cy="6926036"/>
            </a:xfrm>
          </p:grpSpPr>
          <p:pic>
            <p:nvPicPr>
              <p:cNvPr id="44" name="Picture 43">
                <a:extLst>
                  <a:ext uri="{FF2B5EF4-FFF2-40B4-BE49-F238E27FC236}">
                    <a16:creationId xmlns="" xmlns:a16="http://schemas.microsoft.com/office/drawing/2014/main" id="{C0B1C46A-A82D-7745-C119-00EE07EFEC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4783839" y="1"/>
                <a:ext cx="5092776" cy="6490288"/>
              </a:xfrm>
              <a:prstGeom prst="rect">
                <a:avLst/>
              </a:prstGeom>
            </p:spPr>
          </p:pic>
          <p:pic>
            <p:nvPicPr>
              <p:cNvPr id="45" name="Picture 44">
                <a:extLst>
                  <a:ext uri="{FF2B5EF4-FFF2-40B4-BE49-F238E27FC236}">
                    <a16:creationId xmlns="" xmlns:a16="http://schemas.microsoft.com/office/drawing/2014/main" id="{2C131DDB-5315-462B-0390-7195F6B8E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7467119" y="3482649"/>
                <a:ext cx="3310105" cy="714983"/>
              </a:xfrm>
              <a:prstGeom prst="rect">
                <a:avLst/>
              </a:prstGeom>
            </p:spPr>
          </p:pic>
          <p:sp>
            <p:nvSpPr>
              <p:cNvPr id="46" name="TextBox 45">
                <a:extLst>
                  <a:ext uri="{FF2B5EF4-FFF2-40B4-BE49-F238E27FC236}">
                    <a16:creationId xmlns="" xmlns:a16="http://schemas.microsoft.com/office/drawing/2014/main" id="{54F14310-5164-C21C-AD54-67772DFFFB43}"/>
                  </a:ext>
                </a:extLst>
              </p:cNvPr>
              <p:cNvSpPr txBox="1"/>
              <p:nvPr/>
            </p:nvSpPr>
            <p:spPr>
              <a:xfrm>
                <a:off x="3087908" y="6540683"/>
                <a:ext cx="5626861" cy="3853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latin typeface="Poppins" pitchFamily="2" charset="0"/>
                    <a:cs typeface="Poppins" pitchFamily="2" charset="0"/>
                  </a:rPr>
                  <a:t>Number of agents per category and highest reached phase</a:t>
                </a:r>
              </a:p>
            </p:txBody>
          </p:sp>
        </p:grpSp>
        <p:sp>
          <p:nvSpPr>
            <p:cNvPr id="51" name="TextBox 50">
              <a:extLst>
                <a:ext uri="{FF2B5EF4-FFF2-40B4-BE49-F238E27FC236}">
                  <a16:creationId xmlns="" xmlns:a16="http://schemas.microsoft.com/office/drawing/2014/main" id="{536C935B-9BB6-286A-AD7B-11C24561181E}"/>
                </a:ext>
              </a:extLst>
            </p:cNvPr>
            <p:cNvSpPr txBox="1"/>
            <p:nvPr/>
          </p:nvSpPr>
          <p:spPr>
            <a:xfrm>
              <a:off x="6659546" y="6453336"/>
              <a:ext cx="541311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CA" sz="1200" i="1" dirty="0">
                  <a:latin typeface="Poppins" panose="00000500000000000000" pitchFamily="2" charset="0"/>
                  <a:cs typeface="Poppins" panose="00000500000000000000" pitchFamily="2" charset="0"/>
                </a:rPr>
                <a:t>Attwood MM et al. (2021). Nat Rev Drug </a:t>
              </a:r>
              <a:r>
                <a:rPr lang="en-CA" sz="1200" i="1" dirty="0" err="1">
                  <a:latin typeface="Poppins" panose="00000500000000000000" pitchFamily="2" charset="0"/>
                  <a:cs typeface="Poppins" panose="00000500000000000000" pitchFamily="2" charset="0"/>
                </a:rPr>
                <a:t>Discov</a:t>
              </a:r>
              <a:r>
                <a:rPr lang="en-CA" sz="1200" i="1" dirty="0">
                  <a:latin typeface="Poppins" panose="00000500000000000000" pitchFamily="2" charset="0"/>
                  <a:cs typeface="Poppins" panose="00000500000000000000" pitchFamily="2" charset="0"/>
                </a:rPr>
                <a:t>, 20:289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9B81276-C600-C727-4B19-9E7503266ECF}"/>
              </a:ext>
            </a:extLst>
          </p:cNvPr>
          <p:cNvSpPr txBox="1"/>
          <p:nvPr/>
        </p:nvSpPr>
        <p:spPr>
          <a:xfrm>
            <a:off x="695400" y="703017"/>
            <a:ext cx="1080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Abnormal kinase functions are associated with various diseases</a:t>
            </a:r>
            <a:endParaRPr lang="en-CA" b="1" dirty="0">
              <a:solidFill>
                <a:srgbClr val="BC4D4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343A36CD-0F3E-D212-B229-E379B0252B0A}"/>
              </a:ext>
            </a:extLst>
          </p:cNvPr>
          <p:cNvGrpSpPr/>
          <p:nvPr/>
        </p:nvGrpSpPr>
        <p:grpSpPr>
          <a:xfrm>
            <a:off x="119336" y="120824"/>
            <a:ext cx="11809312" cy="6661065"/>
            <a:chOff x="119336" y="120824"/>
            <a:chExt cx="11809312" cy="6661065"/>
          </a:xfrm>
        </p:grpSpPr>
        <p:sp>
          <p:nvSpPr>
            <p:cNvPr id="7" name="TextBox 1">
              <a:extLst>
                <a:ext uri="{FF2B5EF4-FFF2-40B4-BE49-F238E27FC236}">
                  <a16:creationId xmlns="" xmlns:a16="http://schemas.microsoft.com/office/drawing/2014/main" id="{2EC1D066-3D21-6191-D8C2-DC09BAB3EDE4}"/>
                </a:ext>
              </a:extLst>
            </p:cNvPr>
            <p:cNvSpPr txBox="1"/>
            <p:nvPr/>
          </p:nvSpPr>
          <p:spPr>
            <a:xfrm>
              <a:off x="119336" y="6525344"/>
              <a:ext cx="3071284" cy="2565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0"/>
                  <a:ea typeface="微软雅黑" pitchFamily="34" charset="-122"/>
                  <a:cs typeface="Poppins" pitchFamily="2" charset="0"/>
                </a:rPr>
                <a:t>Sino Biological, Inc.</a:t>
              </a: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47A6B0EA-CABF-3145-3930-526202197579}"/>
                </a:ext>
              </a:extLst>
            </p:cNvPr>
            <p:cNvGrpSpPr/>
            <p:nvPr/>
          </p:nvGrpSpPr>
          <p:grpSpPr>
            <a:xfrm>
              <a:off x="191345" y="120824"/>
              <a:ext cx="3528392" cy="423547"/>
              <a:chOff x="476211" y="390376"/>
              <a:chExt cx="3998679" cy="480000"/>
            </a:xfrm>
          </p:grpSpPr>
          <p:pic>
            <p:nvPicPr>
              <p:cNvPr id="13" name="Picture 2" descr="D:\桌面\新logo-黑.png">
                <a:extLst>
                  <a:ext uri="{FF2B5EF4-FFF2-40B4-BE49-F238E27FC236}">
                    <a16:creationId xmlns="" xmlns:a16="http://schemas.microsoft.com/office/drawing/2014/main" id="{FA787621-F47E-CB83-5CD9-72758A5B98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 bwMode="auto">
              <a:xfrm>
                <a:off x="476211" y="390376"/>
                <a:ext cx="1991701" cy="48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" name="Picture 2" descr="\\192.168.3.235\Design\Logo &amp; Icons\SCB logo\新版\SCB-标准版.png">
                <a:extLst>
                  <a:ext uri="{FF2B5EF4-FFF2-40B4-BE49-F238E27FC236}">
                    <a16:creationId xmlns="" xmlns:a16="http://schemas.microsoft.com/office/drawing/2014/main" id="{A6B1B8E0-85F7-F822-F9C3-EB27D69511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855640" y="398823"/>
                <a:ext cx="1619250" cy="463106"/>
              </a:xfrm>
              <a:prstGeom prst="rect">
                <a:avLst/>
              </a:prstGeom>
              <a:noFill/>
            </p:spPr>
          </p:pic>
          <p:cxnSp>
            <p:nvCxnSpPr>
              <p:cNvPr id="15" name="直接连接符 14">
                <a:extLst>
                  <a:ext uri="{FF2B5EF4-FFF2-40B4-BE49-F238E27FC236}">
                    <a16:creationId xmlns="" xmlns:a16="http://schemas.microsoft.com/office/drawing/2014/main" id="{0296B4A1-D5ED-821F-49FA-FFEB629E388B}"/>
                  </a:ext>
                </a:extLst>
              </p:cNvPr>
              <p:cNvCxnSpPr/>
              <p:nvPr/>
            </p:nvCxnSpPr>
            <p:spPr>
              <a:xfrm>
                <a:off x="2661776" y="504376"/>
                <a:ext cx="0" cy="252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" name="直接连接符 8">
              <a:extLst>
                <a:ext uri="{FF2B5EF4-FFF2-40B4-BE49-F238E27FC236}">
                  <a16:creationId xmlns="" xmlns:a16="http://schemas.microsoft.com/office/drawing/2014/main" id="{BAE81ADB-5F47-2BB9-426F-C4A37AA7F0B3}"/>
                </a:ext>
              </a:extLst>
            </p:cNvPr>
            <p:cNvCxnSpPr>
              <a:cxnSpLocks/>
            </p:cNvCxnSpPr>
            <p:nvPr/>
          </p:nvCxnSpPr>
          <p:spPr>
            <a:xfrm>
              <a:off x="3935760" y="384533"/>
              <a:ext cx="73546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合 41">
              <a:extLst>
                <a:ext uri="{FF2B5EF4-FFF2-40B4-BE49-F238E27FC236}">
                  <a16:creationId xmlns="" xmlns:a16="http://schemas.microsoft.com/office/drawing/2014/main" id="{35A20FC5-E866-5007-44C2-6BFE3DE051D2}"/>
                </a:ext>
              </a:extLst>
            </p:cNvPr>
            <p:cNvGrpSpPr/>
            <p:nvPr/>
          </p:nvGrpSpPr>
          <p:grpSpPr>
            <a:xfrm>
              <a:off x="11509732" y="256894"/>
              <a:ext cx="418916" cy="255279"/>
              <a:chOff x="4572000" y="785800"/>
              <a:chExt cx="548649" cy="334335"/>
            </a:xfrm>
          </p:grpSpPr>
          <p:sp>
            <p:nvSpPr>
              <p:cNvPr id="11" name="椭圆 10">
                <a:extLst>
                  <a:ext uri="{FF2B5EF4-FFF2-40B4-BE49-F238E27FC236}">
                    <a16:creationId xmlns="" xmlns:a16="http://schemas.microsoft.com/office/drawing/2014/main" id="{CF873C73-5DA3-AF32-680A-F0B29CD5701C}"/>
                  </a:ext>
                </a:extLst>
              </p:cNvPr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BC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="" xmlns:a16="http://schemas.microsoft.com/office/drawing/2014/main" id="{CEABAB97-1B73-C164-851D-C6E8C261117D}"/>
                  </a:ext>
                </a:extLst>
              </p:cNvPr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</p:grpSp>
      <p:pic>
        <p:nvPicPr>
          <p:cNvPr id="47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528736" y="-603448"/>
            <a:ext cx="8324850" cy="4572000"/>
          </a:xfrm>
          <a:prstGeom prst="rect">
            <a:avLst/>
          </a:prstGeom>
          <a:noFill/>
        </p:spPr>
      </p:pic>
      <p:pic>
        <p:nvPicPr>
          <p:cNvPr id="48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27448" y="1052736"/>
            <a:ext cx="8324850" cy="4572000"/>
          </a:xfrm>
          <a:prstGeom prst="rect">
            <a:avLst/>
          </a:prstGeom>
          <a:noFill/>
        </p:spPr>
      </p:pic>
      <p:pic>
        <p:nvPicPr>
          <p:cNvPr id="49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79776" y="2286000"/>
            <a:ext cx="832485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89777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D9BB32E1-9E92-C4F5-7551-8EC0505A3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74890" y="-1025876"/>
            <a:ext cx="8767452" cy="8504429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85711" y="285728"/>
            <a:ext cx="11620581" cy="6286544"/>
          </a:xfrm>
          <a:prstGeom prst="rect">
            <a:avLst/>
          </a:prstGeom>
          <a:solidFill>
            <a:srgbClr val="FFFFFF">
              <a:alpha val="94902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6" name="矩形 15"/>
          <p:cNvSpPr/>
          <p:nvPr/>
        </p:nvSpPr>
        <p:spPr>
          <a:xfrm>
            <a:off x="285710" y="285728"/>
            <a:ext cx="60959" cy="6286544"/>
          </a:xfrm>
          <a:prstGeom prst="rect">
            <a:avLst/>
          </a:prstGeom>
          <a:solidFill>
            <a:srgbClr val="BC4D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79" name="副标题 2"/>
          <p:cNvSpPr txBox="1">
            <a:spLocks/>
          </p:cNvSpPr>
          <p:nvPr/>
        </p:nvSpPr>
        <p:spPr>
          <a:xfrm>
            <a:off x="1487489" y="3226339"/>
            <a:ext cx="8784975" cy="1536171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3600" dirty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Manufacturing process </a:t>
            </a:r>
            <a:r>
              <a:rPr lang="en-US" altLang="zh-CN" sz="36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of recombinant </a:t>
            </a:r>
            <a:r>
              <a:rPr lang="en-US" altLang="zh-CN" sz="3600" dirty="0" err="1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kinases</a:t>
            </a:r>
            <a:endParaRPr lang="en-US" altLang="zh-CN" sz="3600" dirty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</p:txBody>
      </p:sp>
      <p:sp>
        <p:nvSpPr>
          <p:cNvPr id="80" name="副标题 2"/>
          <p:cNvSpPr txBox="1">
            <a:spLocks/>
          </p:cNvSpPr>
          <p:nvPr/>
        </p:nvSpPr>
        <p:spPr>
          <a:xfrm>
            <a:off x="4199790" y="1786179"/>
            <a:ext cx="3360373" cy="2496277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9600" b="1" dirty="0">
                <a:solidFill>
                  <a:srgbClr val="BC4D44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02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6D1B4135-1F07-2D4B-870E-BDE0E8A04B36}"/>
              </a:ext>
            </a:extLst>
          </p:cNvPr>
          <p:cNvSpPr txBox="1"/>
          <p:nvPr/>
        </p:nvSpPr>
        <p:spPr>
          <a:xfrm>
            <a:off x="357698" y="6286522"/>
            <a:ext cx="3071284" cy="2565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itchFamily="34" charset="-122"/>
                <a:cs typeface="Poppins" pitchFamily="2" charset="0"/>
              </a:rPr>
              <a:t>Sino Biological, Inc.</a:t>
            </a:r>
          </a:p>
        </p:txBody>
      </p:sp>
      <p:grpSp>
        <p:nvGrpSpPr>
          <p:cNvPr id="20" name="组合 41"/>
          <p:cNvGrpSpPr/>
          <p:nvPr/>
        </p:nvGrpSpPr>
        <p:grpSpPr>
          <a:xfrm>
            <a:off x="11334787" y="498094"/>
            <a:ext cx="418916" cy="255279"/>
            <a:chOff x="4572000" y="785800"/>
            <a:chExt cx="548649" cy="334335"/>
          </a:xfrm>
        </p:grpSpPr>
        <p:sp>
          <p:nvSpPr>
            <p:cNvPr id="21" name="椭圆 20"/>
            <p:cNvSpPr/>
            <p:nvPr/>
          </p:nvSpPr>
          <p:spPr>
            <a:xfrm>
              <a:off x="4572000" y="785800"/>
              <a:ext cx="334335" cy="334335"/>
            </a:xfrm>
            <a:prstGeom prst="ellipse">
              <a:avLst/>
            </a:prstGeom>
            <a:solidFill>
              <a:srgbClr val="BC4D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22" name="椭圆 21"/>
            <p:cNvSpPr/>
            <p:nvPr/>
          </p:nvSpPr>
          <p:spPr>
            <a:xfrm>
              <a:off x="4786314" y="785800"/>
              <a:ext cx="334335" cy="33433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</p:grpSp>
      <p:pic>
        <p:nvPicPr>
          <p:cNvPr id="23" name="Picture 2" descr="D:\桌面\新logo-黑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76211" y="390376"/>
            <a:ext cx="1991701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" descr="\\192.168.3.235\Design\Logo &amp; Icons\SCB logo\新版\SCB-标准版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5640" y="398823"/>
            <a:ext cx="1619250" cy="463106"/>
          </a:xfrm>
          <a:prstGeom prst="rect">
            <a:avLst/>
          </a:prstGeom>
          <a:noFill/>
        </p:spPr>
      </p:pic>
      <p:cxnSp>
        <p:nvCxnSpPr>
          <p:cNvPr id="25" name="直接连接符 24"/>
          <p:cNvCxnSpPr/>
          <p:nvPr/>
        </p:nvCxnSpPr>
        <p:spPr>
          <a:xfrm>
            <a:off x="2661776" y="504376"/>
            <a:ext cx="0" cy="2520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72268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="" xmlns:a16="http://schemas.microsoft.com/office/drawing/2014/main" id="{96AF6D97-D9A8-2A53-57DB-28ABCEBAF37E}"/>
              </a:ext>
            </a:extLst>
          </p:cNvPr>
          <p:cNvSpPr txBox="1">
            <a:spLocks/>
          </p:cNvSpPr>
          <p:nvPr/>
        </p:nvSpPr>
        <p:spPr>
          <a:xfrm>
            <a:off x="609600" y="355976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36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A7094D52-F573-08F6-95EE-D3C252D0C238}"/>
              </a:ext>
            </a:extLst>
          </p:cNvPr>
          <p:cNvSpPr txBox="1"/>
          <p:nvPr/>
        </p:nvSpPr>
        <p:spPr>
          <a:xfrm rot="17944622">
            <a:off x="914937" y="3434841"/>
            <a:ext cx="1137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1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ATP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ED5FAC8A-C469-1451-965C-28CACD2A4D4A}"/>
              </a:ext>
            </a:extLst>
          </p:cNvPr>
          <p:cNvSpPr txBox="1"/>
          <p:nvPr/>
        </p:nvSpPr>
        <p:spPr>
          <a:xfrm>
            <a:off x="1030350" y="776937"/>
            <a:ext cx="101313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BC4D44"/>
                </a:solidFill>
                <a:effectLst/>
                <a:uLnTx/>
                <a:uFillTx/>
                <a:latin typeface="Poppins" panose="00000500000000000000" pitchFamily="2" charset="0"/>
                <a:ea typeface="宋体" panose="02010600030101010101" pitchFamily="2" charset="-122"/>
                <a:cs typeface="Poppins" panose="00000500000000000000" pitchFamily="2" charset="0"/>
              </a:rPr>
              <a:t>Manufacturing process of 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C4D44"/>
                </a:solidFill>
                <a:effectLst/>
                <a:uLnTx/>
                <a:uFillTx/>
                <a:latin typeface="Poppins" panose="00000500000000000000" pitchFamily="2" charset="0"/>
                <a:ea typeface="宋体" panose="02010600030101010101" pitchFamily="2" charset="-122"/>
                <a:cs typeface="Poppins" panose="00000500000000000000" pitchFamily="2" charset="0"/>
              </a:rPr>
              <a:t>recombinant</a:t>
            </a:r>
            <a:r>
              <a:rPr kumimoji="0" lang="en-US" altLang="zh-CN" sz="3200" b="1" i="0" u="none" strike="noStrike" kern="1200" cap="none" spc="0" normalizeH="0" noProof="0" dirty="0" smtClean="0">
                <a:ln>
                  <a:noFill/>
                </a:ln>
                <a:solidFill>
                  <a:srgbClr val="BC4D44"/>
                </a:solidFill>
                <a:effectLst/>
                <a:uLnTx/>
                <a:uFillTx/>
                <a:latin typeface="Poppins" panose="00000500000000000000" pitchFamily="2" charset="0"/>
                <a:ea typeface="宋体" panose="02010600030101010101" pitchFamily="2" charset="-122"/>
                <a:cs typeface="Poppins" panose="00000500000000000000" pitchFamily="2" charset="0"/>
              </a:rPr>
              <a:t> </a:t>
            </a:r>
            <a:r>
              <a:rPr kumimoji="0" lang="en-CA" altLang="zh-CN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BC4D44"/>
                </a:solidFill>
                <a:effectLst/>
                <a:uLnTx/>
                <a:uFillTx/>
                <a:latin typeface="Poppins" panose="00000500000000000000" pitchFamily="2" charset="0"/>
                <a:ea typeface="宋体" panose="02010600030101010101" pitchFamily="2" charset="-122"/>
                <a:cs typeface="Poppins" panose="00000500000000000000" pitchFamily="2" charset="0"/>
              </a:rPr>
              <a:t>kinase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C4D44"/>
                </a:solidFill>
                <a:effectLst/>
                <a:uLnTx/>
                <a:uFillTx/>
                <a:latin typeface="Poppins" panose="00000500000000000000" pitchFamily="2" charset="0"/>
                <a:ea typeface="宋体" panose="02010600030101010101" pitchFamily="2" charset="-122"/>
                <a:cs typeface="Poppins" panose="00000500000000000000" pitchFamily="2" charset="0"/>
              </a:rPr>
              <a:t>s</a:t>
            </a:r>
            <a:endParaRPr kumimoji="0" lang="en-CA" sz="3200" b="1" i="0" u="none" strike="noStrike" kern="1200" cap="none" spc="0" normalizeH="0" baseline="0" noProof="0" dirty="0">
              <a:ln>
                <a:noFill/>
              </a:ln>
              <a:solidFill>
                <a:srgbClr val="BC4D44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pic>
        <p:nvPicPr>
          <p:cNvPr id="3" name="Google Shape;197;p8">
            <a:extLst>
              <a:ext uri="{FF2B5EF4-FFF2-40B4-BE49-F238E27FC236}">
                <a16:creationId xmlns="" xmlns:a16="http://schemas.microsoft.com/office/drawing/2014/main" id="{9C28AE1B-FCCA-03D6-4772-06DA22E2A4AA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9387649" y="1524630"/>
            <a:ext cx="1769028" cy="1538955"/>
          </a:xfrm>
          <a:prstGeom prst="rect">
            <a:avLst/>
          </a:prstGeom>
          <a:solidFill>
            <a:srgbClr val="00A27B"/>
          </a:solidFill>
          <a:ln>
            <a:noFill/>
          </a:ln>
        </p:spPr>
      </p:pic>
      <p:sp>
        <p:nvSpPr>
          <p:cNvPr id="5" name="Google Shape;174;p8">
            <a:extLst>
              <a:ext uri="{FF2B5EF4-FFF2-40B4-BE49-F238E27FC236}">
                <a16:creationId xmlns="" xmlns:a16="http://schemas.microsoft.com/office/drawing/2014/main" id="{16FA8486-B240-0E67-9692-63AFC3902615}"/>
              </a:ext>
            </a:extLst>
          </p:cNvPr>
          <p:cNvSpPr/>
          <p:nvPr/>
        </p:nvSpPr>
        <p:spPr>
          <a:xfrm>
            <a:off x="10030724" y="3370117"/>
            <a:ext cx="1637784" cy="953825"/>
          </a:xfrm>
          <a:prstGeom prst="chevron">
            <a:avLst>
              <a:gd name="adj" fmla="val 30160"/>
            </a:avLst>
          </a:prstGeom>
          <a:solidFill>
            <a:srgbClr val="BC4D4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bg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Protein</a:t>
            </a:r>
            <a:endParaRPr sz="11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22" name="Google Shape;176;p8">
            <a:extLst>
              <a:ext uri="{FF2B5EF4-FFF2-40B4-BE49-F238E27FC236}">
                <a16:creationId xmlns="" xmlns:a16="http://schemas.microsoft.com/office/drawing/2014/main" id="{882B594D-71DC-C354-D57D-DDBB55AEFD14}"/>
              </a:ext>
            </a:extLst>
          </p:cNvPr>
          <p:cNvGrpSpPr/>
          <p:nvPr/>
        </p:nvGrpSpPr>
        <p:grpSpPr>
          <a:xfrm>
            <a:off x="2525487" y="3383793"/>
            <a:ext cx="1602893" cy="1798601"/>
            <a:chOff x="1897868" y="2785021"/>
            <a:chExt cx="1877584" cy="2106830"/>
          </a:xfrm>
        </p:grpSpPr>
        <p:sp>
          <p:nvSpPr>
            <p:cNvPr id="26" name="Google Shape;177;p8">
              <a:extLst>
                <a:ext uri="{FF2B5EF4-FFF2-40B4-BE49-F238E27FC236}">
                  <a16:creationId xmlns="" xmlns:a16="http://schemas.microsoft.com/office/drawing/2014/main" id="{ACAC6888-7273-5EF4-4F1F-CBCC87145A07}"/>
                </a:ext>
              </a:extLst>
            </p:cNvPr>
            <p:cNvSpPr/>
            <p:nvPr/>
          </p:nvSpPr>
          <p:spPr>
            <a:xfrm>
              <a:off x="1900729" y="2785021"/>
              <a:ext cx="1874723" cy="1117285"/>
            </a:xfrm>
            <a:prstGeom prst="chevron">
              <a:avLst>
                <a:gd name="adj" fmla="val 30160"/>
              </a:avLst>
            </a:prstGeom>
            <a:solidFill>
              <a:srgbClr val="BC4D4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dirty="0">
                  <a:solidFill>
                    <a:schemeClr val="bg1"/>
                  </a:solidFill>
                  <a:latin typeface="Poppins" panose="00000500000000000000" pitchFamily="2" charset="0"/>
                  <a:ea typeface="Calibri"/>
                  <a:cs typeface="Poppins" panose="00000500000000000000" pitchFamily="2" charset="0"/>
                  <a:sym typeface="Calibri"/>
                </a:rPr>
                <a:t>Plasmid/</a:t>
              </a:r>
              <a:endParaRPr sz="11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dirty="0">
                  <a:solidFill>
                    <a:schemeClr val="bg1"/>
                  </a:solidFill>
                  <a:latin typeface="Poppins" panose="00000500000000000000" pitchFamily="2" charset="0"/>
                  <a:ea typeface="Calibri"/>
                  <a:cs typeface="Poppins" panose="00000500000000000000" pitchFamily="2" charset="0"/>
                  <a:sym typeface="Calibri"/>
                </a:rPr>
                <a:t>Virus</a:t>
              </a:r>
              <a:endParaRPr sz="11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30" name="Google Shape;178;p8">
              <a:extLst>
                <a:ext uri="{FF2B5EF4-FFF2-40B4-BE49-F238E27FC236}">
                  <a16:creationId xmlns="" xmlns:a16="http://schemas.microsoft.com/office/drawing/2014/main" id="{F81F0DD0-7E3D-D211-F9BF-5EDDA0D148E1}"/>
                </a:ext>
              </a:extLst>
            </p:cNvPr>
            <p:cNvSpPr/>
            <p:nvPr/>
          </p:nvSpPr>
          <p:spPr>
            <a:xfrm>
              <a:off x="1897868" y="3991851"/>
              <a:ext cx="1530147" cy="900000"/>
            </a:xfrm>
            <a:prstGeom prst="rect">
              <a:avLst/>
            </a:prstGeom>
            <a:solidFill>
              <a:srgbClr val="ECCE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dirty="0">
                  <a:latin typeface="Poppins" panose="00000500000000000000" pitchFamily="2" charset="0"/>
                  <a:ea typeface="Calibri"/>
                  <a:cs typeface="Poppins" panose="00000500000000000000" pitchFamily="2" charset="0"/>
                  <a:sym typeface="Calibri"/>
                </a:rPr>
                <a:t>Expression </a:t>
              </a:r>
              <a:r>
                <a:rPr lang="en-US" sz="1100" b="1" dirty="0" smtClean="0">
                  <a:latin typeface="Poppins" panose="00000500000000000000" pitchFamily="2" charset="0"/>
                  <a:ea typeface="Calibri"/>
                  <a:cs typeface="Poppins" panose="00000500000000000000" pitchFamily="2" charset="0"/>
                  <a:sym typeface="Calibri"/>
                </a:rPr>
                <a:t>Vectors</a:t>
              </a:r>
              <a:endParaRPr sz="11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31" name="Google Shape;179;p8">
            <a:extLst>
              <a:ext uri="{FF2B5EF4-FFF2-40B4-BE49-F238E27FC236}">
                <a16:creationId xmlns="" xmlns:a16="http://schemas.microsoft.com/office/drawing/2014/main" id="{61B98956-237A-F6BF-1495-24ED350CEDFC}"/>
              </a:ext>
            </a:extLst>
          </p:cNvPr>
          <p:cNvGrpSpPr/>
          <p:nvPr/>
        </p:nvGrpSpPr>
        <p:grpSpPr>
          <a:xfrm>
            <a:off x="3863752" y="2512791"/>
            <a:ext cx="2110872" cy="1820565"/>
            <a:chOff x="3449521" y="1764755"/>
            <a:chExt cx="3010208" cy="2132558"/>
          </a:xfrm>
        </p:grpSpPr>
        <p:sp>
          <p:nvSpPr>
            <p:cNvPr id="32" name="Google Shape;180;p8">
              <a:extLst>
                <a:ext uri="{FF2B5EF4-FFF2-40B4-BE49-F238E27FC236}">
                  <a16:creationId xmlns="" xmlns:a16="http://schemas.microsoft.com/office/drawing/2014/main" id="{7F4E30F7-F020-D96E-7EB5-965205B54D0A}"/>
                </a:ext>
              </a:extLst>
            </p:cNvPr>
            <p:cNvSpPr/>
            <p:nvPr/>
          </p:nvSpPr>
          <p:spPr>
            <a:xfrm>
              <a:off x="3538831" y="2780028"/>
              <a:ext cx="2920898" cy="1117285"/>
            </a:xfrm>
            <a:prstGeom prst="chevron">
              <a:avLst>
                <a:gd name="adj" fmla="val 30160"/>
              </a:avLst>
            </a:prstGeom>
            <a:solidFill>
              <a:srgbClr val="BC4D4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dirty="0">
                  <a:solidFill>
                    <a:schemeClr val="bg1"/>
                  </a:solidFill>
                  <a:latin typeface="Poppins" panose="00000500000000000000" pitchFamily="2" charset="0"/>
                  <a:ea typeface="Calibri"/>
                  <a:cs typeface="Poppins" panose="00000500000000000000" pitchFamily="2" charset="0"/>
                  <a:sym typeface="Calibri"/>
                </a:rPr>
                <a:t>Expression Evaluation &amp; Optimization</a:t>
              </a:r>
              <a:endParaRPr sz="11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33" name="Google Shape;181;p8">
              <a:extLst>
                <a:ext uri="{FF2B5EF4-FFF2-40B4-BE49-F238E27FC236}">
                  <a16:creationId xmlns="" xmlns:a16="http://schemas.microsoft.com/office/drawing/2014/main" id="{3851EB67-48CE-EB8B-6399-305DDF980D7A}"/>
                </a:ext>
              </a:extLst>
            </p:cNvPr>
            <p:cNvSpPr/>
            <p:nvPr/>
          </p:nvSpPr>
          <p:spPr>
            <a:xfrm>
              <a:off x="3449521" y="1764755"/>
              <a:ext cx="2888613" cy="900000"/>
            </a:xfrm>
            <a:prstGeom prst="rect">
              <a:avLst/>
            </a:prstGeom>
            <a:solidFill>
              <a:srgbClr val="ECCE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dirty="0">
                  <a:latin typeface="Poppins" panose="00000500000000000000" pitchFamily="2" charset="0"/>
                  <a:ea typeface="Calibri"/>
                  <a:cs typeface="Poppins" panose="00000500000000000000" pitchFamily="2" charset="0"/>
                  <a:sym typeface="Calibri"/>
                </a:rPr>
                <a:t>Bacterial/Yeast/Insect/</a:t>
              </a:r>
              <a:endParaRPr sz="11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dirty="0">
                  <a:latin typeface="Poppins" panose="00000500000000000000" pitchFamily="2" charset="0"/>
                  <a:ea typeface="Calibri"/>
                  <a:cs typeface="Poppins" panose="00000500000000000000" pitchFamily="2" charset="0"/>
                  <a:sym typeface="Calibri"/>
                </a:rPr>
                <a:t>Mammalian </a:t>
              </a:r>
              <a:r>
                <a:rPr lang="en-US" sz="1100" b="1" dirty="0" smtClean="0">
                  <a:latin typeface="Poppins" panose="00000500000000000000" pitchFamily="2" charset="0"/>
                  <a:ea typeface="Calibri"/>
                  <a:cs typeface="Poppins" panose="00000500000000000000" pitchFamily="2" charset="0"/>
                  <a:sym typeface="Calibri"/>
                </a:rPr>
                <a:t>Cell </a:t>
              </a:r>
              <a:r>
                <a:rPr lang="en-US" sz="1100" b="1" dirty="0">
                  <a:latin typeface="Poppins" panose="00000500000000000000" pitchFamily="2" charset="0"/>
                  <a:ea typeface="Calibri"/>
                  <a:cs typeface="Poppins" panose="00000500000000000000" pitchFamily="2" charset="0"/>
                  <a:sym typeface="Calibri"/>
                </a:rPr>
                <a:t>C</a:t>
              </a:r>
              <a:r>
                <a:rPr lang="en-US" sz="1100" b="1" dirty="0" smtClean="0">
                  <a:latin typeface="Poppins" panose="00000500000000000000" pitchFamily="2" charset="0"/>
                  <a:ea typeface="Calibri"/>
                  <a:cs typeface="Poppins" panose="00000500000000000000" pitchFamily="2" charset="0"/>
                  <a:sym typeface="Calibri"/>
                </a:rPr>
                <a:t>ulture</a:t>
              </a:r>
              <a:endParaRPr sz="11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34" name="Google Shape;182;p8">
            <a:extLst>
              <a:ext uri="{FF2B5EF4-FFF2-40B4-BE49-F238E27FC236}">
                <a16:creationId xmlns="" xmlns:a16="http://schemas.microsoft.com/office/drawing/2014/main" id="{D54B62E2-72CE-BA35-5033-C3A13BFF2FD9}"/>
              </a:ext>
            </a:extLst>
          </p:cNvPr>
          <p:cNvGrpSpPr/>
          <p:nvPr/>
        </p:nvGrpSpPr>
        <p:grpSpPr>
          <a:xfrm>
            <a:off x="5781931" y="3383793"/>
            <a:ext cx="1692061" cy="1796275"/>
            <a:chOff x="6222448" y="2785022"/>
            <a:chExt cx="1953742" cy="2104106"/>
          </a:xfrm>
        </p:grpSpPr>
        <p:sp>
          <p:nvSpPr>
            <p:cNvPr id="35" name="Google Shape;183;p8">
              <a:extLst>
                <a:ext uri="{FF2B5EF4-FFF2-40B4-BE49-F238E27FC236}">
                  <a16:creationId xmlns="" xmlns:a16="http://schemas.microsoft.com/office/drawing/2014/main" id="{69031B26-DA46-0CE7-4C8C-B6B9FA33516D}"/>
                </a:ext>
              </a:extLst>
            </p:cNvPr>
            <p:cNvSpPr/>
            <p:nvPr/>
          </p:nvSpPr>
          <p:spPr>
            <a:xfrm>
              <a:off x="6222448" y="2785022"/>
              <a:ext cx="1953742" cy="1117285"/>
            </a:xfrm>
            <a:prstGeom prst="chevron">
              <a:avLst>
                <a:gd name="adj" fmla="val 30160"/>
              </a:avLst>
            </a:prstGeom>
            <a:solidFill>
              <a:srgbClr val="BC4D4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dirty="0">
                  <a:solidFill>
                    <a:schemeClr val="bg1"/>
                  </a:solidFill>
                  <a:latin typeface="Poppins" panose="00000500000000000000" pitchFamily="2" charset="0"/>
                  <a:ea typeface="Calibri"/>
                  <a:cs typeface="Poppins" panose="00000500000000000000" pitchFamily="2" charset="0"/>
                  <a:sym typeface="Calibri"/>
                </a:rPr>
                <a:t>Protein Purification</a:t>
              </a:r>
              <a:endParaRPr sz="11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36" name="Google Shape;184;p8">
              <a:extLst>
                <a:ext uri="{FF2B5EF4-FFF2-40B4-BE49-F238E27FC236}">
                  <a16:creationId xmlns="" xmlns:a16="http://schemas.microsoft.com/office/drawing/2014/main" id="{00BD4953-F06D-557C-6EC8-F326FD8F2E40}"/>
                </a:ext>
              </a:extLst>
            </p:cNvPr>
            <p:cNvSpPr/>
            <p:nvPr/>
          </p:nvSpPr>
          <p:spPr>
            <a:xfrm>
              <a:off x="6222448" y="3989128"/>
              <a:ext cx="1817742" cy="900000"/>
            </a:xfrm>
            <a:prstGeom prst="rect">
              <a:avLst/>
            </a:prstGeom>
            <a:solidFill>
              <a:srgbClr val="ECCE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dirty="0">
                  <a:latin typeface="Poppins" panose="00000500000000000000" pitchFamily="2" charset="0"/>
                  <a:ea typeface="Calibri"/>
                  <a:cs typeface="Poppins" panose="00000500000000000000" pitchFamily="2" charset="0"/>
                  <a:sym typeface="Calibri"/>
                </a:rPr>
                <a:t>Affinity </a:t>
              </a:r>
              <a:r>
                <a:rPr lang="en-US" sz="1100" b="1" dirty="0">
                  <a:latin typeface="Poppins" panose="00000500000000000000" pitchFamily="2" charset="0"/>
                  <a:cs typeface="Poppins" panose="00000500000000000000" pitchFamily="2" charset="0"/>
                  <a:sym typeface="Calibri"/>
                </a:rPr>
                <a:t>Chromatography, Ion Exchange, Gel </a:t>
              </a:r>
              <a:r>
                <a:rPr lang="en-US" sz="1100" b="1" dirty="0" smtClean="0">
                  <a:latin typeface="Poppins" panose="00000500000000000000" pitchFamily="2" charset="0"/>
                  <a:cs typeface="Poppins" panose="00000500000000000000" pitchFamily="2" charset="0"/>
                  <a:sym typeface="Calibri"/>
                </a:rPr>
                <a:t>Filtration</a:t>
              </a:r>
              <a:endParaRPr sz="11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37" name="Google Shape;185;p8">
            <a:extLst>
              <a:ext uri="{FF2B5EF4-FFF2-40B4-BE49-F238E27FC236}">
                <a16:creationId xmlns="" xmlns:a16="http://schemas.microsoft.com/office/drawing/2014/main" id="{AB893561-F530-D834-3CFD-4A52054BFC89}"/>
              </a:ext>
            </a:extLst>
          </p:cNvPr>
          <p:cNvGrpSpPr/>
          <p:nvPr/>
        </p:nvGrpSpPr>
        <p:grpSpPr>
          <a:xfrm>
            <a:off x="7104109" y="2513993"/>
            <a:ext cx="1634796" cy="1809951"/>
            <a:chOff x="7829488" y="1766163"/>
            <a:chExt cx="1313859" cy="2120125"/>
          </a:xfrm>
          <a:solidFill>
            <a:srgbClr val="00A27B"/>
          </a:solidFill>
        </p:grpSpPr>
        <p:sp>
          <p:nvSpPr>
            <p:cNvPr id="38" name="Google Shape;186;p8">
              <a:extLst>
                <a:ext uri="{FF2B5EF4-FFF2-40B4-BE49-F238E27FC236}">
                  <a16:creationId xmlns="" xmlns:a16="http://schemas.microsoft.com/office/drawing/2014/main" id="{E372BF9D-973A-4FBE-11C4-7D541D69A702}"/>
                </a:ext>
              </a:extLst>
            </p:cNvPr>
            <p:cNvSpPr/>
            <p:nvPr/>
          </p:nvSpPr>
          <p:spPr>
            <a:xfrm>
              <a:off x="7956873" y="2769003"/>
              <a:ext cx="1186474" cy="1117285"/>
            </a:xfrm>
            <a:prstGeom prst="chevron">
              <a:avLst>
                <a:gd name="adj" fmla="val 30160"/>
              </a:avLst>
            </a:prstGeom>
            <a:solidFill>
              <a:srgbClr val="BC4D4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dirty="0">
                  <a:solidFill>
                    <a:schemeClr val="bg1"/>
                  </a:solidFill>
                  <a:latin typeface="Poppins" panose="00000500000000000000" pitchFamily="2" charset="0"/>
                  <a:ea typeface="Calibri"/>
                  <a:cs typeface="Poppins" panose="00000500000000000000" pitchFamily="2" charset="0"/>
                  <a:sym typeface="Calibri"/>
                </a:rPr>
                <a:t>QC/QA</a:t>
              </a:r>
              <a:endParaRPr sz="11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39" name="Google Shape;187;p8">
              <a:extLst>
                <a:ext uri="{FF2B5EF4-FFF2-40B4-BE49-F238E27FC236}">
                  <a16:creationId xmlns="" xmlns:a16="http://schemas.microsoft.com/office/drawing/2014/main" id="{D99EF24C-4A4B-F33F-DCFD-8975D1F0CCA6}"/>
                </a:ext>
              </a:extLst>
            </p:cNvPr>
            <p:cNvSpPr/>
            <p:nvPr/>
          </p:nvSpPr>
          <p:spPr>
            <a:xfrm>
              <a:off x="7829488" y="1766163"/>
              <a:ext cx="1079510" cy="900000"/>
            </a:xfrm>
            <a:prstGeom prst="rect">
              <a:avLst/>
            </a:prstGeom>
            <a:solidFill>
              <a:srgbClr val="ECCE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dirty="0">
                  <a:latin typeface="Poppins" panose="00000500000000000000" pitchFamily="2" charset="0"/>
                  <a:ea typeface="Calibri"/>
                  <a:cs typeface="Poppins" panose="00000500000000000000" pitchFamily="2" charset="0"/>
                  <a:sym typeface="Calibri"/>
                </a:rPr>
                <a:t>SDS-PAGE, Activity </a:t>
              </a:r>
              <a:r>
                <a:rPr lang="en-US" sz="1100" b="1" dirty="0" smtClean="0">
                  <a:latin typeface="Poppins" panose="00000500000000000000" pitchFamily="2" charset="0"/>
                  <a:ea typeface="Calibri"/>
                  <a:cs typeface="Poppins" panose="00000500000000000000" pitchFamily="2" charset="0"/>
                  <a:sym typeface="Calibri"/>
                </a:rPr>
                <a:t>Assays</a:t>
              </a:r>
              <a:endParaRPr sz="11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40" name="Google Shape;188;p8">
            <a:extLst>
              <a:ext uri="{FF2B5EF4-FFF2-40B4-BE49-F238E27FC236}">
                <a16:creationId xmlns="" xmlns:a16="http://schemas.microsoft.com/office/drawing/2014/main" id="{985A4B25-775D-C15D-EFA9-F9BFF5AD33F1}"/>
              </a:ext>
            </a:extLst>
          </p:cNvPr>
          <p:cNvGrpSpPr/>
          <p:nvPr/>
        </p:nvGrpSpPr>
        <p:grpSpPr>
          <a:xfrm>
            <a:off x="1163974" y="2513993"/>
            <a:ext cx="1545036" cy="1823626"/>
            <a:chOff x="303029" y="1766163"/>
            <a:chExt cx="1809811" cy="2136144"/>
          </a:xfrm>
        </p:grpSpPr>
        <p:sp>
          <p:nvSpPr>
            <p:cNvPr id="41" name="Google Shape;189;p8">
              <a:extLst>
                <a:ext uri="{FF2B5EF4-FFF2-40B4-BE49-F238E27FC236}">
                  <a16:creationId xmlns="" xmlns:a16="http://schemas.microsoft.com/office/drawing/2014/main" id="{529170D4-982A-FE8E-523E-CDB641149BCA}"/>
                </a:ext>
              </a:extLst>
            </p:cNvPr>
            <p:cNvSpPr/>
            <p:nvPr/>
          </p:nvSpPr>
          <p:spPr>
            <a:xfrm>
              <a:off x="303029" y="2785022"/>
              <a:ext cx="1809811" cy="1117285"/>
            </a:xfrm>
            <a:prstGeom prst="homePlate">
              <a:avLst>
                <a:gd name="adj" fmla="val 28571"/>
              </a:avLst>
            </a:prstGeom>
            <a:solidFill>
              <a:srgbClr val="BC4D4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dirty="0">
                  <a:solidFill>
                    <a:schemeClr val="bg1"/>
                  </a:solidFill>
                  <a:latin typeface="Poppins" panose="00000500000000000000" pitchFamily="2" charset="0"/>
                  <a:ea typeface="Calibri"/>
                  <a:cs typeface="Poppins" panose="00000500000000000000" pitchFamily="2" charset="0"/>
                  <a:sym typeface="Calibri"/>
                </a:rPr>
                <a:t>Gene Synthesis &amp; Subcloning</a:t>
              </a:r>
              <a:endParaRPr sz="1100" b="1" dirty="0">
                <a:solidFill>
                  <a:schemeClr val="bg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endParaRPr>
            </a:p>
          </p:txBody>
        </p:sp>
        <p:sp>
          <p:nvSpPr>
            <p:cNvPr id="42" name="Google Shape;190;p8">
              <a:extLst>
                <a:ext uri="{FF2B5EF4-FFF2-40B4-BE49-F238E27FC236}">
                  <a16:creationId xmlns="" xmlns:a16="http://schemas.microsoft.com/office/drawing/2014/main" id="{D9DDC344-D774-478E-11FC-91FAAF3BBD99}"/>
                </a:ext>
              </a:extLst>
            </p:cNvPr>
            <p:cNvSpPr/>
            <p:nvPr/>
          </p:nvSpPr>
          <p:spPr>
            <a:xfrm>
              <a:off x="303029" y="1766163"/>
              <a:ext cx="1644177" cy="900000"/>
            </a:xfrm>
            <a:prstGeom prst="rect">
              <a:avLst/>
            </a:prstGeom>
            <a:solidFill>
              <a:srgbClr val="ECCE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</a:pPr>
              <a:r>
                <a:rPr lang="en-US" sz="1100" b="1" dirty="0" smtClean="0">
                  <a:latin typeface="Poppins" panose="00000500000000000000" pitchFamily="2" charset="0"/>
                  <a:ea typeface="Calibri"/>
                  <a:cs typeface="Poppins" panose="00000500000000000000" pitchFamily="2" charset="0"/>
                  <a:sym typeface="Calibri"/>
                </a:rPr>
                <a:t> Primer Design</a:t>
              </a:r>
              <a:endParaRPr sz="11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</a:pPr>
              <a:r>
                <a:rPr lang="en-US" sz="1100" b="1" dirty="0" smtClean="0">
                  <a:latin typeface="Poppins" panose="00000500000000000000" pitchFamily="2" charset="0"/>
                  <a:ea typeface="Calibri"/>
                  <a:cs typeface="Poppins" panose="00000500000000000000" pitchFamily="2" charset="0"/>
                  <a:sym typeface="Calibri"/>
                </a:rPr>
                <a:t> Cloning</a:t>
              </a:r>
              <a:endParaRPr lang="en-US" sz="1100" b="1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endParaRPr>
            </a:p>
            <a:p>
              <a:pPr algn="ctr">
                <a:buFont typeface="Arial" pitchFamily="34" charset="0"/>
                <a:buChar char="•"/>
              </a:pPr>
              <a:r>
                <a:rPr lang="en-US" sz="1100" b="1" dirty="0" smtClean="0">
                  <a:latin typeface="Poppins" panose="00000500000000000000" pitchFamily="2" charset="0"/>
                  <a:ea typeface="Calibri"/>
                  <a:cs typeface="Poppins" panose="00000500000000000000" pitchFamily="2" charset="0"/>
                  <a:sym typeface="Calibri"/>
                </a:rPr>
                <a:t> Sequencing</a:t>
              </a:r>
              <a:endParaRPr lang="en-US" sz="11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43" name="Google Shape;191;p8">
            <a:extLst>
              <a:ext uri="{FF2B5EF4-FFF2-40B4-BE49-F238E27FC236}">
                <a16:creationId xmlns="" xmlns:a16="http://schemas.microsoft.com/office/drawing/2014/main" id="{A9771046-7A77-E3E4-CC83-3C84DD7EB797}"/>
              </a:ext>
            </a:extLst>
          </p:cNvPr>
          <p:cNvGrpSpPr/>
          <p:nvPr/>
        </p:nvGrpSpPr>
        <p:grpSpPr>
          <a:xfrm>
            <a:off x="8533704" y="3370118"/>
            <a:ext cx="1637785" cy="1809951"/>
            <a:chOff x="8925522" y="2769003"/>
            <a:chExt cx="1918455" cy="2120125"/>
          </a:xfrm>
          <a:solidFill>
            <a:srgbClr val="00A27B"/>
          </a:solidFill>
        </p:grpSpPr>
        <p:sp>
          <p:nvSpPr>
            <p:cNvPr id="44" name="Google Shape;192;p8">
              <a:extLst>
                <a:ext uri="{FF2B5EF4-FFF2-40B4-BE49-F238E27FC236}">
                  <a16:creationId xmlns="" xmlns:a16="http://schemas.microsoft.com/office/drawing/2014/main" id="{BEED5DFF-1017-F265-B35E-132EF36AAA27}"/>
                </a:ext>
              </a:extLst>
            </p:cNvPr>
            <p:cNvSpPr/>
            <p:nvPr/>
          </p:nvSpPr>
          <p:spPr>
            <a:xfrm>
              <a:off x="8925523" y="2769003"/>
              <a:ext cx="1918454" cy="1117285"/>
            </a:xfrm>
            <a:prstGeom prst="chevron">
              <a:avLst>
                <a:gd name="adj" fmla="val 30160"/>
              </a:avLst>
            </a:prstGeom>
            <a:solidFill>
              <a:srgbClr val="BC4D4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dirty="0">
                  <a:solidFill>
                    <a:schemeClr val="bg1"/>
                  </a:solidFill>
                  <a:latin typeface="Poppins" panose="00000500000000000000" pitchFamily="2" charset="0"/>
                  <a:ea typeface="Calibri"/>
                  <a:cs typeface="Poppins" panose="00000500000000000000" pitchFamily="2" charset="0"/>
                  <a:sym typeface="Calibri"/>
                </a:rPr>
                <a:t>Package &amp; Delivery</a:t>
              </a:r>
              <a:endParaRPr sz="11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45" name="Google Shape;193;p8">
              <a:extLst>
                <a:ext uri="{FF2B5EF4-FFF2-40B4-BE49-F238E27FC236}">
                  <a16:creationId xmlns="" xmlns:a16="http://schemas.microsoft.com/office/drawing/2014/main" id="{CF5E125D-75D9-3FBF-0D71-7F7D6A609B0D}"/>
                </a:ext>
              </a:extLst>
            </p:cNvPr>
            <p:cNvSpPr/>
            <p:nvPr/>
          </p:nvSpPr>
          <p:spPr>
            <a:xfrm>
              <a:off x="8925522" y="3989128"/>
              <a:ext cx="1621634" cy="900000"/>
            </a:xfrm>
            <a:prstGeom prst="rect">
              <a:avLst/>
            </a:prstGeom>
            <a:solidFill>
              <a:srgbClr val="ECCE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</a:pPr>
              <a:r>
                <a:rPr lang="en-US" sz="1100" b="1" dirty="0" smtClean="0">
                  <a:latin typeface="Poppins" panose="00000500000000000000" pitchFamily="2" charset="0"/>
                  <a:ea typeface="Calibri"/>
                  <a:cs typeface="Poppins" panose="00000500000000000000" pitchFamily="2" charset="0"/>
                  <a:sym typeface="Calibri"/>
                </a:rPr>
                <a:t> Storage</a:t>
              </a:r>
              <a:endParaRPr sz="11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</a:pPr>
              <a:r>
                <a:rPr lang="en-US" sz="1100" b="1" dirty="0" smtClean="0">
                  <a:latin typeface="Poppins" panose="00000500000000000000" pitchFamily="2" charset="0"/>
                  <a:ea typeface="Calibri"/>
                  <a:cs typeface="Poppins" panose="00000500000000000000" pitchFamily="2" charset="0"/>
                  <a:sym typeface="Calibri"/>
                </a:rPr>
                <a:t> Shipping</a:t>
              </a:r>
              <a:endParaRPr sz="11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cxnSp>
        <p:nvCxnSpPr>
          <p:cNvPr id="46" name="Google Shape;194;p8">
            <a:extLst>
              <a:ext uri="{FF2B5EF4-FFF2-40B4-BE49-F238E27FC236}">
                <a16:creationId xmlns="" xmlns:a16="http://schemas.microsoft.com/office/drawing/2014/main" id="{24E26AF8-7312-8EE8-1309-4E12A3D8952C}"/>
              </a:ext>
            </a:extLst>
          </p:cNvPr>
          <p:cNvCxnSpPr/>
          <p:nvPr/>
        </p:nvCxnSpPr>
        <p:spPr>
          <a:xfrm>
            <a:off x="1363651" y="5733256"/>
            <a:ext cx="10044000" cy="0"/>
          </a:xfrm>
          <a:prstGeom prst="straightConnector1">
            <a:avLst/>
          </a:prstGeom>
          <a:noFill/>
          <a:ln w="571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D3F6AB77-EB89-3F3B-0295-647A2D05A731}"/>
              </a:ext>
            </a:extLst>
          </p:cNvPr>
          <p:cNvGrpSpPr/>
          <p:nvPr/>
        </p:nvGrpSpPr>
        <p:grpSpPr>
          <a:xfrm>
            <a:off x="119336" y="120824"/>
            <a:ext cx="11809312" cy="6661065"/>
            <a:chOff x="119336" y="120824"/>
            <a:chExt cx="11809312" cy="6661065"/>
          </a:xfrm>
        </p:grpSpPr>
        <p:sp>
          <p:nvSpPr>
            <p:cNvPr id="6" name="TextBox 1">
              <a:extLst>
                <a:ext uri="{FF2B5EF4-FFF2-40B4-BE49-F238E27FC236}">
                  <a16:creationId xmlns="" xmlns:a16="http://schemas.microsoft.com/office/drawing/2014/main" id="{1796C67C-99BA-528F-212A-F6C3327F34A8}"/>
                </a:ext>
              </a:extLst>
            </p:cNvPr>
            <p:cNvSpPr txBox="1"/>
            <p:nvPr/>
          </p:nvSpPr>
          <p:spPr>
            <a:xfrm>
              <a:off x="119336" y="6525344"/>
              <a:ext cx="3071284" cy="2565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0"/>
                  <a:ea typeface="微软雅黑" pitchFamily="34" charset="-122"/>
                  <a:cs typeface="Poppins" pitchFamily="2" charset="0"/>
                </a:rPr>
                <a:t>Sino Biological, Inc.</a:t>
              </a: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6004B173-714C-3079-7584-9AD6CE2574DF}"/>
                </a:ext>
              </a:extLst>
            </p:cNvPr>
            <p:cNvGrpSpPr/>
            <p:nvPr/>
          </p:nvGrpSpPr>
          <p:grpSpPr>
            <a:xfrm>
              <a:off x="191345" y="120824"/>
              <a:ext cx="3528392" cy="423547"/>
              <a:chOff x="476211" y="390376"/>
              <a:chExt cx="3998679" cy="480000"/>
            </a:xfrm>
          </p:grpSpPr>
          <p:pic>
            <p:nvPicPr>
              <p:cNvPr id="14" name="Picture 2" descr="D:\桌面\新logo-黑.png">
                <a:extLst>
                  <a:ext uri="{FF2B5EF4-FFF2-40B4-BE49-F238E27FC236}">
                    <a16:creationId xmlns="" xmlns:a16="http://schemas.microsoft.com/office/drawing/2014/main" id="{EF916AEC-AF9B-DCE7-63E8-F77A8DBD0A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 bwMode="auto">
              <a:xfrm>
                <a:off x="476211" y="390376"/>
                <a:ext cx="1991701" cy="48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" name="Picture 2" descr="\\192.168.3.235\Design\Logo &amp; Icons\SCB logo\新版\SCB-标准版.png">
                <a:extLst>
                  <a:ext uri="{FF2B5EF4-FFF2-40B4-BE49-F238E27FC236}">
                    <a16:creationId xmlns="" xmlns:a16="http://schemas.microsoft.com/office/drawing/2014/main" id="{8EE15402-D950-0418-72D7-88FF00BF45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855640" y="398823"/>
                <a:ext cx="1619250" cy="463106"/>
              </a:xfrm>
              <a:prstGeom prst="rect">
                <a:avLst/>
              </a:prstGeom>
              <a:noFill/>
            </p:spPr>
          </p:pic>
          <p:cxnSp>
            <p:nvCxnSpPr>
              <p:cNvPr id="19" name="直接连接符 18">
                <a:extLst>
                  <a:ext uri="{FF2B5EF4-FFF2-40B4-BE49-F238E27FC236}">
                    <a16:creationId xmlns="" xmlns:a16="http://schemas.microsoft.com/office/drawing/2014/main" id="{4ABDFB9B-36E0-1AC0-25B1-DA8C44E482B1}"/>
                  </a:ext>
                </a:extLst>
              </p:cNvPr>
              <p:cNvCxnSpPr/>
              <p:nvPr/>
            </p:nvCxnSpPr>
            <p:spPr>
              <a:xfrm>
                <a:off x="2661776" y="504376"/>
                <a:ext cx="0" cy="252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" name="直接连接符 8">
              <a:extLst>
                <a:ext uri="{FF2B5EF4-FFF2-40B4-BE49-F238E27FC236}">
                  <a16:creationId xmlns="" xmlns:a16="http://schemas.microsoft.com/office/drawing/2014/main" id="{63988785-EE1A-E3DB-6BEE-44BE179122B7}"/>
                </a:ext>
              </a:extLst>
            </p:cNvPr>
            <p:cNvCxnSpPr>
              <a:cxnSpLocks/>
            </p:cNvCxnSpPr>
            <p:nvPr/>
          </p:nvCxnSpPr>
          <p:spPr>
            <a:xfrm>
              <a:off x="3935760" y="384533"/>
              <a:ext cx="73546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合 41">
              <a:extLst>
                <a:ext uri="{FF2B5EF4-FFF2-40B4-BE49-F238E27FC236}">
                  <a16:creationId xmlns="" xmlns:a16="http://schemas.microsoft.com/office/drawing/2014/main" id="{CE5EC11A-2557-B3C7-EF80-5BFDC6A358A2}"/>
                </a:ext>
              </a:extLst>
            </p:cNvPr>
            <p:cNvGrpSpPr/>
            <p:nvPr/>
          </p:nvGrpSpPr>
          <p:grpSpPr>
            <a:xfrm>
              <a:off x="11509732" y="256894"/>
              <a:ext cx="418916" cy="255279"/>
              <a:chOff x="4572000" y="785800"/>
              <a:chExt cx="548649" cy="334335"/>
            </a:xfrm>
          </p:grpSpPr>
          <p:sp>
            <p:nvSpPr>
              <p:cNvPr id="11" name="椭圆 10">
                <a:extLst>
                  <a:ext uri="{FF2B5EF4-FFF2-40B4-BE49-F238E27FC236}">
                    <a16:creationId xmlns="" xmlns:a16="http://schemas.microsoft.com/office/drawing/2014/main" id="{EF8ADC49-54A2-58D4-E018-8BAF337E657E}"/>
                  </a:ext>
                </a:extLst>
              </p:cNvPr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BC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="" xmlns:a16="http://schemas.microsoft.com/office/drawing/2014/main" id="{45752FB9-A447-108A-D6A6-123E211026B6}"/>
                  </a:ext>
                </a:extLst>
              </p:cNvPr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</p:grpSp>
      <p:pic>
        <p:nvPicPr>
          <p:cNvPr id="50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528736" y="-603448"/>
            <a:ext cx="8324850" cy="4572000"/>
          </a:xfrm>
          <a:prstGeom prst="rect">
            <a:avLst/>
          </a:prstGeom>
          <a:noFill/>
        </p:spPr>
      </p:pic>
      <p:pic>
        <p:nvPicPr>
          <p:cNvPr id="51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27448" y="1052736"/>
            <a:ext cx="8324850" cy="4572000"/>
          </a:xfrm>
          <a:prstGeom prst="rect">
            <a:avLst/>
          </a:prstGeom>
          <a:noFill/>
        </p:spPr>
      </p:pic>
      <p:pic>
        <p:nvPicPr>
          <p:cNvPr id="52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79776" y="2286000"/>
            <a:ext cx="832485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2958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="" xmlns:a16="http://schemas.microsoft.com/office/drawing/2014/main" id="{96AF6D97-D9A8-2A53-57DB-28ABCEBAF37E}"/>
              </a:ext>
            </a:extLst>
          </p:cNvPr>
          <p:cNvSpPr txBox="1">
            <a:spLocks/>
          </p:cNvSpPr>
          <p:nvPr/>
        </p:nvSpPr>
        <p:spPr>
          <a:xfrm>
            <a:off x="609600" y="355976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36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A7094D52-F573-08F6-95EE-D3C252D0C238}"/>
              </a:ext>
            </a:extLst>
          </p:cNvPr>
          <p:cNvSpPr txBox="1"/>
          <p:nvPr/>
        </p:nvSpPr>
        <p:spPr>
          <a:xfrm rot="17944622">
            <a:off x="1139785" y="3380980"/>
            <a:ext cx="1137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ATP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ED5FAC8A-C469-1451-965C-28CACD2A4D4A}"/>
              </a:ext>
            </a:extLst>
          </p:cNvPr>
          <p:cNvSpPr txBox="1"/>
          <p:nvPr/>
        </p:nvSpPr>
        <p:spPr>
          <a:xfrm>
            <a:off x="1881545" y="693053"/>
            <a:ext cx="84289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 prefer insect cells for kinase expression</a:t>
            </a:r>
            <a:endParaRPr lang="en-CA" sz="2800" b="1" dirty="0">
              <a:solidFill>
                <a:srgbClr val="BC4D4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" name="Google Shape;1274;p31">
            <a:extLst>
              <a:ext uri="{FF2B5EF4-FFF2-40B4-BE49-F238E27FC236}">
                <a16:creationId xmlns="" xmlns:a16="http://schemas.microsoft.com/office/drawing/2014/main" id="{1A7DBC34-464C-9166-9B39-B663CABC3EFE}"/>
              </a:ext>
            </a:extLst>
          </p:cNvPr>
          <p:cNvSpPr/>
          <p:nvPr/>
        </p:nvSpPr>
        <p:spPr>
          <a:xfrm rot="5400000">
            <a:off x="5119720" y="2878820"/>
            <a:ext cx="4154577" cy="1649400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76200">
            <a:solidFill>
              <a:srgbClr val="BC4D44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Poppins" panose="00000500000000000000" pitchFamily="2" charset="0"/>
              <a:ea typeface="Calibri"/>
              <a:cs typeface="Poppins" panose="00000500000000000000" pitchFamily="2" charset="0"/>
              <a:sym typeface="Calibri"/>
            </a:endParaRPr>
          </a:p>
        </p:txBody>
      </p:sp>
      <p:sp>
        <p:nvSpPr>
          <p:cNvPr id="47" name="Google Shape;1286;p31">
            <a:extLst>
              <a:ext uri="{FF2B5EF4-FFF2-40B4-BE49-F238E27FC236}">
                <a16:creationId xmlns="" xmlns:a16="http://schemas.microsoft.com/office/drawing/2014/main" id="{0764464C-F2D2-BBFA-60A1-7427F6C6A5A0}"/>
              </a:ext>
            </a:extLst>
          </p:cNvPr>
          <p:cNvSpPr txBox="1"/>
          <p:nvPr/>
        </p:nvSpPr>
        <p:spPr>
          <a:xfrm>
            <a:off x="6435229" y="3907603"/>
            <a:ext cx="1541803" cy="29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1" dirty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Sf9, Sf21, High 5</a:t>
            </a:r>
            <a:endParaRPr sz="1300" b="1" i="1" dirty="0">
              <a:solidFill>
                <a:schemeClr val="dk1"/>
              </a:solidFill>
              <a:latin typeface="Poppins" panose="00000500000000000000" pitchFamily="2" charset="0"/>
              <a:ea typeface="Calibri"/>
              <a:cs typeface="Poppins" panose="00000500000000000000" pitchFamily="2" charset="0"/>
              <a:sym typeface="Calibri"/>
            </a:endParaRPr>
          </a:p>
        </p:txBody>
      </p:sp>
      <p:sp>
        <p:nvSpPr>
          <p:cNvPr id="48" name="Google Shape;1287;p31">
            <a:extLst>
              <a:ext uri="{FF2B5EF4-FFF2-40B4-BE49-F238E27FC236}">
                <a16:creationId xmlns="" xmlns:a16="http://schemas.microsoft.com/office/drawing/2014/main" id="{32C24269-6D8C-7EA9-439B-3811BF55CC8E}"/>
              </a:ext>
            </a:extLst>
          </p:cNvPr>
          <p:cNvSpPr txBox="1"/>
          <p:nvPr/>
        </p:nvSpPr>
        <p:spPr>
          <a:xfrm>
            <a:off x="6672908" y="1747956"/>
            <a:ext cx="10482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dirty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Insect</a:t>
            </a:r>
            <a:endParaRPr sz="1900" b="1" dirty="0">
              <a:solidFill>
                <a:schemeClr val="dk1"/>
              </a:solidFill>
              <a:latin typeface="Poppins" panose="00000500000000000000" pitchFamily="2" charset="0"/>
              <a:ea typeface="Calibri"/>
              <a:cs typeface="Poppins" panose="00000500000000000000" pitchFamily="2" charset="0"/>
              <a:sym typeface="Calibri"/>
            </a:endParaRPr>
          </a:p>
        </p:txBody>
      </p:sp>
      <p:sp>
        <p:nvSpPr>
          <p:cNvPr id="49" name="Google Shape;1288;p31">
            <a:extLst>
              <a:ext uri="{FF2B5EF4-FFF2-40B4-BE49-F238E27FC236}">
                <a16:creationId xmlns="" xmlns:a16="http://schemas.microsoft.com/office/drawing/2014/main" id="{CE815911-F6F2-0538-5EF0-4DF3395FC532}"/>
              </a:ext>
            </a:extLst>
          </p:cNvPr>
          <p:cNvSpPr txBox="1"/>
          <p:nvPr/>
        </p:nvSpPr>
        <p:spPr>
          <a:xfrm>
            <a:off x="6427243" y="4481285"/>
            <a:ext cx="1507416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1. PTMs</a:t>
            </a:r>
            <a:endParaRPr sz="11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2. Soluble Proteins</a:t>
            </a:r>
            <a:endParaRPr sz="11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3. High Expression</a:t>
            </a:r>
            <a:endParaRPr sz="1100" b="1" dirty="0">
              <a:solidFill>
                <a:schemeClr val="dk1"/>
              </a:solidFill>
              <a:latin typeface="Poppins" panose="00000500000000000000" pitchFamily="2" charset="0"/>
              <a:ea typeface="Calibri"/>
              <a:cs typeface="Poppins" panose="00000500000000000000" pitchFamily="2" charset="0"/>
              <a:sym typeface="Calibri"/>
            </a:endParaRPr>
          </a:p>
        </p:txBody>
      </p:sp>
      <p:pic>
        <p:nvPicPr>
          <p:cNvPr id="50" name="Google Shape;1289;p31">
            <a:extLst>
              <a:ext uri="{FF2B5EF4-FFF2-40B4-BE49-F238E27FC236}">
                <a16:creationId xmlns="" xmlns:a16="http://schemas.microsoft.com/office/drawing/2014/main" id="{E8243505-7E49-8332-CA07-2073CACD9CB2}"/>
              </a:ext>
            </a:extLst>
          </p:cNvPr>
          <p:cNvPicPr preferRelativeResize="0"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6464352" y="2239232"/>
            <a:ext cx="1477800" cy="1477800"/>
          </a:xfrm>
          <a:prstGeom prst="ellipse">
            <a:avLst/>
          </a:prstGeom>
          <a:noFill/>
          <a:ln w="63500" cap="rnd" cmpd="sng">
            <a:noFill/>
            <a:prstDash val="solid"/>
            <a:round/>
            <a:headEnd type="none" w="sm" len="sm"/>
            <a:tailEnd type="none" w="sm" len="sm"/>
          </a:ln>
          <a:effectLst/>
        </p:spPr>
      </p:pic>
      <p:sp>
        <p:nvSpPr>
          <p:cNvPr id="19" name="Google Shape;1272;p31">
            <a:extLst>
              <a:ext uri="{FF2B5EF4-FFF2-40B4-BE49-F238E27FC236}">
                <a16:creationId xmlns="" xmlns:a16="http://schemas.microsoft.com/office/drawing/2014/main" id="{DC4BAE37-646F-EA87-1BA7-A8ABC03A3919}"/>
              </a:ext>
            </a:extLst>
          </p:cNvPr>
          <p:cNvSpPr/>
          <p:nvPr/>
        </p:nvSpPr>
        <p:spPr>
          <a:xfrm rot="5400000">
            <a:off x="7400930" y="2876654"/>
            <a:ext cx="4162400" cy="1649400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 panose="00000500000000000000" pitchFamily="2" charset="0"/>
              <a:ea typeface="Calibri"/>
              <a:cs typeface="Poppins" panose="00000500000000000000" pitchFamily="2" charset="0"/>
              <a:sym typeface="Calibri"/>
            </a:endParaRPr>
          </a:p>
        </p:txBody>
      </p:sp>
      <p:sp>
        <p:nvSpPr>
          <p:cNvPr id="51" name="Google Shape;1290;p31">
            <a:extLst>
              <a:ext uri="{FF2B5EF4-FFF2-40B4-BE49-F238E27FC236}">
                <a16:creationId xmlns="" xmlns:a16="http://schemas.microsoft.com/office/drawing/2014/main" id="{0DE2A859-9F04-8B1A-6191-55E16B7ABD0A}"/>
              </a:ext>
            </a:extLst>
          </p:cNvPr>
          <p:cNvSpPr txBox="1"/>
          <p:nvPr/>
        </p:nvSpPr>
        <p:spPr>
          <a:xfrm>
            <a:off x="8864834" y="3907603"/>
            <a:ext cx="1350786" cy="29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1" dirty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CHO, HEK</a:t>
            </a:r>
            <a:endParaRPr sz="1300" b="1" i="1" dirty="0">
              <a:solidFill>
                <a:schemeClr val="dk1"/>
              </a:solidFill>
              <a:latin typeface="Poppins" panose="00000500000000000000" pitchFamily="2" charset="0"/>
              <a:ea typeface="Calibri"/>
              <a:cs typeface="Poppins" panose="00000500000000000000" pitchFamily="2" charset="0"/>
              <a:sym typeface="Calibri"/>
            </a:endParaRPr>
          </a:p>
        </p:txBody>
      </p:sp>
      <p:sp>
        <p:nvSpPr>
          <p:cNvPr id="52" name="Google Shape;1291;p31">
            <a:extLst>
              <a:ext uri="{FF2B5EF4-FFF2-40B4-BE49-F238E27FC236}">
                <a16:creationId xmlns="" xmlns:a16="http://schemas.microsoft.com/office/drawing/2014/main" id="{ED9562A8-CCA2-8A95-C4EC-03765EEF4690}"/>
              </a:ext>
            </a:extLst>
          </p:cNvPr>
          <p:cNvSpPr txBox="1"/>
          <p:nvPr/>
        </p:nvSpPr>
        <p:spPr>
          <a:xfrm>
            <a:off x="8617731" y="1748066"/>
            <a:ext cx="1793539" cy="38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dirty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Mammalian</a:t>
            </a:r>
            <a:endParaRPr sz="1900" b="1" dirty="0">
              <a:solidFill>
                <a:schemeClr val="dk1"/>
              </a:solidFill>
              <a:latin typeface="Poppins" panose="00000500000000000000" pitchFamily="2" charset="0"/>
              <a:ea typeface="Calibri"/>
              <a:cs typeface="Poppins" panose="00000500000000000000" pitchFamily="2" charset="0"/>
              <a:sym typeface="Calibri"/>
            </a:endParaRPr>
          </a:p>
        </p:txBody>
      </p:sp>
      <p:sp>
        <p:nvSpPr>
          <p:cNvPr id="53" name="Google Shape;1292;p31">
            <a:extLst>
              <a:ext uri="{FF2B5EF4-FFF2-40B4-BE49-F238E27FC236}">
                <a16:creationId xmlns="" xmlns:a16="http://schemas.microsoft.com/office/drawing/2014/main" id="{352BF377-DF0C-8B51-3449-8100F3531487}"/>
              </a:ext>
            </a:extLst>
          </p:cNvPr>
          <p:cNvSpPr txBox="1"/>
          <p:nvPr/>
        </p:nvSpPr>
        <p:spPr>
          <a:xfrm>
            <a:off x="8767080" y="4481285"/>
            <a:ext cx="164940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1. PTMs</a:t>
            </a:r>
            <a:endParaRPr sz="11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2. Soluble Proteins</a:t>
            </a:r>
            <a:endParaRPr sz="11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3. Lower expression</a:t>
            </a:r>
            <a:endParaRPr sz="11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4. Expensive</a:t>
            </a:r>
            <a:endParaRPr sz="11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54" name="Google Shape;1293;p31">
            <a:extLst>
              <a:ext uri="{FF2B5EF4-FFF2-40B4-BE49-F238E27FC236}">
                <a16:creationId xmlns="" xmlns:a16="http://schemas.microsoft.com/office/drawing/2014/main" id="{7B25315F-EFA8-FF19-DEB8-9CB93A6E588F}"/>
              </a:ext>
            </a:extLst>
          </p:cNvPr>
          <p:cNvPicPr preferRelativeResize="0"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23" r="523"/>
          <a:stretch/>
        </p:blipFill>
        <p:spPr>
          <a:xfrm>
            <a:off x="8743230" y="2239232"/>
            <a:ext cx="1472390" cy="1477800"/>
          </a:xfrm>
          <a:prstGeom prst="ellipse">
            <a:avLst/>
          </a:prstGeom>
          <a:noFill/>
          <a:ln w="63500" cap="rnd" cmpd="sng">
            <a:noFill/>
            <a:prstDash val="solid"/>
            <a:round/>
            <a:headEnd type="none" w="sm" len="sm"/>
            <a:tailEnd type="none" w="sm" len="sm"/>
          </a:ln>
          <a:effectLst/>
        </p:spPr>
      </p:pic>
      <p:sp>
        <p:nvSpPr>
          <p:cNvPr id="20" name="Google Shape;1275;p31">
            <a:extLst>
              <a:ext uri="{FF2B5EF4-FFF2-40B4-BE49-F238E27FC236}">
                <a16:creationId xmlns="" xmlns:a16="http://schemas.microsoft.com/office/drawing/2014/main" id="{F13D49C9-BD3A-3674-4C61-25F7681DCED4}"/>
              </a:ext>
            </a:extLst>
          </p:cNvPr>
          <p:cNvSpPr/>
          <p:nvPr/>
        </p:nvSpPr>
        <p:spPr>
          <a:xfrm rot="5400000">
            <a:off x="2817440" y="2874571"/>
            <a:ext cx="4163075" cy="1649400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 panose="00000500000000000000" pitchFamily="2" charset="0"/>
              <a:ea typeface="Calibri"/>
              <a:cs typeface="Poppins" panose="00000500000000000000" pitchFamily="2" charset="0"/>
              <a:sym typeface="Calibri"/>
            </a:endParaRPr>
          </a:p>
        </p:txBody>
      </p:sp>
      <p:sp>
        <p:nvSpPr>
          <p:cNvPr id="23" name="Google Shape;1280;p31">
            <a:extLst>
              <a:ext uri="{FF2B5EF4-FFF2-40B4-BE49-F238E27FC236}">
                <a16:creationId xmlns="" xmlns:a16="http://schemas.microsoft.com/office/drawing/2014/main" id="{741BFC19-C4A6-B6BE-C905-E38876B34EB3}"/>
              </a:ext>
            </a:extLst>
          </p:cNvPr>
          <p:cNvSpPr txBox="1"/>
          <p:nvPr/>
        </p:nvSpPr>
        <p:spPr>
          <a:xfrm>
            <a:off x="4172892" y="3907603"/>
            <a:ext cx="1464309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1" dirty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S. </a:t>
            </a:r>
            <a:r>
              <a:rPr lang="en-US" sz="1300" b="1" i="1" dirty="0" err="1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Cerevisieae</a:t>
            </a:r>
            <a:endParaRPr sz="1300" b="1" i="1" dirty="0">
              <a:solidFill>
                <a:schemeClr val="dk1"/>
              </a:solidFill>
              <a:latin typeface="Poppins" panose="00000500000000000000" pitchFamily="2" charset="0"/>
              <a:ea typeface="Calibri"/>
              <a:cs typeface="Poppins" panose="00000500000000000000" pitchFamily="2" charset="0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1" dirty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P. Pastoris</a:t>
            </a:r>
            <a:endParaRPr sz="1300" b="1" i="1" dirty="0">
              <a:solidFill>
                <a:schemeClr val="dk1"/>
              </a:solidFill>
              <a:latin typeface="Poppins" panose="00000500000000000000" pitchFamily="2" charset="0"/>
              <a:ea typeface="Calibri"/>
              <a:cs typeface="Poppins" panose="00000500000000000000" pitchFamily="2" charset="0"/>
              <a:sym typeface="Calibri"/>
            </a:endParaRPr>
          </a:p>
        </p:txBody>
      </p:sp>
      <p:sp>
        <p:nvSpPr>
          <p:cNvPr id="24" name="Google Shape;1281;p31">
            <a:extLst>
              <a:ext uri="{FF2B5EF4-FFF2-40B4-BE49-F238E27FC236}">
                <a16:creationId xmlns="" xmlns:a16="http://schemas.microsoft.com/office/drawing/2014/main" id="{5DE05109-DABD-FF6A-8E51-F1EC8DCD0E0A}"/>
              </a:ext>
            </a:extLst>
          </p:cNvPr>
          <p:cNvSpPr txBox="1"/>
          <p:nvPr/>
        </p:nvSpPr>
        <p:spPr>
          <a:xfrm>
            <a:off x="4426627" y="1747956"/>
            <a:ext cx="944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dirty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Yeast</a:t>
            </a:r>
            <a:endParaRPr sz="1900" b="1" dirty="0">
              <a:solidFill>
                <a:schemeClr val="dk1"/>
              </a:solidFill>
              <a:latin typeface="Poppins" panose="00000500000000000000" pitchFamily="2" charset="0"/>
              <a:ea typeface="Calibri"/>
              <a:cs typeface="Poppins" panose="00000500000000000000" pitchFamily="2" charset="0"/>
              <a:sym typeface="Calibri"/>
            </a:endParaRPr>
          </a:p>
        </p:txBody>
      </p:sp>
      <p:sp>
        <p:nvSpPr>
          <p:cNvPr id="25" name="Google Shape;1282;p31">
            <a:extLst>
              <a:ext uri="{FF2B5EF4-FFF2-40B4-BE49-F238E27FC236}">
                <a16:creationId xmlns="" xmlns:a16="http://schemas.microsoft.com/office/drawing/2014/main" id="{95FA2360-F91B-B04B-D8B8-7236D5BC3E42}"/>
              </a:ext>
            </a:extLst>
          </p:cNvPr>
          <p:cNvSpPr txBox="1"/>
          <p:nvPr/>
        </p:nvSpPr>
        <p:spPr>
          <a:xfrm>
            <a:off x="4216263" y="4481285"/>
            <a:ext cx="164939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1. PTMs</a:t>
            </a:r>
            <a:endParaRPr sz="11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2. Soluble Proteins</a:t>
            </a:r>
            <a:endParaRPr sz="11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3. High Expression</a:t>
            </a:r>
            <a:endParaRPr sz="1100" b="1" dirty="0">
              <a:solidFill>
                <a:schemeClr val="dk1"/>
              </a:solidFill>
              <a:latin typeface="Poppins" panose="00000500000000000000" pitchFamily="2" charset="0"/>
              <a:ea typeface="Calibri"/>
              <a:cs typeface="Poppins" panose="00000500000000000000" pitchFamily="2" charset="0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4. Easy Scale up</a:t>
            </a:r>
            <a:endParaRPr sz="11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55" name="Google Shape;1297;p31">
            <a:extLst>
              <a:ext uri="{FF2B5EF4-FFF2-40B4-BE49-F238E27FC236}">
                <a16:creationId xmlns="" xmlns:a16="http://schemas.microsoft.com/office/drawing/2014/main" id="{D540A4A4-BF5C-EC94-D6CF-5A54061ACDAC}"/>
              </a:ext>
            </a:extLst>
          </p:cNvPr>
          <p:cNvPicPr preferRelativeResize="0"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17" b="817"/>
          <a:stretch/>
        </p:blipFill>
        <p:spPr>
          <a:xfrm>
            <a:off x="4160077" y="2239232"/>
            <a:ext cx="1477800" cy="1477800"/>
          </a:xfrm>
          <a:prstGeom prst="ellipse">
            <a:avLst/>
          </a:prstGeom>
          <a:noFill/>
          <a:ln w="63500" cap="rnd" cmpd="sng">
            <a:noFill/>
            <a:prstDash val="solid"/>
            <a:round/>
            <a:headEnd type="none" w="sm" len="sm"/>
            <a:tailEnd type="none" w="sm" len="sm"/>
          </a:ln>
          <a:effectLst/>
        </p:spPr>
      </p:pic>
      <p:sp>
        <p:nvSpPr>
          <p:cNvPr id="56" name="Google Shape;1276;p31">
            <a:extLst>
              <a:ext uri="{FF2B5EF4-FFF2-40B4-BE49-F238E27FC236}">
                <a16:creationId xmlns="" xmlns:a16="http://schemas.microsoft.com/office/drawing/2014/main" id="{7D27B299-D487-A4EF-93B9-E5E42119239E}"/>
              </a:ext>
            </a:extLst>
          </p:cNvPr>
          <p:cNvSpPr/>
          <p:nvPr/>
        </p:nvSpPr>
        <p:spPr>
          <a:xfrm rot="5400000">
            <a:off x="574385" y="2866600"/>
            <a:ext cx="4125000" cy="1649400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 panose="00000500000000000000" pitchFamily="2" charset="0"/>
              <a:ea typeface="Calibri"/>
              <a:cs typeface="Poppins" panose="00000500000000000000" pitchFamily="2" charset="0"/>
              <a:sym typeface="Calibri"/>
            </a:endParaRPr>
          </a:p>
        </p:txBody>
      </p:sp>
      <p:sp>
        <p:nvSpPr>
          <p:cNvPr id="57" name="Google Shape;1277;p31">
            <a:extLst>
              <a:ext uri="{FF2B5EF4-FFF2-40B4-BE49-F238E27FC236}">
                <a16:creationId xmlns="" xmlns:a16="http://schemas.microsoft.com/office/drawing/2014/main" id="{BFAB3F29-CECB-BD7D-F730-D6574E654153}"/>
              </a:ext>
            </a:extLst>
          </p:cNvPr>
          <p:cNvSpPr txBox="1"/>
          <p:nvPr/>
        </p:nvSpPr>
        <p:spPr>
          <a:xfrm>
            <a:off x="2225216" y="3907603"/>
            <a:ext cx="761638" cy="29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1" dirty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E. coli</a:t>
            </a:r>
            <a:endParaRPr sz="1300" b="1" i="1" dirty="0">
              <a:solidFill>
                <a:schemeClr val="dk1"/>
              </a:solidFill>
              <a:latin typeface="Poppins" panose="00000500000000000000" pitchFamily="2" charset="0"/>
              <a:ea typeface="Calibri"/>
              <a:cs typeface="Poppins" panose="00000500000000000000" pitchFamily="2" charset="0"/>
              <a:sym typeface="Calibri"/>
            </a:endParaRPr>
          </a:p>
        </p:txBody>
      </p:sp>
      <p:sp>
        <p:nvSpPr>
          <p:cNvPr id="58" name="Google Shape;1278;p31">
            <a:extLst>
              <a:ext uri="{FF2B5EF4-FFF2-40B4-BE49-F238E27FC236}">
                <a16:creationId xmlns="" xmlns:a16="http://schemas.microsoft.com/office/drawing/2014/main" id="{B07D1ED9-4F00-E246-5A10-36B2906DB242}"/>
              </a:ext>
            </a:extLst>
          </p:cNvPr>
          <p:cNvSpPr txBox="1"/>
          <p:nvPr/>
        </p:nvSpPr>
        <p:spPr>
          <a:xfrm>
            <a:off x="1991986" y="1748066"/>
            <a:ext cx="1367710" cy="38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dirty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Bacteria</a:t>
            </a:r>
            <a:endParaRPr sz="1900" b="1" dirty="0">
              <a:solidFill>
                <a:schemeClr val="dk1"/>
              </a:solidFill>
              <a:latin typeface="Poppins" panose="00000500000000000000" pitchFamily="2" charset="0"/>
              <a:ea typeface="Calibri"/>
              <a:cs typeface="Poppins" panose="00000500000000000000" pitchFamily="2" charset="0"/>
              <a:sym typeface="Calibri"/>
            </a:endParaRPr>
          </a:p>
        </p:txBody>
      </p:sp>
      <p:sp>
        <p:nvSpPr>
          <p:cNvPr id="59" name="Google Shape;1279;p31">
            <a:extLst>
              <a:ext uri="{FF2B5EF4-FFF2-40B4-BE49-F238E27FC236}">
                <a16:creationId xmlns="" xmlns:a16="http://schemas.microsoft.com/office/drawing/2014/main" id="{B8FF70CC-B250-02C0-9AA7-D9F0A7FE9310}"/>
              </a:ext>
            </a:extLst>
          </p:cNvPr>
          <p:cNvSpPr txBox="1"/>
          <p:nvPr/>
        </p:nvSpPr>
        <p:spPr>
          <a:xfrm>
            <a:off x="1922101" y="4481285"/>
            <a:ext cx="1604118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1. </a:t>
            </a:r>
            <a:r>
              <a:rPr lang="en-US" sz="1100" b="1" dirty="0" smtClean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“Work </a:t>
            </a:r>
            <a:r>
              <a:rPr lang="en-US" sz="1100" b="1" dirty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H</a:t>
            </a:r>
            <a:r>
              <a:rPr lang="en-US" sz="1100" b="1" dirty="0" smtClean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orse</a:t>
            </a:r>
            <a:r>
              <a:rPr lang="en-US" sz="1100" b="1" dirty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”</a:t>
            </a:r>
            <a:endParaRPr sz="11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2. Well </a:t>
            </a:r>
            <a:r>
              <a:rPr lang="en-US" sz="1100" b="1" dirty="0" smtClean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Established</a:t>
            </a:r>
            <a:endParaRPr sz="11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3. High Expression</a:t>
            </a:r>
            <a:endParaRPr sz="11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4. Simple Genetics</a:t>
            </a:r>
            <a:endParaRPr sz="11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5. Easy Scale up</a:t>
            </a:r>
            <a:endParaRPr sz="11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dk1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7. Low Cost</a:t>
            </a:r>
            <a:endParaRPr sz="11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60" name="Google Shape;1298;p31">
            <a:extLst>
              <a:ext uri="{FF2B5EF4-FFF2-40B4-BE49-F238E27FC236}">
                <a16:creationId xmlns="" xmlns:a16="http://schemas.microsoft.com/office/drawing/2014/main" id="{C461E681-7E71-BFA9-3E9F-D17B56E91704}"/>
              </a:ext>
            </a:extLst>
          </p:cNvPr>
          <p:cNvPicPr preferRelativeResize="0"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87" r="3687"/>
          <a:stretch/>
        </p:blipFill>
        <p:spPr>
          <a:xfrm>
            <a:off x="1897985" y="2239232"/>
            <a:ext cx="1477800" cy="1477800"/>
          </a:xfrm>
          <a:prstGeom prst="ellipse">
            <a:avLst/>
          </a:prstGeom>
          <a:noFill/>
          <a:ln w="63500" cap="rnd" cmpd="sng">
            <a:noFill/>
            <a:prstDash val="solid"/>
            <a:round/>
            <a:headEnd type="none" w="sm" len="sm"/>
            <a:tailEnd type="none" w="sm" len="sm"/>
          </a:ln>
          <a:effectLst/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CF32F420-E4DF-638A-26F8-B82AE6D8C458}"/>
              </a:ext>
            </a:extLst>
          </p:cNvPr>
          <p:cNvGrpSpPr/>
          <p:nvPr/>
        </p:nvGrpSpPr>
        <p:grpSpPr>
          <a:xfrm>
            <a:off x="119336" y="120824"/>
            <a:ext cx="11809312" cy="6661065"/>
            <a:chOff x="119336" y="120824"/>
            <a:chExt cx="11809312" cy="6661065"/>
          </a:xfrm>
        </p:grpSpPr>
        <p:sp>
          <p:nvSpPr>
            <p:cNvPr id="3" name="TextBox 1">
              <a:extLst>
                <a:ext uri="{FF2B5EF4-FFF2-40B4-BE49-F238E27FC236}">
                  <a16:creationId xmlns="" xmlns:a16="http://schemas.microsoft.com/office/drawing/2014/main" id="{70ABA4D0-75AF-0EB0-2045-A9C8FD6CC7D0}"/>
                </a:ext>
              </a:extLst>
            </p:cNvPr>
            <p:cNvSpPr txBox="1"/>
            <p:nvPr/>
          </p:nvSpPr>
          <p:spPr>
            <a:xfrm>
              <a:off x="119336" y="6525344"/>
              <a:ext cx="3071284" cy="2565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0"/>
                  <a:ea typeface="微软雅黑" pitchFamily="34" charset="-122"/>
                  <a:cs typeface="Poppins" pitchFamily="2" charset="0"/>
                </a:rPr>
                <a:t>Sino Biological, Inc.</a:t>
              </a: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="" xmlns:a16="http://schemas.microsoft.com/office/drawing/2014/main" id="{2F748F1F-214E-6AB1-6035-6CE753009EFA}"/>
                </a:ext>
              </a:extLst>
            </p:cNvPr>
            <p:cNvGrpSpPr/>
            <p:nvPr/>
          </p:nvGrpSpPr>
          <p:grpSpPr>
            <a:xfrm>
              <a:off x="191345" y="120824"/>
              <a:ext cx="3528392" cy="423547"/>
              <a:chOff x="476211" y="390376"/>
              <a:chExt cx="3998679" cy="480000"/>
            </a:xfrm>
          </p:grpSpPr>
          <p:pic>
            <p:nvPicPr>
              <p:cNvPr id="9" name="Picture 2" descr="D:\桌面\新logo-黑.png">
                <a:extLst>
                  <a:ext uri="{FF2B5EF4-FFF2-40B4-BE49-F238E27FC236}">
                    <a16:creationId xmlns="" xmlns:a16="http://schemas.microsoft.com/office/drawing/2014/main" id="{163DA850-21E0-E357-0567-5F9AD077E9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 bwMode="auto">
              <a:xfrm>
                <a:off x="476211" y="390376"/>
                <a:ext cx="1991701" cy="48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" name="Picture 2" descr="\\192.168.3.235\Design\Logo &amp; Icons\SCB logo\新版\SCB-标准版.png">
                <a:extLst>
                  <a:ext uri="{FF2B5EF4-FFF2-40B4-BE49-F238E27FC236}">
                    <a16:creationId xmlns="" xmlns:a16="http://schemas.microsoft.com/office/drawing/2014/main" id="{286368D3-1F7E-AFDE-6F48-A4C435D1BA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855640" y="398823"/>
                <a:ext cx="1619250" cy="463106"/>
              </a:xfrm>
              <a:prstGeom prst="rect">
                <a:avLst/>
              </a:prstGeom>
              <a:noFill/>
            </p:spPr>
          </p:pic>
          <p:cxnSp>
            <p:nvCxnSpPr>
              <p:cNvPr id="11" name="直接连接符 10">
                <a:extLst>
                  <a:ext uri="{FF2B5EF4-FFF2-40B4-BE49-F238E27FC236}">
                    <a16:creationId xmlns="" xmlns:a16="http://schemas.microsoft.com/office/drawing/2014/main" id="{09692B1E-02B5-D023-8F23-D2228CE2BC43}"/>
                  </a:ext>
                </a:extLst>
              </p:cNvPr>
              <p:cNvCxnSpPr/>
              <p:nvPr/>
            </p:nvCxnSpPr>
            <p:spPr>
              <a:xfrm>
                <a:off x="2661776" y="504376"/>
                <a:ext cx="0" cy="252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" name="直接连接符 4">
              <a:extLst>
                <a:ext uri="{FF2B5EF4-FFF2-40B4-BE49-F238E27FC236}">
                  <a16:creationId xmlns="" xmlns:a16="http://schemas.microsoft.com/office/drawing/2014/main" id="{84A6A2FA-2D08-5805-D9D6-A6F36917F74A}"/>
                </a:ext>
              </a:extLst>
            </p:cNvPr>
            <p:cNvCxnSpPr>
              <a:cxnSpLocks/>
            </p:cNvCxnSpPr>
            <p:nvPr/>
          </p:nvCxnSpPr>
          <p:spPr>
            <a:xfrm>
              <a:off x="3935760" y="384533"/>
              <a:ext cx="73546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组合 41">
              <a:extLst>
                <a:ext uri="{FF2B5EF4-FFF2-40B4-BE49-F238E27FC236}">
                  <a16:creationId xmlns="" xmlns:a16="http://schemas.microsoft.com/office/drawing/2014/main" id="{FFB9FD65-F915-CC86-EBBA-912CF8BB4FA6}"/>
                </a:ext>
              </a:extLst>
            </p:cNvPr>
            <p:cNvGrpSpPr/>
            <p:nvPr/>
          </p:nvGrpSpPr>
          <p:grpSpPr>
            <a:xfrm>
              <a:off x="11509732" y="256894"/>
              <a:ext cx="418916" cy="255279"/>
              <a:chOff x="4572000" y="785800"/>
              <a:chExt cx="548649" cy="334335"/>
            </a:xfrm>
          </p:grpSpPr>
          <p:sp>
            <p:nvSpPr>
              <p:cNvPr id="7" name="椭圆 6">
                <a:extLst>
                  <a:ext uri="{FF2B5EF4-FFF2-40B4-BE49-F238E27FC236}">
                    <a16:creationId xmlns="" xmlns:a16="http://schemas.microsoft.com/office/drawing/2014/main" id="{3684E8F2-D30E-D180-3EC6-352D304C220A}"/>
                  </a:ext>
                </a:extLst>
              </p:cNvPr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BC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8" name="椭圆 7">
                <a:extLst>
                  <a:ext uri="{FF2B5EF4-FFF2-40B4-BE49-F238E27FC236}">
                    <a16:creationId xmlns="" xmlns:a16="http://schemas.microsoft.com/office/drawing/2014/main" id="{C07A5B69-FFB0-C7E1-71DF-5DE0787FBA4C}"/>
                  </a:ext>
                </a:extLst>
              </p:cNvPr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</p:grpSp>
      <p:pic>
        <p:nvPicPr>
          <p:cNvPr id="35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-528736" y="-603448"/>
            <a:ext cx="8324850" cy="4572000"/>
          </a:xfrm>
          <a:prstGeom prst="rect">
            <a:avLst/>
          </a:prstGeom>
          <a:noFill/>
        </p:spPr>
      </p:pic>
      <p:pic>
        <p:nvPicPr>
          <p:cNvPr id="36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27448" y="1052736"/>
            <a:ext cx="8324850" cy="4572000"/>
          </a:xfrm>
          <a:prstGeom prst="rect">
            <a:avLst/>
          </a:prstGeom>
          <a:noFill/>
        </p:spPr>
      </p:pic>
      <p:pic>
        <p:nvPicPr>
          <p:cNvPr id="37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79776" y="2286000"/>
            <a:ext cx="832485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76234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="" xmlns:a16="http://schemas.microsoft.com/office/drawing/2014/main" id="{96AF6D97-D9A8-2A53-57DB-28ABCEBAF37E}"/>
              </a:ext>
            </a:extLst>
          </p:cNvPr>
          <p:cNvSpPr txBox="1">
            <a:spLocks/>
          </p:cNvSpPr>
          <p:nvPr/>
        </p:nvSpPr>
        <p:spPr>
          <a:xfrm>
            <a:off x="609600" y="355976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36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A7094D52-F573-08F6-95EE-D3C252D0C238}"/>
              </a:ext>
            </a:extLst>
          </p:cNvPr>
          <p:cNvSpPr txBox="1"/>
          <p:nvPr/>
        </p:nvSpPr>
        <p:spPr>
          <a:xfrm rot="17944622">
            <a:off x="914937" y="3334814"/>
            <a:ext cx="1137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ATP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988919D0-3B7C-D475-76AA-0C8F74BFC72D}"/>
              </a:ext>
            </a:extLst>
          </p:cNvPr>
          <p:cNvGrpSpPr/>
          <p:nvPr/>
        </p:nvGrpSpPr>
        <p:grpSpPr>
          <a:xfrm>
            <a:off x="1815202" y="3383610"/>
            <a:ext cx="853249" cy="1288598"/>
            <a:chOff x="1876424" y="4748715"/>
            <a:chExt cx="1019176" cy="1252036"/>
          </a:xfrm>
        </p:grpSpPr>
        <p:pic>
          <p:nvPicPr>
            <p:cNvPr id="43" name="Picture 2" descr="Introduction to Recombinant Protein Purification | SpringerLink">
              <a:extLst>
                <a:ext uri="{FF2B5EF4-FFF2-40B4-BE49-F238E27FC236}">
                  <a16:creationId xmlns="" xmlns:a16="http://schemas.microsoft.com/office/drawing/2014/main" id="{F70CDEEB-1F8E-A0C5-94E1-D85B9862978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8123" t="6357" r="78686" b="66504"/>
            <a:stretch/>
          </p:blipFill>
          <p:spPr bwMode="auto">
            <a:xfrm>
              <a:off x="1876424" y="4748715"/>
              <a:ext cx="1019175" cy="125203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Rectangle 43">
              <a:extLst>
                <a:ext uri="{FF2B5EF4-FFF2-40B4-BE49-F238E27FC236}">
                  <a16:creationId xmlns="" xmlns:a16="http://schemas.microsoft.com/office/drawing/2014/main" id="{E0E59F3F-69DA-6AB0-9F4B-7A066DD63CD5}"/>
                </a:ext>
              </a:extLst>
            </p:cNvPr>
            <p:cNvSpPr/>
            <p:nvPr/>
          </p:nvSpPr>
          <p:spPr>
            <a:xfrm>
              <a:off x="2600325" y="4857750"/>
              <a:ext cx="295275" cy="485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8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pic>
        <p:nvPicPr>
          <p:cNvPr id="40" name="Picture 2" descr="Introduction to Recombinant Protein Purification | SpringerLink">
            <a:extLst>
              <a:ext uri="{FF2B5EF4-FFF2-40B4-BE49-F238E27FC236}">
                <a16:creationId xmlns="" xmlns:a16="http://schemas.microsoft.com/office/drawing/2014/main" id="{7DFABCE1-E6BC-F8DE-38D2-EB095BA6A0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985" t="11614" r="54015" b="60513"/>
          <a:stretch/>
        </p:blipFill>
        <p:spPr bwMode="auto">
          <a:xfrm>
            <a:off x="3692114" y="3563815"/>
            <a:ext cx="1379971" cy="14116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Rectangle 40">
            <a:extLst>
              <a:ext uri="{FF2B5EF4-FFF2-40B4-BE49-F238E27FC236}">
                <a16:creationId xmlns="" xmlns:a16="http://schemas.microsoft.com/office/drawing/2014/main" id="{6B46A45A-C813-847E-9BAB-B657B22E7AA3}"/>
              </a:ext>
            </a:extLst>
          </p:cNvPr>
          <p:cNvSpPr/>
          <p:nvPr/>
        </p:nvSpPr>
        <p:spPr>
          <a:xfrm>
            <a:off x="3684140" y="4269642"/>
            <a:ext cx="123392" cy="2646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8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="" xmlns:a16="http://schemas.microsoft.com/office/drawing/2014/main" id="{46153649-E4A8-DF9B-8BE8-CBF57090D663}"/>
              </a:ext>
            </a:extLst>
          </p:cNvPr>
          <p:cNvSpPr/>
          <p:nvPr/>
        </p:nvSpPr>
        <p:spPr>
          <a:xfrm>
            <a:off x="3684140" y="4269642"/>
            <a:ext cx="123392" cy="2646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8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5" name="Picture 2" descr="Introduction to Recombinant Protein Purification | SpringerLink">
            <a:extLst>
              <a:ext uri="{FF2B5EF4-FFF2-40B4-BE49-F238E27FC236}">
                <a16:creationId xmlns="" xmlns:a16="http://schemas.microsoft.com/office/drawing/2014/main" id="{E0E4D34D-4150-397A-CA7F-BDB454F2E7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3430" t="64303" r="15475" b="6573"/>
          <a:stretch/>
        </p:blipFill>
        <p:spPr bwMode="auto">
          <a:xfrm>
            <a:off x="8857791" y="3063166"/>
            <a:ext cx="2566801" cy="176464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" name="Group 32">
            <a:extLst>
              <a:ext uri="{FF2B5EF4-FFF2-40B4-BE49-F238E27FC236}">
                <a16:creationId xmlns="" xmlns:a16="http://schemas.microsoft.com/office/drawing/2014/main" id="{D2184F25-2FA2-4227-8176-A717F29B05B5}"/>
              </a:ext>
            </a:extLst>
          </p:cNvPr>
          <p:cNvGrpSpPr/>
          <p:nvPr/>
        </p:nvGrpSpPr>
        <p:grpSpPr>
          <a:xfrm>
            <a:off x="5849009" y="2934456"/>
            <a:ext cx="2420928" cy="2186906"/>
            <a:chOff x="4991100" y="4085445"/>
            <a:chExt cx="2891713" cy="2124856"/>
          </a:xfrm>
        </p:grpSpPr>
        <p:pic>
          <p:nvPicPr>
            <p:cNvPr id="35" name="Picture 2" descr="Introduction to Recombinant Protein Purification | SpringerLink">
              <a:extLst>
                <a:ext uri="{FF2B5EF4-FFF2-40B4-BE49-F238E27FC236}">
                  <a16:creationId xmlns="" xmlns:a16="http://schemas.microsoft.com/office/drawing/2014/main" id="{97070F8B-1736-548C-136E-74B8ADA7487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2178" t="7580" r="11533" b="46699"/>
            <a:stretch/>
          </p:blipFill>
          <p:spPr bwMode="auto">
            <a:xfrm>
              <a:off x="5089232" y="4108755"/>
              <a:ext cx="2793581" cy="210154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Rectangle 35">
              <a:extLst>
                <a:ext uri="{FF2B5EF4-FFF2-40B4-BE49-F238E27FC236}">
                  <a16:creationId xmlns="" xmlns:a16="http://schemas.microsoft.com/office/drawing/2014/main" id="{768D8180-C7DD-A9A4-619E-B18F2BE58711}"/>
                </a:ext>
              </a:extLst>
            </p:cNvPr>
            <p:cNvSpPr/>
            <p:nvPr/>
          </p:nvSpPr>
          <p:spPr>
            <a:xfrm>
              <a:off x="4991100" y="4352925"/>
              <a:ext cx="228600" cy="424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80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="" xmlns:a16="http://schemas.microsoft.com/office/drawing/2014/main" id="{B77C0640-8AC0-5119-AFE5-723687E773F2}"/>
                </a:ext>
              </a:extLst>
            </p:cNvPr>
            <p:cNvSpPr/>
            <p:nvPr/>
          </p:nvSpPr>
          <p:spPr>
            <a:xfrm>
              <a:off x="5638800" y="4108755"/>
              <a:ext cx="752475" cy="6685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80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="" xmlns:a16="http://schemas.microsoft.com/office/drawing/2014/main" id="{F8002AAA-0CCF-E511-48F5-8873F9424F3F}"/>
                </a:ext>
              </a:extLst>
            </p:cNvPr>
            <p:cNvSpPr/>
            <p:nvPr/>
          </p:nvSpPr>
          <p:spPr>
            <a:xfrm>
              <a:off x="6810375" y="4085445"/>
              <a:ext cx="626706" cy="6685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80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="" xmlns:a16="http://schemas.microsoft.com/office/drawing/2014/main" id="{E5214551-28F2-35EC-112F-FAEB1CC029C5}"/>
                </a:ext>
              </a:extLst>
            </p:cNvPr>
            <p:cNvSpPr/>
            <p:nvPr/>
          </p:nvSpPr>
          <p:spPr>
            <a:xfrm>
              <a:off x="7437081" y="4108755"/>
              <a:ext cx="192444" cy="1774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80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0B42801B-3998-6CE1-077B-7C3C123652BA}"/>
              </a:ext>
            </a:extLst>
          </p:cNvPr>
          <p:cNvSpPr/>
          <p:nvPr/>
        </p:nvSpPr>
        <p:spPr>
          <a:xfrm>
            <a:off x="5849009" y="2958447"/>
            <a:ext cx="330200" cy="3591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8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="" xmlns:a16="http://schemas.microsoft.com/office/drawing/2014/main" id="{2A5E5322-2F3D-9E84-B229-195B465C0D4A}"/>
              </a:ext>
            </a:extLst>
          </p:cNvPr>
          <p:cNvSpPr/>
          <p:nvPr/>
        </p:nvSpPr>
        <p:spPr>
          <a:xfrm>
            <a:off x="5247995" y="4047354"/>
            <a:ext cx="247203" cy="26468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8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="" xmlns:a16="http://schemas.microsoft.com/office/drawing/2014/main" id="{50E4D99D-23D2-B9F9-C180-AA35303BC9FF}"/>
              </a:ext>
            </a:extLst>
          </p:cNvPr>
          <p:cNvSpPr/>
          <p:nvPr/>
        </p:nvSpPr>
        <p:spPr>
          <a:xfrm>
            <a:off x="8513093" y="4047354"/>
            <a:ext cx="247203" cy="26468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8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="" xmlns:a16="http://schemas.microsoft.com/office/drawing/2014/main" id="{548C7299-4CAF-C526-07BB-ADBC535EDC20}"/>
              </a:ext>
            </a:extLst>
          </p:cNvPr>
          <p:cNvSpPr/>
          <p:nvPr/>
        </p:nvSpPr>
        <p:spPr>
          <a:xfrm>
            <a:off x="1256503" y="1757772"/>
            <a:ext cx="1619249" cy="715630"/>
          </a:xfrm>
          <a:prstGeom prst="roundRect">
            <a:avLst/>
          </a:prstGeom>
          <a:solidFill>
            <a:srgbClr val="ECCE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Harvest Extraction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="" xmlns:a16="http://schemas.microsoft.com/office/drawing/2014/main" id="{85CCD9E6-AC0F-AFCD-FFC0-9B7505C3F770}"/>
              </a:ext>
            </a:extLst>
          </p:cNvPr>
          <p:cNvSpPr/>
          <p:nvPr/>
        </p:nvSpPr>
        <p:spPr>
          <a:xfrm>
            <a:off x="3516722" y="1768563"/>
            <a:ext cx="1657132" cy="715630"/>
          </a:xfrm>
          <a:prstGeom prst="roundRect">
            <a:avLst/>
          </a:prstGeom>
          <a:solidFill>
            <a:srgbClr val="ECCE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800" dirty="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Centrifuga-tion</a:t>
            </a:r>
            <a:endParaRPr lang="en-CA" sz="1800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="" xmlns:a16="http://schemas.microsoft.com/office/drawing/2014/main" id="{BF734DAC-14E8-D522-85D7-63AF8F40B44D}"/>
              </a:ext>
            </a:extLst>
          </p:cNvPr>
          <p:cNvSpPr/>
          <p:nvPr/>
        </p:nvSpPr>
        <p:spPr>
          <a:xfrm>
            <a:off x="5539026" y="1745157"/>
            <a:ext cx="2918333" cy="715630"/>
          </a:xfrm>
          <a:prstGeom prst="roundRect">
            <a:avLst/>
          </a:prstGeom>
          <a:solidFill>
            <a:srgbClr val="ECCE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Chromatographic </a:t>
            </a:r>
            <a:r>
              <a:rPr lang="en-US" sz="1800" dirty="0" smtClean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</a:t>
            </a:r>
            <a:r>
              <a:rPr lang="en-CA" sz="1800" dirty="0" err="1" smtClean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ethods</a:t>
            </a:r>
            <a:endParaRPr lang="en-CA" sz="1800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="" xmlns:a16="http://schemas.microsoft.com/office/drawing/2014/main" id="{598E2241-BDEA-7FC7-F504-6671897D3658}"/>
              </a:ext>
            </a:extLst>
          </p:cNvPr>
          <p:cNvSpPr/>
          <p:nvPr/>
        </p:nvSpPr>
        <p:spPr>
          <a:xfrm>
            <a:off x="8914083" y="1748464"/>
            <a:ext cx="1795789" cy="715630"/>
          </a:xfrm>
          <a:prstGeom prst="roundRect">
            <a:avLst/>
          </a:prstGeom>
          <a:solidFill>
            <a:srgbClr val="ECCE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800" dirty="0" smtClean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Detection &amp; </a:t>
            </a:r>
            <a:r>
              <a:rPr lang="en-CA" sz="1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Analysis</a:t>
            </a:r>
          </a:p>
        </p:txBody>
      </p:sp>
      <p:sp>
        <p:nvSpPr>
          <p:cNvPr id="26" name="Arrow: Right 25">
            <a:extLst>
              <a:ext uri="{FF2B5EF4-FFF2-40B4-BE49-F238E27FC236}">
                <a16:creationId xmlns="" xmlns:a16="http://schemas.microsoft.com/office/drawing/2014/main" id="{7C60E0C1-25D5-0472-BD99-47AFD710B833}"/>
              </a:ext>
            </a:extLst>
          </p:cNvPr>
          <p:cNvSpPr/>
          <p:nvPr/>
        </p:nvSpPr>
        <p:spPr>
          <a:xfrm>
            <a:off x="3057634" y="1980837"/>
            <a:ext cx="254293" cy="26468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8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0" name="Arrow: Right 29">
            <a:extLst>
              <a:ext uri="{FF2B5EF4-FFF2-40B4-BE49-F238E27FC236}">
                <a16:creationId xmlns="" xmlns:a16="http://schemas.microsoft.com/office/drawing/2014/main" id="{F0B80398-8AE4-06DB-C704-67616F041AD0}"/>
              </a:ext>
            </a:extLst>
          </p:cNvPr>
          <p:cNvSpPr/>
          <p:nvPr/>
        </p:nvSpPr>
        <p:spPr>
          <a:xfrm>
            <a:off x="5260322" y="1962578"/>
            <a:ext cx="235250" cy="26468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8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1" name="Arrow: Right 30">
            <a:extLst>
              <a:ext uri="{FF2B5EF4-FFF2-40B4-BE49-F238E27FC236}">
                <a16:creationId xmlns="" xmlns:a16="http://schemas.microsoft.com/office/drawing/2014/main" id="{49F5EE4A-FF00-739E-BBA8-BD92B9DED065}"/>
              </a:ext>
            </a:extLst>
          </p:cNvPr>
          <p:cNvSpPr/>
          <p:nvPr/>
        </p:nvSpPr>
        <p:spPr>
          <a:xfrm>
            <a:off x="8549725" y="1960598"/>
            <a:ext cx="247203" cy="26468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8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="" xmlns:a16="http://schemas.microsoft.com/office/drawing/2014/main" id="{CCA718B6-F117-8EAA-2D07-C91A627ED78F}"/>
              </a:ext>
            </a:extLst>
          </p:cNvPr>
          <p:cNvSpPr/>
          <p:nvPr/>
        </p:nvSpPr>
        <p:spPr>
          <a:xfrm>
            <a:off x="2530685" y="5395850"/>
            <a:ext cx="7093707" cy="71563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800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whole process is kept on ice or 4 °C to retain </a:t>
            </a:r>
            <a:r>
              <a:rPr lang="en-CA" sz="1800" dirty="0" smtClean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activity!</a:t>
            </a:r>
            <a:endParaRPr lang="en-CA" sz="1800" dirty="0">
              <a:solidFill>
                <a:srgbClr val="BC4D4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4C356110-CF68-3D79-CA9C-B8BC31D51654}"/>
              </a:ext>
            </a:extLst>
          </p:cNvPr>
          <p:cNvSpPr txBox="1"/>
          <p:nvPr/>
        </p:nvSpPr>
        <p:spPr>
          <a:xfrm>
            <a:off x="3359696" y="673417"/>
            <a:ext cx="5472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Protein purification </a:t>
            </a:r>
            <a:endParaRPr lang="en-CA" sz="3200" b="1" dirty="0">
              <a:solidFill>
                <a:srgbClr val="BC4D4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4424F235-D30B-C68B-132F-641EE19C0AA4}"/>
              </a:ext>
            </a:extLst>
          </p:cNvPr>
          <p:cNvGrpSpPr/>
          <p:nvPr/>
        </p:nvGrpSpPr>
        <p:grpSpPr>
          <a:xfrm>
            <a:off x="119336" y="120824"/>
            <a:ext cx="11809312" cy="6661065"/>
            <a:chOff x="119336" y="120824"/>
            <a:chExt cx="11809312" cy="6661065"/>
          </a:xfrm>
        </p:grpSpPr>
        <p:sp>
          <p:nvSpPr>
            <p:cNvPr id="4" name="TextBox 1">
              <a:extLst>
                <a:ext uri="{FF2B5EF4-FFF2-40B4-BE49-F238E27FC236}">
                  <a16:creationId xmlns="" xmlns:a16="http://schemas.microsoft.com/office/drawing/2014/main" id="{D80B13FD-CC8C-3647-E6BA-0943E1C51CDB}"/>
                </a:ext>
              </a:extLst>
            </p:cNvPr>
            <p:cNvSpPr txBox="1"/>
            <p:nvPr/>
          </p:nvSpPr>
          <p:spPr>
            <a:xfrm>
              <a:off x="119336" y="6525344"/>
              <a:ext cx="3071284" cy="2565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0"/>
                  <a:ea typeface="微软雅黑" pitchFamily="34" charset="-122"/>
                  <a:cs typeface="Poppins" pitchFamily="2" charset="0"/>
                </a:rPr>
                <a:t>Sino Biological, Inc.</a:t>
              </a: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2733FA5C-D3A5-B69F-2C3F-59442681E039}"/>
                </a:ext>
              </a:extLst>
            </p:cNvPr>
            <p:cNvGrpSpPr/>
            <p:nvPr/>
          </p:nvGrpSpPr>
          <p:grpSpPr>
            <a:xfrm>
              <a:off x="191345" y="120824"/>
              <a:ext cx="3528392" cy="423547"/>
              <a:chOff x="476211" y="390376"/>
              <a:chExt cx="3998679" cy="480000"/>
            </a:xfrm>
          </p:grpSpPr>
          <p:pic>
            <p:nvPicPr>
              <p:cNvPr id="23" name="Picture 2" descr="D:\桌面\新logo-黑.png">
                <a:extLst>
                  <a:ext uri="{FF2B5EF4-FFF2-40B4-BE49-F238E27FC236}">
                    <a16:creationId xmlns="" xmlns:a16="http://schemas.microsoft.com/office/drawing/2014/main" id="{DFF9E621-0DAD-93AB-2ECC-6565D4904A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 bwMode="auto">
              <a:xfrm>
                <a:off x="476211" y="390376"/>
                <a:ext cx="1991701" cy="48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" name="Picture 2" descr="\\192.168.3.235\Design\Logo &amp; Icons\SCB logo\新版\SCB-标准版.png">
                <a:extLst>
                  <a:ext uri="{FF2B5EF4-FFF2-40B4-BE49-F238E27FC236}">
                    <a16:creationId xmlns="" xmlns:a16="http://schemas.microsoft.com/office/drawing/2014/main" id="{8A49E0E6-29ED-26BE-1703-0B6B4549F7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855640" y="398823"/>
                <a:ext cx="1619250" cy="463106"/>
              </a:xfrm>
              <a:prstGeom prst="rect">
                <a:avLst/>
              </a:prstGeom>
              <a:noFill/>
            </p:spPr>
          </p:pic>
          <p:cxnSp>
            <p:nvCxnSpPr>
              <p:cNvPr id="25" name="直接连接符 24">
                <a:extLst>
                  <a:ext uri="{FF2B5EF4-FFF2-40B4-BE49-F238E27FC236}">
                    <a16:creationId xmlns="" xmlns:a16="http://schemas.microsoft.com/office/drawing/2014/main" id="{6F294758-D4B6-EB1C-8E75-1CC6101AA2AE}"/>
                  </a:ext>
                </a:extLst>
              </p:cNvPr>
              <p:cNvCxnSpPr/>
              <p:nvPr/>
            </p:nvCxnSpPr>
            <p:spPr>
              <a:xfrm>
                <a:off x="2661776" y="504376"/>
                <a:ext cx="0" cy="252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" name="直接连接符 13">
              <a:extLst>
                <a:ext uri="{FF2B5EF4-FFF2-40B4-BE49-F238E27FC236}">
                  <a16:creationId xmlns="" xmlns:a16="http://schemas.microsoft.com/office/drawing/2014/main" id="{BFC70B5F-6107-A1F1-F91D-53ECA1214397}"/>
                </a:ext>
              </a:extLst>
            </p:cNvPr>
            <p:cNvCxnSpPr>
              <a:cxnSpLocks/>
            </p:cNvCxnSpPr>
            <p:nvPr/>
          </p:nvCxnSpPr>
          <p:spPr>
            <a:xfrm>
              <a:off x="3935760" y="384533"/>
              <a:ext cx="73546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组合 41">
              <a:extLst>
                <a:ext uri="{FF2B5EF4-FFF2-40B4-BE49-F238E27FC236}">
                  <a16:creationId xmlns="" xmlns:a16="http://schemas.microsoft.com/office/drawing/2014/main" id="{4DB55B5E-479A-F03D-29BE-446F6C475B7A}"/>
                </a:ext>
              </a:extLst>
            </p:cNvPr>
            <p:cNvGrpSpPr/>
            <p:nvPr/>
          </p:nvGrpSpPr>
          <p:grpSpPr>
            <a:xfrm>
              <a:off x="11509732" y="256894"/>
              <a:ext cx="418916" cy="255279"/>
              <a:chOff x="4572000" y="785800"/>
              <a:chExt cx="548649" cy="334335"/>
            </a:xfrm>
          </p:grpSpPr>
          <p:sp>
            <p:nvSpPr>
              <p:cNvPr id="19" name="椭圆 18">
                <a:extLst>
                  <a:ext uri="{FF2B5EF4-FFF2-40B4-BE49-F238E27FC236}">
                    <a16:creationId xmlns="" xmlns:a16="http://schemas.microsoft.com/office/drawing/2014/main" id="{6ECC61BF-52F3-48FF-581C-9BD735A7E915}"/>
                  </a:ext>
                </a:extLst>
              </p:cNvPr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BC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20" name="椭圆 19">
                <a:extLst>
                  <a:ext uri="{FF2B5EF4-FFF2-40B4-BE49-F238E27FC236}">
                    <a16:creationId xmlns="" xmlns:a16="http://schemas.microsoft.com/office/drawing/2014/main" id="{FBC8F72A-5BC2-77D6-B0EA-03903F4D50D6}"/>
                  </a:ext>
                </a:extLst>
              </p:cNvPr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</p:grpSp>
      <p:sp>
        <p:nvSpPr>
          <p:cNvPr id="46" name="Arrow: Right 7">
            <a:extLst>
              <a:ext uri="{FF2B5EF4-FFF2-40B4-BE49-F238E27FC236}">
                <a16:creationId xmlns="" xmlns:a16="http://schemas.microsoft.com/office/drawing/2014/main" id="{2A5E5322-2F3D-9E84-B229-195B465C0D4A}"/>
              </a:ext>
            </a:extLst>
          </p:cNvPr>
          <p:cNvSpPr/>
          <p:nvPr/>
        </p:nvSpPr>
        <p:spPr>
          <a:xfrm>
            <a:off x="3040485" y="4047354"/>
            <a:ext cx="247203" cy="26468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8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7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528736" y="-603448"/>
            <a:ext cx="8324850" cy="4572000"/>
          </a:xfrm>
          <a:prstGeom prst="rect">
            <a:avLst/>
          </a:prstGeom>
          <a:noFill/>
        </p:spPr>
      </p:pic>
      <p:pic>
        <p:nvPicPr>
          <p:cNvPr id="48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27448" y="1052736"/>
            <a:ext cx="8324850" cy="4572000"/>
          </a:xfrm>
          <a:prstGeom prst="rect">
            <a:avLst/>
          </a:prstGeom>
          <a:noFill/>
        </p:spPr>
      </p:pic>
      <p:pic>
        <p:nvPicPr>
          <p:cNvPr id="49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79776" y="2286000"/>
            <a:ext cx="832485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10364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D9BB32E1-9E92-C4F5-7551-8EC0505A32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74890" y="-1025876"/>
            <a:ext cx="8767452" cy="8504429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85711" y="285728"/>
            <a:ext cx="11620581" cy="6286544"/>
          </a:xfrm>
          <a:prstGeom prst="rect">
            <a:avLst/>
          </a:prstGeom>
          <a:solidFill>
            <a:srgbClr val="FFFFFF">
              <a:alpha val="94902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6" name="矩形 15"/>
          <p:cNvSpPr/>
          <p:nvPr/>
        </p:nvSpPr>
        <p:spPr>
          <a:xfrm>
            <a:off x="285710" y="285728"/>
            <a:ext cx="60959" cy="6286544"/>
          </a:xfrm>
          <a:prstGeom prst="rect">
            <a:avLst/>
          </a:prstGeom>
          <a:solidFill>
            <a:srgbClr val="BC4D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79" name="副标题 2"/>
          <p:cNvSpPr txBox="1">
            <a:spLocks/>
          </p:cNvSpPr>
          <p:nvPr/>
        </p:nvSpPr>
        <p:spPr>
          <a:xfrm>
            <a:off x="815414" y="3226339"/>
            <a:ext cx="10561173" cy="1536171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3600" dirty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Quality control</a:t>
            </a:r>
          </a:p>
        </p:txBody>
      </p:sp>
      <p:sp>
        <p:nvSpPr>
          <p:cNvPr id="80" name="副标题 2"/>
          <p:cNvSpPr txBox="1">
            <a:spLocks/>
          </p:cNvSpPr>
          <p:nvPr/>
        </p:nvSpPr>
        <p:spPr>
          <a:xfrm>
            <a:off x="4415814" y="1786179"/>
            <a:ext cx="3360373" cy="2496277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9600" b="1" dirty="0">
                <a:solidFill>
                  <a:srgbClr val="BC4D44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03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6D1B4135-1F07-2D4B-870E-BDE0E8A04B36}"/>
              </a:ext>
            </a:extLst>
          </p:cNvPr>
          <p:cNvSpPr txBox="1"/>
          <p:nvPr/>
        </p:nvSpPr>
        <p:spPr>
          <a:xfrm>
            <a:off x="357698" y="6286522"/>
            <a:ext cx="3071284" cy="2565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itchFamily="34" charset="-122"/>
                <a:cs typeface="Poppins" pitchFamily="2" charset="0"/>
              </a:rPr>
              <a:t>Sino Biological, Inc.</a:t>
            </a:r>
          </a:p>
        </p:txBody>
      </p:sp>
      <p:grpSp>
        <p:nvGrpSpPr>
          <p:cNvPr id="20" name="组合 41"/>
          <p:cNvGrpSpPr/>
          <p:nvPr/>
        </p:nvGrpSpPr>
        <p:grpSpPr>
          <a:xfrm>
            <a:off x="11334787" y="498094"/>
            <a:ext cx="418916" cy="255279"/>
            <a:chOff x="4572000" y="785800"/>
            <a:chExt cx="548649" cy="334335"/>
          </a:xfrm>
        </p:grpSpPr>
        <p:sp>
          <p:nvSpPr>
            <p:cNvPr id="21" name="椭圆 20"/>
            <p:cNvSpPr/>
            <p:nvPr/>
          </p:nvSpPr>
          <p:spPr>
            <a:xfrm>
              <a:off x="4572000" y="785800"/>
              <a:ext cx="334335" cy="334335"/>
            </a:xfrm>
            <a:prstGeom prst="ellipse">
              <a:avLst/>
            </a:prstGeom>
            <a:solidFill>
              <a:srgbClr val="BC4D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22" name="椭圆 21"/>
            <p:cNvSpPr/>
            <p:nvPr/>
          </p:nvSpPr>
          <p:spPr>
            <a:xfrm>
              <a:off x="4786314" y="785800"/>
              <a:ext cx="334335" cy="33433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</p:grpSp>
      <p:pic>
        <p:nvPicPr>
          <p:cNvPr id="23" name="Picture 2" descr="D:\桌面\新logo-黑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76211" y="390376"/>
            <a:ext cx="1991701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" descr="\\192.168.3.235\Design\Logo &amp; Icons\SCB logo\新版\SCB-标准版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5640" y="398823"/>
            <a:ext cx="1619250" cy="463106"/>
          </a:xfrm>
          <a:prstGeom prst="rect">
            <a:avLst/>
          </a:prstGeom>
          <a:noFill/>
        </p:spPr>
      </p:pic>
      <p:cxnSp>
        <p:nvCxnSpPr>
          <p:cNvPr id="25" name="直接连接符 24"/>
          <p:cNvCxnSpPr/>
          <p:nvPr/>
        </p:nvCxnSpPr>
        <p:spPr>
          <a:xfrm>
            <a:off x="2661776" y="504376"/>
            <a:ext cx="0" cy="2520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9238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: 圆角 33">
            <a:extLst>
              <a:ext uri="{FF2B5EF4-FFF2-40B4-BE49-F238E27FC236}">
                <a16:creationId xmlns="" xmlns:a16="http://schemas.microsoft.com/office/drawing/2014/main" id="{32F0FD57-C1B9-5D0A-7E74-8A1916B6A7EF}"/>
              </a:ext>
            </a:extLst>
          </p:cNvPr>
          <p:cNvSpPr/>
          <p:nvPr/>
        </p:nvSpPr>
        <p:spPr>
          <a:xfrm>
            <a:off x="5159329" y="1614010"/>
            <a:ext cx="6781078" cy="4551293"/>
          </a:xfrm>
          <a:prstGeom prst="roundRect">
            <a:avLst>
              <a:gd name="adj" fmla="val 173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: 圆角 32">
            <a:extLst>
              <a:ext uri="{FF2B5EF4-FFF2-40B4-BE49-F238E27FC236}">
                <a16:creationId xmlns="" xmlns:a16="http://schemas.microsoft.com/office/drawing/2014/main" id="{D29315FE-DF39-AE14-B13F-218DEA03AE66}"/>
              </a:ext>
            </a:extLst>
          </p:cNvPr>
          <p:cNvSpPr/>
          <p:nvPr/>
        </p:nvSpPr>
        <p:spPr>
          <a:xfrm>
            <a:off x="267870" y="3990274"/>
            <a:ext cx="4640434" cy="2175030"/>
          </a:xfrm>
          <a:prstGeom prst="roundRect">
            <a:avLst>
              <a:gd name="adj" fmla="val 173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: 圆角 31">
            <a:extLst>
              <a:ext uri="{FF2B5EF4-FFF2-40B4-BE49-F238E27FC236}">
                <a16:creationId xmlns="" xmlns:a16="http://schemas.microsoft.com/office/drawing/2014/main" id="{71A5996C-17D5-6833-3FFC-A9F31EFAF223}"/>
              </a:ext>
            </a:extLst>
          </p:cNvPr>
          <p:cNvSpPr/>
          <p:nvPr/>
        </p:nvSpPr>
        <p:spPr>
          <a:xfrm>
            <a:off x="263352" y="1614011"/>
            <a:ext cx="4644951" cy="2175030"/>
          </a:xfrm>
          <a:prstGeom prst="roundRect">
            <a:avLst>
              <a:gd name="adj" fmla="val 173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itle 1">
            <a:extLst>
              <a:ext uri="{FF2B5EF4-FFF2-40B4-BE49-F238E27FC236}">
                <a16:creationId xmlns="" xmlns:a16="http://schemas.microsoft.com/office/drawing/2014/main" id="{96AF6D97-D9A8-2A53-57DB-28ABCEBAF37E}"/>
              </a:ext>
            </a:extLst>
          </p:cNvPr>
          <p:cNvSpPr txBox="1">
            <a:spLocks/>
          </p:cNvSpPr>
          <p:nvPr/>
        </p:nvSpPr>
        <p:spPr>
          <a:xfrm>
            <a:off x="609600" y="692696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36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="" xmlns:a16="http://schemas.microsoft.com/office/drawing/2014/main" id="{83097D24-8B27-739D-B3D3-32DC2E5F5144}"/>
              </a:ext>
            </a:extLst>
          </p:cNvPr>
          <p:cNvSpPr txBox="1">
            <a:spLocks/>
          </p:cNvSpPr>
          <p:nvPr/>
        </p:nvSpPr>
        <p:spPr>
          <a:xfrm>
            <a:off x="816343" y="1965124"/>
            <a:ext cx="4163968" cy="3984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Font typeface="Arial" pitchFamily="34" charset="0"/>
              <a:buNone/>
              <a:defRPr sz="42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Font typeface="Arial" pitchFamily="34" charset="0"/>
              <a:buNone/>
              <a:defRPr sz="37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Font typeface="Arial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Font typeface="Arial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/>
            <a:r>
              <a:rPr lang="en-CA" sz="2400" b="1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SDS-PAGE gel running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kumimoji="0" lang="en-CA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Size</a:t>
            </a:r>
            <a:endParaRPr lang="en-CA" sz="2400" dirty="0">
              <a:solidFill>
                <a:srgbClr val="333333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kumimoji="0" lang="en-CA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Concentration</a:t>
            </a:r>
            <a:endParaRPr lang="en-CA" sz="2400" dirty="0">
              <a:solidFill>
                <a:srgbClr val="333333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kumimoji="0" lang="en-CA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Purity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en-CA" sz="2400" dirty="0">
              <a:solidFill>
                <a:srgbClr val="333333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400" dirty="0">
              <a:solidFill>
                <a:srgbClr val="333333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l"/>
            <a:r>
              <a:rPr lang="en-CA" sz="2400" b="1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Activity test   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33333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ADP-Glo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33333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Other assays</a:t>
            </a:r>
            <a:endParaRPr lang="en-CA" sz="24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CA" sz="2800" dirty="0">
              <a:solidFill>
                <a:srgbClr val="333333"/>
              </a:solidFill>
              <a:latin typeface="Calibri"/>
              <a:cs typeface="Calibri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00E41EB8-510A-3A8F-7BFF-BE41432E4F59}"/>
              </a:ext>
            </a:extLst>
          </p:cNvPr>
          <p:cNvGrpSpPr/>
          <p:nvPr/>
        </p:nvGrpSpPr>
        <p:grpSpPr>
          <a:xfrm>
            <a:off x="5426559" y="2046743"/>
            <a:ext cx="1954711" cy="3470589"/>
            <a:chOff x="6424260" y="987917"/>
            <a:chExt cx="1954711" cy="3185740"/>
          </a:xfrm>
        </p:grpSpPr>
        <p:grpSp>
          <p:nvGrpSpPr>
            <p:cNvPr id="12" name="Group 11">
              <a:extLst>
                <a:ext uri="{FF2B5EF4-FFF2-40B4-BE49-F238E27FC236}">
                  <a16:creationId xmlns="" xmlns:a16="http://schemas.microsoft.com/office/drawing/2014/main" id="{0D3A2FC3-BBF5-E87C-9B7D-9085BFE7453E}"/>
                </a:ext>
              </a:extLst>
            </p:cNvPr>
            <p:cNvGrpSpPr/>
            <p:nvPr/>
          </p:nvGrpSpPr>
          <p:grpSpPr>
            <a:xfrm>
              <a:off x="6424260" y="987917"/>
              <a:ext cx="1954711" cy="2647633"/>
              <a:chOff x="6248988" y="987917"/>
              <a:chExt cx="1954711" cy="2647633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="" xmlns:a16="http://schemas.microsoft.com/office/drawing/2014/main" id="{83ABFA2B-0EEA-FF97-F45A-25C4AB52EAE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/>
              <a:srcRect l="52589" t="21877" r="16182" b="12750"/>
              <a:stretch/>
            </p:blipFill>
            <p:spPr>
              <a:xfrm>
                <a:off x="6248988" y="1620692"/>
                <a:ext cx="1398092" cy="2014858"/>
              </a:xfrm>
              <a:prstGeom prst="rect">
                <a:avLst/>
              </a:prstGeom>
            </p:spPr>
          </p:pic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408CAC26-11DA-7864-707C-E326E912F443}"/>
                  </a:ext>
                </a:extLst>
              </p:cNvPr>
              <p:cNvSpPr txBox="1"/>
              <p:nvPr/>
            </p:nvSpPr>
            <p:spPr>
              <a:xfrm>
                <a:off x="6486381" y="1623424"/>
                <a:ext cx="598241" cy="282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400" dirty="0">
                    <a:latin typeface="Poppins" panose="00000500000000000000" pitchFamily="2" charset="0"/>
                    <a:cs typeface="Poppins" panose="00000500000000000000" pitchFamily="2" charset="0"/>
                  </a:rPr>
                  <a:t>ERK2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id="{C1D9B87F-7350-ED9A-BB9E-7C41AEB13133}"/>
                  </a:ext>
                </a:extLst>
              </p:cNvPr>
              <p:cNvSpPr txBox="1"/>
              <p:nvPr/>
            </p:nvSpPr>
            <p:spPr>
              <a:xfrm>
                <a:off x="7227846" y="1627637"/>
                <a:ext cx="524503" cy="282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400" dirty="0">
                    <a:latin typeface="Poppins" panose="00000500000000000000" pitchFamily="2" charset="0"/>
                    <a:cs typeface="Poppins" panose="00000500000000000000" pitchFamily="2" charset="0"/>
                  </a:rPr>
                  <a:t>BSA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="" xmlns:a16="http://schemas.microsoft.com/office/drawing/2014/main" id="{E4B480C0-7B23-BCAC-A9B7-5515E93A1BE4}"/>
                  </a:ext>
                </a:extLst>
              </p:cNvPr>
              <p:cNvSpPr txBox="1"/>
              <p:nvPr/>
            </p:nvSpPr>
            <p:spPr>
              <a:xfrm rot="19255446">
                <a:off x="6311681" y="1101767"/>
                <a:ext cx="1141659" cy="282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400" dirty="0">
                    <a:latin typeface="Poppins" panose="00000500000000000000" pitchFamily="2" charset="0"/>
                    <a:cs typeface="Poppins" panose="00000500000000000000" pitchFamily="2" charset="0"/>
                  </a:rPr>
                  <a:t>New batch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="" xmlns:a16="http://schemas.microsoft.com/office/drawing/2014/main" id="{0A4A048A-EAD8-AE20-D6BE-40AA4D6432E9}"/>
                  </a:ext>
                </a:extLst>
              </p:cNvPr>
              <p:cNvSpPr txBox="1"/>
              <p:nvPr/>
            </p:nvSpPr>
            <p:spPr>
              <a:xfrm rot="19255446">
                <a:off x="6784721" y="987917"/>
                <a:ext cx="1418978" cy="282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400" dirty="0">
                    <a:latin typeface="Poppins" panose="00000500000000000000" pitchFamily="2" charset="0"/>
                    <a:cs typeface="Poppins" panose="00000500000000000000" pitchFamily="2" charset="0"/>
                  </a:rPr>
                  <a:t>Existing batch</a:t>
                </a: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B45B6F5E-2691-3771-1267-61F4221317D9}"/>
                </a:ext>
              </a:extLst>
            </p:cNvPr>
            <p:cNvSpPr txBox="1"/>
            <p:nvPr/>
          </p:nvSpPr>
          <p:spPr>
            <a:xfrm>
              <a:off x="6507013" y="3834638"/>
              <a:ext cx="1306768" cy="3390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800" dirty="0">
                  <a:latin typeface="Poppins" pitchFamily="2" charset="0"/>
                  <a:cs typeface="Poppins" pitchFamily="2" charset="0"/>
                </a:rPr>
                <a:t>(Internal)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528FB30B-2B0D-22CC-C1C9-577E2D160C74}"/>
              </a:ext>
            </a:extLst>
          </p:cNvPr>
          <p:cNvSpPr txBox="1"/>
          <p:nvPr/>
        </p:nvSpPr>
        <p:spPr>
          <a:xfrm>
            <a:off x="3971764" y="692515"/>
            <a:ext cx="424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Quality </a:t>
            </a:r>
            <a:r>
              <a:rPr lang="en-US" sz="3200" b="1" dirty="0" smtClean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controls</a:t>
            </a:r>
            <a:endParaRPr lang="en-CA" sz="3200" b="1" dirty="0">
              <a:solidFill>
                <a:srgbClr val="BC4D4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CBACA5D9-236A-91DA-0AAC-8A84E9B55824}"/>
              </a:ext>
            </a:extLst>
          </p:cNvPr>
          <p:cNvGrpSpPr/>
          <p:nvPr/>
        </p:nvGrpSpPr>
        <p:grpSpPr>
          <a:xfrm>
            <a:off x="119336" y="120824"/>
            <a:ext cx="11809312" cy="6661065"/>
            <a:chOff x="119336" y="120824"/>
            <a:chExt cx="11809312" cy="6661065"/>
          </a:xfrm>
        </p:grpSpPr>
        <p:sp>
          <p:nvSpPr>
            <p:cNvPr id="4" name="TextBox 1">
              <a:extLst>
                <a:ext uri="{FF2B5EF4-FFF2-40B4-BE49-F238E27FC236}">
                  <a16:creationId xmlns="" xmlns:a16="http://schemas.microsoft.com/office/drawing/2014/main" id="{ADE7C515-F87A-C693-ABD7-63E82A3DA4E3}"/>
                </a:ext>
              </a:extLst>
            </p:cNvPr>
            <p:cNvSpPr txBox="1"/>
            <p:nvPr/>
          </p:nvSpPr>
          <p:spPr>
            <a:xfrm>
              <a:off x="119336" y="6525344"/>
              <a:ext cx="3071284" cy="2565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0"/>
                  <a:ea typeface="微软雅黑" pitchFamily="34" charset="-122"/>
                  <a:cs typeface="Poppins" pitchFamily="2" charset="0"/>
                </a:rPr>
                <a:t>Sino Biological, Inc.</a:t>
              </a:r>
            </a:p>
          </p:txBody>
        </p:sp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6258A89C-AF0E-A64B-3EDE-24708551C3C9}"/>
                </a:ext>
              </a:extLst>
            </p:cNvPr>
            <p:cNvGrpSpPr/>
            <p:nvPr/>
          </p:nvGrpSpPr>
          <p:grpSpPr>
            <a:xfrm>
              <a:off x="191345" y="120824"/>
              <a:ext cx="3528392" cy="423547"/>
              <a:chOff x="476211" y="390376"/>
              <a:chExt cx="3998679" cy="480000"/>
            </a:xfrm>
          </p:grpSpPr>
          <p:pic>
            <p:nvPicPr>
              <p:cNvPr id="24" name="Picture 2" descr="D:\桌面\新logo-黑.png">
                <a:extLst>
                  <a:ext uri="{FF2B5EF4-FFF2-40B4-BE49-F238E27FC236}">
                    <a16:creationId xmlns="" xmlns:a16="http://schemas.microsoft.com/office/drawing/2014/main" id="{43D2B4B8-F908-AAC8-5D02-8FFC9F506F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 bwMode="auto">
              <a:xfrm>
                <a:off x="476211" y="390376"/>
                <a:ext cx="1991701" cy="48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0" name="Picture 2" descr="\\192.168.3.235\Design\Logo &amp; Icons\SCB logo\新版\SCB-标准版.png">
                <a:extLst>
                  <a:ext uri="{FF2B5EF4-FFF2-40B4-BE49-F238E27FC236}">
                    <a16:creationId xmlns="" xmlns:a16="http://schemas.microsoft.com/office/drawing/2014/main" id="{36D10C7D-C04B-8A6F-2CFF-5E161164E7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855640" y="398823"/>
                <a:ext cx="1619250" cy="463106"/>
              </a:xfrm>
              <a:prstGeom prst="rect">
                <a:avLst/>
              </a:prstGeom>
              <a:noFill/>
            </p:spPr>
          </p:pic>
          <p:cxnSp>
            <p:nvCxnSpPr>
              <p:cNvPr id="31" name="直接连接符 30">
                <a:extLst>
                  <a:ext uri="{FF2B5EF4-FFF2-40B4-BE49-F238E27FC236}">
                    <a16:creationId xmlns="" xmlns:a16="http://schemas.microsoft.com/office/drawing/2014/main" id="{BCDEA749-164A-C3F5-8B7F-96CCC5FBA378}"/>
                  </a:ext>
                </a:extLst>
              </p:cNvPr>
              <p:cNvCxnSpPr/>
              <p:nvPr/>
            </p:nvCxnSpPr>
            <p:spPr>
              <a:xfrm>
                <a:off x="2661776" y="504376"/>
                <a:ext cx="0" cy="252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" name="直接连接符 5">
              <a:extLst>
                <a:ext uri="{FF2B5EF4-FFF2-40B4-BE49-F238E27FC236}">
                  <a16:creationId xmlns="" xmlns:a16="http://schemas.microsoft.com/office/drawing/2014/main" id="{7DD8F1D3-977E-84D3-C92F-00A958D27AF5}"/>
                </a:ext>
              </a:extLst>
            </p:cNvPr>
            <p:cNvCxnSpPr>
              <a:cxnSpLocks/>
            </p:cNvCxnSpPr>
            <p:nvPr/>
          </p:nvCxnSpPr>
          <p:spPr>
            <a:xfrm>
              <a:off x="3935760" y="384533"/>
              <a:ext cx="73546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组合 41">
              <a:extLst>
                <a:ext uri="{FF2B5EF4-FFF2-40B4-BE49-F238E27FC236}">
                  <a16:creationId xmlns="" xmlns:a16="http://schemas.microsoft.com/office/drawing/2014/main" id="{8EE4C5C8-9AB4-20BC-BA31-A3885584FB1D}"/>
                </a:ext>
              </a:extLst>
            </p:cNvPr>
            <p:cNvGrpSpPr/>
            <p:nvPr/>
          </p:nvGrpSpPr>
          <p:grpSpPr>
            <a:xfrm>
              <a:off x="11509732" y="256894"/>
              <a:ext cx="418916" cy="255279"/>
              <a:chOff x="4572000" y="785800"/>
              <a:chExt cx="548649" cy="334335"/>
            </a:xfrm>
          </p:grpSpPr>
          <p:sp>
            <p:nvSpPr>
              <p:cNvPr id="8" name="椭圆 7">
                <a:extLst>
                  <a:ext uri="{FF2B5EF4-FFF2-40B4-BE49-F238E27FC236}">
                    <a16:creationId xmlns="" xmlns:a16="http://schemas.microsoft.com/office/drawing/2014/main" id="{0BC0405D-7703-3915-3335-9B26BD771C1A}"/>
                  </a:ext>
                </a:extLst>
              </p:cNvPr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BC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9" name="椭圆 8">
                <a:extLst>
                  <a:ext uri="{FF2B5EF4-FFF2-40B4-BE49-F238E27FC236}">
                    <a16:creationId xmlns="" xmlns:a16="http://schemas.microsoft.com/office/drawing/2014/main" id="{E7AE5738-DFCB-DE3B-1111-30FAAC94C589}"/>
                  </a:ext>
                </a:extLst>
              </p:cNvPr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</p:grpSp>
      <p:sp>
        <p:nvSpPr>
          <p:cNvPr id="35" name="矩形: 圆角 34">
            <a:extLst>
              <a:ext uri="{FF2B5EF4-FFF2-40B4-BE49-F238E27FC236}">
                <a16:creationId xmlns="" xmlns:a16="http://schemas.microsoft.com/office/drawing/2014/main" id="{AA5A836C-67EA-C1BD-4CB0-FC0948E16865}"/>
              </a:ext>
            </a:extLst>
          </p:cNvPr>
          <p:cNvSpPr/>
          <p:nvPr/>
        </p:nvSpPr>
        <p:spPr>
          <a:xfrm>
            <a:off x="564315" y="1422047"/>
            <a:ext cx="504055" cy="478363"/>
          </a:xfrm>
          <a:prstGeom prst="roundRect">
            <a:avLst>
              <a:gd name="adj" fmla="val 3116"/>
            </a:avLst>
          </a:prstGeom>
          <a:solidFill>
            <a:srgbClr val="ECCEC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: 圆角 35">
            <a:extLst>
              <a:ext uri="{FF2B5EF4-FFF2-40B4-BE49-F238E27FC236}">
                <a16:creationId xmlns="" xmlns:a16="http://schemas.microsoft.com/office/drawing/2014/main" id="{249E20CA-F7ED-7285-D307-52E06B57BEB2}"/>
              </a:ext>
            </a:extLst>
          </p:cNvPr>
          <p:cNvSpPr/>
          <p:nvPr/>
        </p:nvSpPr>
        <p:spPr>
          <a:xfrm>
            <a:off x="564315" y="3846082"/>
            <a:ext cx="504055" cy="478363"/>
          </a:xfrm>
          <a:prstGeom prst="roundRect">
            <a:avLst>
              <a:gd name="adj" fmla="val 3116"/>
            </a:avLst>
          </a:prstGeom>
          <a:solidFill>
            <a:srgbClr val="ECCEC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7149768" y="2700000"/>
            <a:ext cx="4562856" cy="2817332"/>
            <a:chOff x="7149768" y="2700000"/>
            <a:chExt cx="4562856" cy="2817332"/>
          </a:xfrm>
        </p:grpSpPr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69D1539C-78BF-8F6E-8507-9922E45CB24A}"/>
                </a:ext>
              </a:extLst>
            </p:cNvPr>
            <p:cNvSpPr txBox="1"/>
            <p:nvPr/>
          </p:nvSpPr>
          <p:spPr>
            <a:xfrm>
              <a:off x="7208141" y="5148000"/>
              <a:ext cx="1624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800" dirty="0" smtClean="0">
                  <a:latin typeface="Poppins" panose="00000500000000000000" pitchFamily="2" charset="0"/>
                  <a:cs typeface="Poppins" panose="00000500000000000000" pitchFamily="2" charset="0"/>
                </a:rPr>
                <a:t>(Datasheet</a:t>
              </a:r>
              <a:r>
                <a:rPr lang="en-CA" sz="1800" dirty="0">
                  <a:latin typeface="Poppins" panose="00000500000000000000" pitchFamily="2" charset="0"/>
                  <a:cs typeface="Poppins" panose="00000500000000000000" pitchFamily="2" charset="0"/>
                </a:rPr>
                <a:t>)</a:t>
              </a:r>
            </a:p>
          </p:txBody>
        </p:sp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149768" y="2700000"/>
              <a:ext cx="4562856" cy="2240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8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528736" y="-603448"/>
            <a:ext cx="8324850" cy="4572000"/>
          </a:xfrm>
          <a:prstGeom prst="rect">
            <a:avLst/>
          </a:prstGeom>
          <a:noFill/>
        </p:spPr>
      </p:pic>
      <p:pic>
        <p:nvPicPr>
          <p:cNvPr id="39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27448" y="1052736"/>
            <a:ext cx="8324850" cy="4572000"/>
          </a:xfrm>
          <a:prstGeom prst="rect">
            <a:avLst/>
          </a:prstGeom>
          <a:noFill/>
        </p:spPr>
      </p:pic>
      <p:pic>
        <p:nvPicPr>
          <p:cNvPr id="40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79776" y="2286000"/>
            <a:ext cx="832485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82723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: 圆角 18">
            <a:extLst>
              <a:ext uri="{FF2B5EF4-FFF2-40B4-BE49-F238E27FC236}">
                <a16:creationId xmlns="" xmlns:a16="http://schemas.microsoft.com/office/drawing/2014/main" id="{07C2A1CD-EB41-5A54-9CF3-903F77DE80A0}"/>
              </a:ext>
            </a:extLst>
          </p:cNvPr>
          <p:cNvSpPr/>
          <p:nvPr/>
        </p:nvSpPr>
        <p:spPr>
          <a:xfrm>
            <a:off x="335360" y="1929663"/>
            <a:ext cx="4824536" cy="4059887"/>
          </a:xfrm>
          <a:prstGeom prst="roundRect">
            <a:avLst>
              <a:gd name="adj" fmla="val 173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itle 1">
            <a:extLst>
              <a:ext uri="{FF2B5EF4-FFF2-40B4-BE49-F238E27FC236}">
                <a16:creationId xmlns="" xmlns:a16="http://schemas.microsoft.com/office/drawing/2014/main" id="{96AF6D97-D9A8-2A53-57DB-28ABCEBAF37E}"/>
              </a:ext>
            </a:extLst>
          </p:cNvPr>
          <p:cNvSpPr txBox="1">
            <a:spLocks/>
          </p:cNvSpPr>
          <p:nvPr/>
        </p:nvSpPr>
        <p:spPr>
          <a:xfrm>
            <a:off x="609600" y="355976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36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2BE19EC-EFD1-E8B6-3807-F1E0C1BF1964}"/>
              </a:ext>
            </a:extLst>
          </p:cNvPr>
          <p:cNvSpPr txBox="1"/>
          <p:nvPr/>
        </p:nvSpPr>
        <p:spPr>
          <a:xfrm>
            <a:off x="9408368" y="6021288"/>
            <a:ext cx="2567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i="1" dirty="0">
                <a:latin typeface="Poppins" panose="00000500000000000000" pitchFamily="2" charset="0"/>
                <a:cs typeface="Poppins" panose="00000500000000000000" pitchFamily="2" charset="0"/>
              </a:rPr>
              <a:t>Reaction Biology website  </a:t>
            </a:r>
          </a:p>
          <a:p>
            <a:endParaRPr lang="en-CA" sz="1200" dirty="0"/>
          </a:p>
        </p:txBody>
      </p:sp>
      <p:pic>
        <p:nvPicPr>
          <p:cNvPr id="1026" name="Picture 2" descr="box-img2">
            <a:extLst>
              <a:ext uri="{FF2B5EF4-FFF2-40B4-BE49-F238E27FC236}">
                <a16:creationId xmlns="" xmlns:a16="http://schemas.microsoft.com/office/drawing/2014/main" id="{22E2F3DA-FC93-1C97-5381-9B94A8CECE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333" y="1917741"/>
            <a:ext cx="6471676" cy="40598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A7DA9E3-1426-4673-9085-4E6810528951}"/>
              </a:ext>
            </a:extLst>
          </p:cNvPr>
          <p:cNvSpPr txBox="1"/>
          <p:nvPr/>
        </p:nvSpPr>
        <p:spPr>
          <a:xfrm>
            <a:off x="1685975" y="774741"/>
            <a:ext cx="88200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altLang="zh-CN" sz="3200" b="1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Filter binding radiometric kinase assay</a:t>
            </a:r>
            <a:endParaRPr lang="en-CA" sz="3200" b="1" dirty="0">
              <a:solidFill>
                <a:srgbClr val="BC4D4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CC9AEB6-B0E4-E224-0A26-D1F0D66F02C3}"/>
              </a:ext>
            </a:extLst>
          </p:cNvPr>
          <p:cNvSpPr txBox="1"/>
          <p:nvPr/>
        </p:nvSpPr>
        <p:spPr>
          <a:xfrm>
            <a:off x="442748" y="2316936"/>
            <a:ext cx="45011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Direct detection of radioactive labeled substrate, high specificity, high sensitivity.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Requires washing step, radioactive waste, also </a:t>
            </a:r>
            <a:r>
              <a:rPr lang="en-US" dirty="0" smtClean="0">
                <a:latin typeface="Poppins" panose="00000500000000000000" pitchFamily="2" charset="0"/>
                <a:cs typeface="Poppins" panose="00000500000000000000" pitchFamily="2" charset="0"/>
              </a:rPr>
              <a:t>needs 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a positively charged substrate. </a:t>
            </a:r>
            <a:endParaRPr lang="en-CA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FFB16693-7183-2FA2-10E6-54A198F32756}"/>
              </a:ext>
            </a:extLst>
          </p:cNvPr>
          <p:cNvGrpSpPr/>
          <p:nvPr/>
        </p:nvGrpSpPr>
        <p:grpSpPr>
          <a:xfrm>
            <a:off x="119336" y="120824"/>
            <a:ext cx="11809312" cy="6661065"/>
            <a:chOff x="119336" y="120824"/>
            <a:chExt cx="11809312" cy="6661065"/>
          </a:xfrm>
        </p:grpSpPr>
        <p:sp>
          <p:nvSpPr>
            <p:cNvPr id="4" name="TextBox 1">
              <a:extLst>
                <a:ext uri="{FF2B5EF4-FFF2-40B4-BE49-F238E27FC236}">
                  <a16:creationId xmlns="" xmlns:a16="http://schemas.microsoft.com/office/drawing/2014/main" id="{C4938A7B-0FE8-3DA1-CCD2-E80D2B3C7B21}"/>
                </a:ext>
              </a:extLst>
            </p:cNvPr>
            <p:cNvSpPr txBox="1"/>
            <p:nvPr/>
          </p:nvSpPr>
          <p:spPr>
            <a:xfrm>
              <a:off x="119336" y="6525344"/>
              <a:ext cx="3071284" cy="2565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0"/>
                  <a:ea typeface="微软雅黑" pitchFamily="34" charset="-122"/>
                  <a:cs typeface="Poppins" pitchFamily="2" charset="0"/>
                </a:rPr>
                <a:t>Sino Biological, Inc.</a:t>
              </a:r>
            </a:p>
          </p:txBody>
        </p:sp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725E1D35-F7A6-53DF-538C-6C0DADD436F8}"/>
                </a:ext>
              </a:extLst>
            </p:cNvPr>
            <p:cNvGrpSpPr/>
            <p:nvPr/>
          </p:nvGrpSpPr>
          <p:grpSpPr>
            <a:xfrm>
              <a:off x="191345" y="120824"/>
              <a:ext cx="3528392" cy="423547"/>
              <a:chOff x="476211" y="390376"/>
              <a:chExt cx="3998679" cy="480000"/>
            </a:xfrm>
          </p:grpSpPr>
          <p:pic>
            <p:nvPicPr>
              <p:cNvPr id="12" name="Picture 2" descr="D:\桌面\新logo-黑.png">
                <a:extLst>
                  <a:ext uri="{FF2B5EF4-FFF2-40B4-BE49-F238E27FC236}">
                    <a16:creationId xmlns="" xmlns:a16="http://schemas.microsoft.com/office/drawing/2014/main" id="{8E40E496-7FA7-B52D-03B8-21347D1769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 bwMode="auto">
              <a:xfrm>
                <a:off x="476211" y="390376"/>
                <a:ext cx="1991701" cy="48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" name="Picture 2" descr="\\192.168.3.235\Design\Logo &amp; Icons\SCB logo\新版\SCB-标准版.png">
                <a:extLst>
                  <a:ext uri="{FF2B5EF4-FFF2-40B4-BE49-F238E27FC236}">
                    <a16:creationId xmlns="" xmlns:a16="http://schemas.microsoft.com/office/drawing/2014/main" id="{B4C90C74-407D-A439-2DE2-4D1B051A04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855640" y="398823"/>
                <a:ext cx="1619250" cy="463106"/>
              </a:xfrm>
              <a:prstGeom prst="rect">
                <a:avLst/>
              </a:prstGeom>
              <a:noFill/>
            </p:spPr>
          </p:pic>
          <p:cxnSp>
            <p:nvCxnSpPr>
              <p:cNvPr id="18" name="直接连接符 17">
                <a:extLst>
                  <a:ext uri="{FF2B5EF4-FFF2-40B4-BE49-F238E27FC236}">
                    <a16:creationId xmlns="" xmlns:a16="http://schemas.microsoft.com/office/drawing/2014/main" id="{45ACE3CC-3E7D-2E82-EBE3-7DE9CE1B1D6D}"/>
                  </a:ext>
                </a:extLst>
              </p:cNvPr>
              <p:cNvCxnSpPr/>
              <p:nvPr/>
            </p:nvCxnSpPr>
            <p:spPr>
              <a:xfrm>
                <a:off x="2661776" y="504376"/>
                <a:ext cx="0" cy="252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" name="直接连接符 7">
              <a:extLst>
                <a:ext uri="{FF2B5EF4-FFF2-40B4-BE49-F238E27FC236}">
                  <a16:creationId xmlns="" xmlns:a16="http://schemas.microsoft.com/office/drawing/2014/main" id="{9ABAF4E9-F85A-5A23-E843-C2D042B0EA9A}"/>
                </a:ext>
              </a:extLst>
            </p:cNvPr>
            <p:cNvCxnSpPr>
              <a:cxnSpLocks/>
            </p:cNvCxnSpPr>
            <p:nvPr/>
          </p:nvCxnSpPr>
          <p:spPr>
            <a:xfrm>
              <a:off x="3935760" y="384533"/>
              <a:ext cx="73546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组合 41">
              <a:extLst>
                <a:ext uri="{FF2B5EF4-FFF2-40B4-BE49-F238E27FC236}">
                  <a16:creationId xmlns="" xmlns:a16="http://schemas.microsoft.com/office/drawing/2014/main" id="{85651921-C40B-B02B-E053-484760D149CD}"/>
                </a:ext>
              </a:extLst>
            </p:cNvPr>
            <p:cNvGrpSpPr/>
            <p:nvPr/>
          </p:nvGrpSpPr>
          <p:grpSpPr>
            <a:xfrm>
              <a:off x="11509732" y="256894"/>
              <a:ext cx="418916" cy="255279"/>
              <a:chOff x="4572000" y="785800"/>
              <a:chExt cx="548649" cy="334335"/>
            </a:xfrm>
          </p:grpSpPr>
          <p:sp>
            <p:nvSpPr>
              <p:cNvPr id="10" name="椭圆 9">
                <a:extLst>
                  <a:ext uri="{FF2B5EF4-FFF2-40B4-BE49-F238E27FC236}">
                    <a16:creationId xmlns="" xmlns:a16="http://schemas.microsoft.com/office/drawing/2014/main" id="{5FCCF0B3-3A63-32A6-EE8F-E61F2574C6AD}"/>
                  </a:ext>
                </a:extLst>
              </p:cNvPr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BC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="" xmlns:a16="http://schemas.microsoft.com/office/drawing/2014/main" id="{71F80163-CE36-BC3F-112C-00A77492D4AB}"/>
                  </a:ext>
                </a:extLst>
              </p:cNvPr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</p:grpSp>
      <p:sp>
        <p:nvSpPr>
          <p:cNvPr id="20" name="矩形: 圆角 19">
            <a:extLst>
              <a:ext uri="{FF2B5EF4-FFF2-40B4-BE49-F238E27FC236}">
                <a16:creationId xmlns="" xmlns:a16="http://schemas.microsoft.com/office/drawing/2014/main" id="{9DFB506E-0663-0483-E70B-7DBF95C19847}"/>
              </a:ext>
            </a:extLst>
          </p:cNvPr>
          <p:cNvSpPr/>
          <p:nvPr/>
        </p:nvSpPr>
        <p:spPr>
          <a:xfrm>
            <a:off x="551385" y="1736812"/>
            <a:ext cx="504055" cy="478363"/>
          </a:xfrm>
          <a:prstGeom prst="roundRect">
            <a:avLst>
              <a:gd name="adj" fmla="val 3116"/>
            </a:avLst>
          </a:prstGeom>
          <a:solidFill>
            <a:srgbClr val="ECCEC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: 圆角 19">
            <a:extLst>
              <a:ext uri="{FF2B5EF4-FFF2-40B4-BE49-F238E27FC236}">
                <a16:creationId xmlns="" xmlns:a16="http://schemas.microsoft.com/office/drawing/2014/main" id="{9DFB506E-0663-0483-E70B-7DBF95C19847}"/>
              </a:ext>
            </a:extLst>
          </p:cNvPr>
          <p:cNvSpPr/>
          <p:nvPr/>
        </p:nvSpPr>
        <p:spPr>
          <a:xfrm>
            <a:off x="5519936" y="1736812"/>
            <a:ext cx="504055" cy="478363"/>
          </a:xfrm>
          <a:prstGeom prst="roundRect">
            <a:avLst>
              <a:gd name="adj" fmla="val 3116"/>
            </a:avLst>
          </a:prstGeom>
          <a:solidFill>
            <a:srgbClr val="ECCEC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528736" y="-603448"/>
            <a:ext cx="8324850" cy="4572000"/>
          </a:xfrm>
          <a:prstGeom prst="rect">
            <a:avLst/>
          </a:prstGeom>
          <a:noFill/>
        </p:spPr>
      </p:pic>
      <p:pic>
        <p:nvPicPr>
          <p:cNvPr id="23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27448" y="1052736"/>
            <a:ext cx="8324850" cy="4572000"/>
          </a:xfrm>
          <a:prstGeom prst="rect">
            <a:avLst/>
          </a:prstGeom>
          <a:noFill/>
        </p:spPr>
      </p:pic>
      <p:pic>
        <p:nvPicPr>
          <p:cNvPr id="24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79776" y="2286000"/>
            <a:ext cx="832485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96543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: 圆角 20">
            <a:extLst>
              <a:ext uri="{FF2B5EF4-FFF2-40B4-BE49-F238E27FC236}">
                <a16:creationId xmlns="" xmlns:a16="http://schemas.microsoft.com/office/drawing/2014/main" id="{CF13B086-502F-A8BC-3EDC-96B3537FBC34}"/>
              </a:ext>
            </a:extLst>
          </p:cNvPr>
          <p:cNvSpPr/>
          <p:nvPr/>
        </p:nvSpPr>
        <p:spPr>
          <a:xfrm>
            <a:off x="479376" y="1510852"/>
            <a:ext cx="7272808" cy="4870476"/>
          </a:xfrm>
          <a:prstGeom prst="roundRect">
            <a:avLst>
              <a:gd name="adj" fmla="val 173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itle 1">
            <a:extLst>
              <a:ext uri="{FF2B5EF4-FFF2-40B4-BE49-F238E27FC236}">
                <a16:creationId xmlns="" xmlns:a16="http://schemas.microsoft.com/office/drawing/2014/main" id="{96AF6D97-D9A8-2A53-57DB-28ABCEBAF37E}"/>
              </a:ext>
            </a:extLst>
          </p:cNvPr>
          <p:cNvSpPr txBox="1">
            <a:spLocks/>
          </p:cNvSpPr>
          <p:nvPr/>
        </p:nvSpPr>
        <p:spPr>
          <a:xfrm>
            <a:off x="609600" y="355976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36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0CA3729-02A0-5860-DB3D-35FDAE8CB5FD}"/>
              </a:ext>
            </a:extLst>
          </p:cNvPr>
          <p:cNvSpPr txBox="1"/>
          <p:nvPr/>
        </p:nvSpPr>
        <p:spPr>
          <a:xfrm>
            <a:off x="839416" y="1986801"/>
            <a:ext cx="6336704" cy="5309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base" latinLnBrk="0" hangingPunct="1"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Poppins" pitchFamily="2" charset="0"/>
                <a:cs typeface="Poppins" pitchFamily="2" charset="0"/>
              </a:rPr>
              <a:t>A homogeneous luminescent assay to detect ADP (range of ~1 mM – 0.01 µM) (no washing step)</a:t>
            </a:r>
          </a:p>
          <a:p>
            <a:pPr marL="342900" marR="0" lvl="0" indent="-342900" algn="l" defTabSz="914400" rtl="0" eaLnBrk="1" fontAlgn="base" latinLnBrk="0" hangingPunct="1"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Poppins" pitchFamily="2" charset="0"/>
                <a:cs typeface="Poppins" pitchFamily="2" charset="0"/>
              </a:rPr>
              <a:t>High sensitivity: Detect 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Poppins" pitchFamily="2" charset="0"/>
                <a:cs typeface="Poppins" pitchFamily="2" charset="0"/>
              </a:rPr>
              <a:t>0.2 </a:t>
            </a:r>
            <a:r>
              <a:rPr kumimoji="0" lang="en-US" sz="22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Poppins" pitchFamily="2" charset="0"/>
                <a:cs typeface="Poppins" pitchFamily="2" charset="0"/>
              </a:rPr>
              <a:t>pmol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Poppins" pitchFamily="2" charset="0"/>
                <a:cs typeface="Poppins" pitchFamily="2" charset="0"/>
              </a:rPr>
              <a:t> </a:t>
            </a: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Poppins" pitchFamily="2" charset="0"/>
                <a:cs typeface="Poppins" pitchFamily="2" charset="0"/>
              </a:rPr>
              <a:t>ADP with more than </a:t>
            </a:r>
            <a:r>
              <a:rPr lang="en-US" sz="2200" dirty="0">
                <a:solidFill>
                  <a:srgbClr val="2A2A2A"/>
                </a:solidFill>
                <a:latin typeface="Poppins" pitchFamily="2" charset="0"/>
                <a:cs typeface="Poppins" pitchFamily="2" charset="0"/>
              </a:rPr>
              <a:t>2-</a:t>
            </a: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Poppins" pitchFamily="2" charset="0"/>
                <a:cs typeface="Poppins" pitchFamily="2" charset="0"/>
              </a:rPr>
              <a:t>fold diﬀerence over the 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Poppins" pitchFamily="2" charset="0"/>
                <a:cs typeface="Poppins" pitchFamily="2" charset="0"/>
              </a:rPr>
              <a:t>background</a:t>
            </a:r>
            <a:endParaRPr kumimoji="0" lang="en-US" sz="2200" i="0" u="none" strike="noStrike" kern="1200" cap="none" spc="0" normalizeH="0" baseline="0" noProof="0" dirty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Poppins" pitchFamily="2" charset="0"/>
              <a:cs typeface="Poppins" pitchFamily="2" charset="0"/>
            </a:endParaRPr>
          </a:p>
          <a:p>
            <a:pPr marL="342900" indent="-342900" defTabSz="914400" fontAlgn="base">
              <a:spcBef>
                <a:spcPts val="18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Poppins" pitchFamily="2" charset="0"/>
                <a:cs typeface="Poppins" pitchFamily="2" charset="0"/>
              </a:rPr>
              <a:t>Any ADP-generating enzyme (e.g., kinase or ATPase) using up to 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Poppins" pitchFamily="2" charset="0"/>
                <a:cs typeface="Poppins" pitchFamily="2" charset="0"/>
              </a:rPr>
              <a:t>1 </a:t>
            </a:r>
            <a:r>
              <a:rPr kumimoji="0" lang="en-US" sz="22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Poppins" pitchFamily="2" charset="0"/>
                <a:cs typeface="Poppins" pitchFamily="2" charset="0"/>
              </a:rPr>
              <a:t>mM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Poppins" pitchFamily="2" charset="0"/>
                <a:cs typeface="Poppins" pitchFamily="2" charset="0"/>
              </a:rPr>
              <a:t> ATP</a:t>
            </a:r>
            <a:endParaRPr kumimoji="0" lang="en-US" sz="2200" i="0" u="none" strike="noStrike" kern="1200" cap="none" spc="0" normalizeH="0" baseline="0" noProof="0" dirty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Poppins" pitchFamily="2" charset="0"/>
              <a:cs typeface="Poppins" pitchFamily="2" charset="0"/>
            </a:endParaRPr>
          </a:p>
          <a:p>
            <a:pPr marL="342900" indent="-342900" defTabSz="914400" fontAlgn="base">
              <a:spcBef>
                <a:spcPts val="1800"/>
              </a:spcBef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rgbClr val="2A2A2A"/>
                </a:solidFill>
                <a:latin typeface="Poppins" pitchFamily="2" charset="0"/>
                <a:cs typeface="Poppins" pitchFamily="2" charset="0"/>
              </a:rPr>
              <a:t>Also detect kinase which has auto </a:t>
            </a:r>
            <a:r>
              <a:rPr lang="en-US" sz="2200" dirty="0" err="1">
                <a:solidFill>
                  <a:srgbClr val="2A2A2A"/>
                </a:solidFill>
                <a:latin typeface="Poppins" pitchFamily="2" charset="0"/>
                <a:cs typeface="Poppins" pitchFamily="2" charset="0"/>
              </a:rPr>
              <a:t>phosphalization</a:t>
            </a:r>
            <a:r>
              <a:rPr lang="en-US" sz="2200" dirty="0">
                <a:solidFill>
                  <a:srgbClr val="2A2A2A"/>
                </a:solidFill>
                <a:latin typeface="Poppins" pitchFamily="2" charset="0"/>
                <a:cs typeface="Poppins" pitchFamily="2" charset="0"/>
              </a:rPr>
              <a:t> </a:t>
            </a:r>
            <a:r>
              <a:rPr lang="en-US" sz="2200" dirty="0" smtClean="0">
                <a:solidFill>
                  <a:srgbClr val="2A2A2A"/>
                </a:solidFill>
                <a:latin typeface="Poppins" pitchFamily="2" charset="0"/>
                <a:cs typeface="Poppins" pitchFamily="2" charset="0"/>
              </a:rPr>
              <a:t>effect</a:t>
            </a:r>
            <a:endParaRPr kumimoji="0" lang="en-US" sz="2200" i="0" u="none" strike="noStrike" kern="1200" cap="none" spc="0" normalizeH="0" baseline="0" noProof="0" dirty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Poppins" pitchFamily="2" charset="0"/>
              <a:cs typeface="Poppins" pitchFamily="2" charset="0"/>
            </a:endParaRPr>
          </a:p>
          <a:p>
            <a:pPr marL="342900" marR="0" lvl="0" indent="-342900" algn="l" defTabSz="914400" rtl="0" eaLnBrk="1" fontAlgn="base" latinLnBrk="0" hangingPunct="1"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i="0" u="none" strike="noStrike" kern="1200" cap="none" spc="0" normalizeH="0" baseline="0" noProof="0" dirty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Poppins" pitchFamily="2" charset="0"/>
              <a:cs typeface="Poppins" pitchFamily="2" charset="0"/>
            </a:endParaRPr>
          </a:p>
          <a:p>
            <a:pPr marL="342900" marR="0" lvl="0" indent="-342900" algn="l" defTabSz="914400" rtl="0" eaLnBrk="1" fontAlgn="base" latinLnBrk="0" hangingPunct="1"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i="0" u="none" strike="noStrike" kern="1200" cap="none" spc="0" normalizeH="0" baseline="0" noProof="0" dirty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Poppins" pitchFamily="2" charset="0"/>
              <a:cs typeface="Poppins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8F58C4A-57C5-0F58-F1B6-7A7606EABCB4}"/>
              </a:ext>
            </a:extLst>
          </p:cNvPr>
          <p:cNvSpPr txBox="1"/>
          <p:nvPr/>
        </p:nvSpPr>
        <p:spPr>
          <a:xfrm>
            <a:off x="551384" y="713529"/>
            <a:ext cx="72728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ADP-Glo kinase assay</a:t>
            </a:r>
          </a:p>
          <a:p>
            <a:endParaRPr lang="en-CA" dirty="0">
              <a:solidFill>
                <a:srgbClr val="BC4D44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2BE19EC-EFD1-E8B6-3807-F1E0C1BF1964}"/>
              </a:ext>
            </a:extLst>
          </p:cNvPr>
          <p:cNvSpPr txBox="1"/>
          <p:nvPr/>
        </p:nvSpPr>
        <p:spPr>
          <a:xfrm>
            <a:off x="9912424" y="6525344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i="1" dirty="0" err="1" smtClean="0">
                <a:latin typeface="Poppins" panose="00000500000000000000" pitchFamily="2" charset="0"/>
                <a:cs typeface="Poppins" panose="00000500000000000000" pitchFamily="2" charset="0"/>
              </a:rPr>
              <a:t>Promega</a:t>
            </a:r>
            <a:r>
              <a:rPr lang="en-CA" sz="1200" i="1" dirty="0" smtClean="0">
                <a:latin typeface="Poppins" panose="00000500000000000000" pitchFamily="2" charset="0"/>
                <a:cs typeface="Poppins" panose="00000500000000000000" pitchFamily="2" charset="0"/>
              </a:rPr>
              <a:t> website </a:t>
            </a:r>
            <a:endParaRPr lang="en-CA" sz="1200" i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CA" sz="1200" dirty="0"/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6DEE9D28-CF01-49E8-2079-88754A477040}"/>
              </a:ext>
            </a:extLst>
          </p:cNvPr>
          <p:cNvGrpSpPr/>
          <p:nvPr/>
        </p:nvGrpSpPr>
        <p:grpSpPr>
          <a:xfrm>
            <a:off x="119336" y="120824"/>
            <a:ext cx="11809312" cy="6661065"/>
            <a:chOff x="119336" y="120824"/>
            <a:chExt cx="11809312" cy="6661065"/>
          </a:xfrm>
        </p:grpSpPr>
        <p:sp>
          <p:nvSpPr>
            <p:cNvPr id="8" name="TextBox 1">
              <a:extLst>
                <a:ext uri="{FF2B5EF4-FFF2-40B4-BE49-F238E27FC236}">
                  <a16:creationId xmlns="" xmlns:a16="http://schemas.microsoft.com/office/drawing/2014/main" id="{725D21C0-2F41-D310-79D9-68C0B2149640}"/>
                </a:ext>
              </a:extLst>
            </p:cNvPr>
            <p:cNvSpPr txBox="1"/>
            <p:nvPr/>
          </p:nvSpPr>
          <p:spPr>
            <a:xfrm>
              <a:off x="119336" y="6525344"/>
              <a:ext cx="3071284" cy="2565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0"/>
                  <a:ea typeface="微软雅黑" pitchFamily="34" charset="-122"/>
                  <a:cs typeface="Poppins" pitchFamily="2" charset="0"/>
                </a:rPr>
                <a:t>Sino Biological, Inc.</a:t>
              </a: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8A075A41-2B10-20DF-722D-E2203D3F3CFD}"/>
                </a:ext>
              </a:extLst>
            </p:cNvPr>
            <p:cNvGrpSpPr/>
            <p:nvPr/>
          </p:nvGrpSpPr>
          <p:grpSpPr>
            <a:xfrm>
              <a:off x="191345" y="120824"/>
              <a:ext cx="3528392" cy="423547"/>
              <a:chOff x="476211" y="390376"/>
              <a:chExt cx="3998679" cy="480000"/>
            </a:xfrm>
          </p:grpSpPr>
          <p:pic>
            <p:nvPicPr>
              <p:cNvPr id="18" name="Picture 2" descr="D:\桌面\新logo-黑.png">
                <a:extLst>
                  <a:ext uri="{FF2B5EF4-FFF2-40B4-BE49-F238E27FC236}">
                    <a16:creationId xmlns="" xmlns:a16="http://schemas.microsoft.com/office/drawing/2014/main" id="{15E31FD6-9176-68A6-BF87-6D5F7A30CD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 bwMode="auto">
              <a:xfrm>
                <a:off x="476211" y="390376"/>
                <a:ext cx="1991701" cy="48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" name="Picture 2" descr="\\192.168.3.235\Design\Logo &amp; Icons\SCB logo\新版\SCB-标准版.png">
                <a:extLst>
                  <a:ext uri="{FF2B5EF4-FFF2-40B4-BE49-F238E27FC236}">
                    <a16:creationId xmlns="" xmlns:a16="http://schemas.microsoft.com/office/drawing/2014/main" id="{3FD99046-5D2F-2B22-8B32-3612472C57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855640" y="398823"/>
                <a:ext cx="1619250" cy="463106"/>
              </a:xfrm>
              <a:prstGeom prst="rect">
                <a:avLst/>
              </a:prstGeom>
              <a:noFill/>
            </p:spPr>
          </p:pic>
          <p:cxnSp>
            <p:nvCxnSpPr>
              <p:cNvPr id="20" name="直接连接符 19">
                <a:extLst>
                  <a:ext uri="{FF2B5EF4-FFF2-40B4-BE49-F238E27FC236}">
                    <a16:creationId xmlns="" xmlns:a16="http://schemas.microsoft.com/office/drawing/2014/main" id="{BFED9CBF-6C86-6C8D-C1A9-07BC1714CCC3}"/>
                  </a:ext>
                </a:extLst>
              </p:cNvPr>
              <p:cNvCxnSpPr/>
              <p:nvPr/>
            </p:nvCxnSpPr>
            <p:spPr>
              <a:xfrm>
                <a:off x="2661776" y="504376"/>
                <a:ext cx="0" cy="252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直接连接符 9">
              <a:extLst>
                <a:ext uri="{FF2B5EF4-FFF2-40B4-BE49-F238E27FC236}">
                  <a16:creationId xmlns="" xmlns:a16="http://schemas.microsoft.com/office/drawing/2014/main" id="{7622383C-D83E-BB92-02EC-75B28C4DEBEA}"/>
                </a:ext>
              </a:extLst>
            </p:cNvPr>
            <p:cNvCxnSpPr>
              <a:cxnSpLocks/>
            </p:cNvCxnSpPr>
            <p:nvPr/>
          </p:nvCxnSpPr>
          <p:spPr>
            <a:xfrm>
              <a:off x="3935760" y="384533"/>
              <a:ext cx="73546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组合 41">
              <a:extLst>
                <a:ext uri="{FF2B5EF4-FFF2-40B4-BE49-F238E27FC236}">
                  <a16:creationId xmlns="" xmlns:a16="http://schemas.microsoft.com/office/drawing/2014/main" id="{AAE98254-0797-ED6E-01C5-26ABDB292735}"/>
                </a:ext>
              </a:extLst>
            </p:cNvPr>
            <p:cNvGrpSpPr/>
            <p:nvPr/>
          </p:nvGrpSpPr>
          <p:grpSpPr>
            <a:xfrm>
              <a:off x="11509732" y="256894"/>
              <a:ext cx="418916" cy="255279"/>
              <a:chOff x="4572000" y="785800"/>
              <a:chExt cx="548649" cy="334335"/>
            </a:xfrm>
          </p:grpSpPr>
          <p:sp>
            <p:nvSpPr>
              <p:cNvPr id="12" name="椭圆 11">
                <a:extLst>
                  <a:ext uri="{FF2B5EF4-FFF2-40B4-BE49-F238E27FC236}">
                    <a16:creationId xmlns="" xmlns:a16="http://schemas.microsoft.com/office/drawing/2014/main" id="{9DDB2B4A-1BE0-AE4F-7526-54078AD9EC40}"/>
                  </a:ext>
                </a:extLst>
              </p:cNvPr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BC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14" name="椭圆 13">
                <a:extLst>
                  <a:ext uri="{FF2B5EF4-FFF2-40B4-BE49-F238E27FC236}">
                    <a16:creationId xmlns="" xmlns:a16="http://schemas.microsoft.com/office/drawing/2014/main" id="{8068D33A-61F4-9C5B-65CD-5E0841D72D5B}"/>
                  </a:ext>
                </a:extLst>
              </p:cNvPr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90843" y="663661"/>
            <a:ext cx="3267075" cy="583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F2BE19EC-EFD1-E8B6-3807-F1E0C1BF1964}"/>
              </a:ext>
            </a:extLst>
          </p:cNvPr>
          <p:cNvSpPr txBox="1"/>
          <p:nvPr/>
        </p:nvSpPr>
        <p:spPr>
          <a:xfrm>
            <a:off x="8256802" y="655528"/>
            <a:ext cx="13681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b="1" i="1" dirty="0">
                <a:latin typeface="Poppins" panose="00000500000000000000" pitchFamily="2" charset="0"/>
                <a:cs typeface="Poppins" panose="00000500000000000000" pitchFamily="2" charset="0"/>
              </a:rPr>
              <a:t>ADP-</a:t>
            </a:r>
            <a:r>
              <a:rPr lang="en-CA" sz="1800" b="1" i="1" dirty="0" err="1">
                <a:latin typeface="Poppins" panose="00000500000000000000" pitchFamily="2" charset="0"/>
                <a:cs typeface="Poppins" panose="00000500000000000000" pitchFamily="2" charset="0"/>
              </a:rPr>
              <a:t>Glo</a:t>
            </a:r>
            <a:r>
              <a:rPr lang="en-CA" sz="1800" b="1" i="1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CA" sz="1800" b="1" i="1" dirty="0" err="1" smtClean="0">
                <a:latin typeface="Poppins" panose="00000500000000000000" pitchFamily="2" charset="0"/>
                <a:cs typeface="Poppins" panose="00000500000000000000" pitchFamily="2" charset="0"/>
              </a:rPr>
              <a:t>kinase</a:t>
            </a:r>
            <a:r>
              <a:rPr lang="en-CA" sz="1800" b="1" i="1" dirty="0" smtClean="0">
                <a:latin typeface="Poppins" panose="00000500000000000000" pitchFamily="2" charset="0"/>
                <a:cs typeface="Poppins" panose="00000500000000000000" pitchFamily="2" charset="0"/>
              </a:rPr>
              <a:t> assay protocol</a:t>
            </a:r>
            <a:endParaRPr lang="en-CA" sz="1800" b="1" i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CA" sz="1800" b="1" dirty="0"/>
          </a:p>
        </p:txBody>
      </p:sp>
      <p:sp>
        <p:nvSpPr>
          <p:cNvPr id="23" name="矩形: 圆角 19">
            <a:extLst>
              <a:ext uri="{FF2B5EF4-FFF2-40B4-BE49-F238E27FC236}">
                <a16:creationId xmlns="" xmlns:a16="http://schemas.microsoft.com/office/drawing/2014/main" id="{9DFB506E-0663-0483-E70B-7DBF95C19847}"/>
              </a:ext>
            </a:extLst>
          </p:cNvPr>
          <p:cNvSpPr/>
          <p:nvPr/>
        </p:nvSpPr>
        <p:spPr>
          <a:xfrm>
            <a:off x="695401" y="1340768"/>
            <a:ext cx="504055" cy="478363"/>
          </a:xfrm>
          <a:prstGeom prst="roundRect">
            <a:avLst>
              <a:gd name="adj" fmla="val 3116"/>
            </a:avLst>
          </a:prstGeom>
          <a:solidFill>
            <a:srgbClr val="ECCEC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19">
            <a:extLst>
              <a:ext uri="{FF2B5EF4-FFF2-40B4-BE49-F238E27FC236}">
                <a16:creationId xmlns="" xmlns:a16="http://schemas.microsoft.com/office/drawing/2014/main" id="{9DFB506E-0663-0483-E70B-7DBF95C19847}"/>
              </a:ext>
            </a:extLst>
          </p:cNvPr>
          <p:cNvSpPr/>
          <p:nvPr/>
        </p:nvSpPr>
        <p:spPr>
          <a:xfrm>
            <a:off x="7752184" y="754831"/>
            <a:ext cx="504055" cy="478363"/>
          </a:xfrm>
          <a:prstGeom prst="roundRect">
            <a:avLst>
              <a:gd name="adj" fmla="val 3116"/>
            </a:avLst>
          </a:prstGeom>
          <a:solidFill>
            <a:srgbClr val="ECCEC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528736" y="-603448"/>
            <a:ext cx="8324850" cy="4572000"/>
          </a:xfrm>
          <a:prstGeom prst="rect">
            <a:avLst/>
          </a:prstGeom>
          <a:noFill/>
        </p:spPr>
      </p:pic>
      <p:pic>
        <p:nvPicPr>
          <p:cNvPr id="26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27448" y="1052736"/>
            <a:ext cx="8324850" cy="4572000"/>
          </a:xfrm>
          <a:prstGeom prst="rect">
            <a:avLst/>
          </a:prstGeom>
          <a:noFill/>
        </p:spPr>
      </p:pic>
      <p:pic>
        <p:nvPicPr>
          <p:cNvPr id="27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79776" y="2286000"/>
            <a:ext cx="832485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8801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: 圆角 20">
            <a:extLst>
              <a:ext uri="{FF2B5EF4-FFF2-40B4-BE49-F238E27FC236}">
                <a16:creationId xmlns="" xmlns:a16="http://schemas.microsoft.com/office/drawing/2014/main" id="{CF13B086-502F-A8BC-3EDC-96B3537FBC34}"/>
              </a:ext>
            </a:extLst>
          </p:cNvPr>
          <p:cNvSpPr/>
          <p:nvPr/>
        </p:nvSpPr>
        <p:spPr>
          <a:xfrm>
            <a:off x="263352" y="1772816"/>
            <a:ext cx="5976664" cy="4536504"/>
          </a:xfrm>
          <a:prstGeom prst="roundRect">
            <a:avLst>
              <a:gd name="adj" fmla="val 173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itle 1">
            <a:extLst>
              <a:ext uri="{FF2B5EF4-FFF2-40B4-BE49-F238E27FC236}">
                <a16:creationId xmlns="" xmlns:a16="http://schemas.microsoft.com/office/drawing/2014/main" id="{96AF6D97-D9A8-2A53-57DB-28ABCEBAF37E}"/>
              </a:ext>
            </a:extLst>
          </p:cNvPr>
          <p:cNvSpPr txBox="1">
            <a:spLocks/>
          </p:cNvSpPr>
          <p:nvPr/>
        </p:nvSpPr>
        <p:spPr>
          <a:xfrm>
            <a:off x="609600" y="355976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36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A7094D52-F573-08F6-95EE-D3C252D0C238}"/>
              </a:ext>
            </a:extLst>
          </p:cNvPr>
          <p:cNvSpPr txBox="1"/>
          <p:nvPr/>
        </p:nvSpPr>
        <p:spPr>
          <a:xfrm rot="17944622">
            <a:off x="698913" y="3334814"/>
            <a:ext cx="1137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ATP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="" xmlns:a16="http://schemas.microsoft.com/office/drawing/2014/main" id="{1946A9CD-489F-E112-6659-8A0A8D825C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38409028"/>
              </p:ext>
            </p:extLst>
          </p:nvPr>
        </p:nvGraphicFramePr>
        <p:xfrm>
          <a:off x="296889" y="2069455"/>
          <a:ext cx="5727103" cy="3975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23AE605-4688-0388-D78A-F70A70EBC32D}"/>
              </a:ext>
            </a:extLst>
          </p:cNvPr>
          <p:cNvSpPr txBox="1"/>
          <p:nvPr/>
        </p:nvSpPr>
        <p:spPr>
          <a:xfrm>
            <a:off x="737883" y="812679"/>
            <a:ext cx="10716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altLang="zh-CN" sz="3200" b="1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Validation of activity and lot-to-lot consistency </a:t>
            </a:r>
            <a:endParaRPr lang="en-CA" sz="3200" b="1" dirty="0">
              <a:solidFill>
                <a:srgbClr val="BC4D4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384032" y="1772816"/>
            <a:ext cx="5544616" cy="4510436"/>
            <a:chOff x="6384032" y="1772816"/>
            <a:chExt cx="5544616" cy="4510436"/>
          </a:xfrm>
        </p:grpSpPr>
        <p:sp>
          <p:nvSpPr>
            <p:cNvPr id="19" name="矩形: 圆角 20">
              <a:extLst>
                <a:ext uri="{FF2B5EF4-FFF2-40B4-BE49-F238E27FC236}">
                  <a16:creationId xmlns="" xmlns:a16="http://schemas.microsoft.com/office/drawing/2014/main" id="{CF13B086-502F-A8BC-3EDC-96B3537FBC34}"/>
                </a:ext>
              </a:extLst>
            </p:cNvPr>
            <p:cNvSpPr/>
            <p:nvPr/>
          </p:nvSpPr>
          <p:spPr>
            <a:xfrm>
              <a:off x="6384032" y="1772816"/>
              <a:ext cx="5544616" cy="4510436"/>
            </a:xfrm>
            <a:prstGeom prst="roundRect">
              <a:avLst>
                <a:gd name="adj" fmla="val 1733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6" name="Chart 5">
              <a:extLst>
                <a:ext uri="{FF2B5EF4-FFF2-40B4-BE49-F238E27FC236}">
                  <a16:creationId xmlns="" xmlns:a16="http://schemas.microsoft.com/office/drawing/2014/main" id="{00000000-0008-0000-0000-00000500000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="" xmlns:p14="http://schemas.microsoft.com/office/powerpoint/2010/main" val="4205914027"/>
                </p:ext>
              </p:extLst>
            </p:nvPr>
          </p:nvGraphicFramePr>
          <p:xfrm>
            <a:off x="6551545" y="1979550"/>
            <a:ext cx="5184576" cy="421509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A0E8CC39-F822-4F88-4782-920CFDBE4B29}"/>
              </a:ext>
            </a:extLst>
          </p:cNvPr>
          <p:cNvGrpSpPr/>
          <p:nvPr/>
        </p:nvGrpSpPr>
        <p:grpSpPr>
          <a:xfrm>
            <a:off x="119336" y="120824"/>
            <a:ext cx="11809312" cy="6661065"/>
            <a:chOff x="119336" y="120824"/>
            <a:chExt cx="11809312" cy="6661065"/>
          </a:xfrm>
        </p:grpSpPr>
        <p:sp>
          <p:nvSpPr>
            <p:cNvPr id="5" name="TextBox 1">
              <a:extLst>
                <a:ext uri="{FF2B5EF4-FFF2-40B4-BE49-F238E27FC236}">
                  <a16:creationId xmlns="" xmlns:a16="http://schemas.microsoft.com/office/drawing/2014/main" id="{A3E3E4D1-53F0-AEA8-4F63-B653F553C277}"/>
                </a:ext>
              </a:extLst>
            </p:cNvPr>
            <p:cNvSpPr txBox="1"/>
            <p:nvPr/>
          </p:nvSpPr>
          <p:spPr>
            <a:xfrm>
              <a:off x="119336" y="6525344"/>
              <a:ext cx="3071284" cy="2565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0"/>
                  <a:ea typeface="微软雅黑" pitchFamily="34" charset="-122"/>
                  <a:cs typeface="Poppins" pitchFamily="2" charset="0"/>
                </a:rPr>
                <a:t>Sino Biological, Inc.</a:t>
              </a: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E5605EBF-06F2-5C45-FE51-BB4EAEA34775}"/>
                </a:ext>
              </a:extLst>
            </p:cNvPr>
            <p:cNvGrpSpPr/>
            <p:nvPr/>
          </p:nvGrpSpPr>
          <p:grpSpPr>
            <a:xfrm>
              <a:off x="191345" y="120824"/>
              <a:ext cx="3528392" cy="423547"/>
              <a:chOff x="476211" y="390376"/>
              <a:chExt cx="3998679" cy="480000"/>
            </a:xfrm>
          </p:grpSpPr>
          <p:pic>
            <p:nvPicPr>
              <p:cNvPr id="12" name="Picture 2" descr="D:\桌面\新logo-黑.png">
                <a:extLst>
                  <a:ext uri="{FF2B5EF4-FFF2-40B4-BE49-F238E27FC236}">
                    <a16:creationId xmlns="" xmlns:a16="http://schemas.microsoft.com/office/drawing/2014/main" id="{BD3F250A-7F92-6930-B0BC-A3470D78D4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 bwMode="auto">
              <a:xfrm>
                <a:off x="476211" y="390376"/>
                <a:ext cx="1991701" cy="48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" name="Picture 2" descr="\\192.168.3.235\Design\Logo &amp; Icons\SCB logo\新版\SCB-标准版.png">
                <a:extLst>
                  <a:ext uri="{FF2B5EF4-FFF2-40B4-BE49-F238E27FC236}">
                    <a16:creationId xmlns="" xmlns:a16="http://schemas.microsoft.com/office/drawing/2014/main" id="{365DFC00-5D08-844D-63F7-CD53A39CD9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855640" y="398823"/>
                <a:ext cx="1619250" cy="463106"/>
              </a:xfrm>
              <a:prstGeom prst="rect">
                <a:avLst/>
              </a:prstGeom>
              <a:noFill/>
            </p:spPr>
          </p:pic>
          <p:cxnSp>
            <p:nvCxnSpPr>
              <p:cNvPr id="18" name="直接连接符 17">
                <a:extLst>
                  <a:ext uri="{FF2B5EF4-FFF2-40B4-BE49-F238E27FC236}">
                    <a16:creationId xmlns="" xmlns:a16="http://schemas.microsoft.com/office/drawing/2014/main" id="{B2336373-8817-74B1-1AC6-7F28F919A4DB}"/>
                  </a:ext>
                </a:extLst>
              </p:cNvPr>
              <p:cNvCxnSpPr/>
              <p:nvPr/>
            </p:nvCxnSpPr>
            <p:spPr>
              <a:xfrm>
                <a:off x="2661776" y="504376"/>
                <a:ext cx="0" cy="252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" name="直接连接符 7">
              <a:extLst>
                <a:ext uri="{FF2B5EF4-FFF2-40B4-BE49-F238E27FC236}">
                  <a16:creationId xmlns="" xmlns:a16="http://schemas.microsoft.com/office/drawing/2014/main" id="{1EB1E5C2-5936-F92D-45F8-50928BABB8F0}"/>
                </a:ext>
              </a:extLst>
            </p:cNvPr>
            <p:cNvCxnSpPr>
              <a:cxnSpLocks/>
            </p:cNvCxnSpPr>
            <p:nvPr/>
          </p:nvCxnSpPr>
          <p:spPr>
            <a:xfrm>
              <a:off x="3935760" y="384533"/>
              <a:ext cx="73546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组合 41">
              <a:extLst>
                <a:ext uri="{FF2B5EF4-FFF2-40B4-BE49-F238E27FC236}">
                  <a16:creationId xmlns="" xmlns:a16="http://schemas.microsoft.com/office/drawing/2014/main" id="{A2C49059-D567-36DF-ACF9-05AF88AA2778}"/>
                </a:ext>
              </a:extLst>
            </p:cNvPr>
            <p:cNvGrpSpPr/>
            <p:nvPr/>
          </p:nvGrpSpPr>
          <p:grpSpPr>
            <a:xfrm>
              <a:off x="11509732" y="256894"/>
              <a:ext cx="418916" cy="255279"/>
              <a:chOff x="4572000" y="785800"/>
              <a:chExt cx="548649" cy="334335"/>
            </a:xfrm>
          </p:grpSpPr>
          <p:sp>
            <p:nvSpPr>
              <p:cNvPr id="10" name="椭圆 9">
                <a:extLst>
                  <a:ext uri="{FF2B5EF4-FFF2-40B4-BE49-F238E27FC236}">
                    <a16:creationId xmlns="" xmlns:a16="http://schemas.microsoft.com/office/drawing/2014/main" id="{7CAECA2A-0BC3-BE25-AE1A-5B0CD04EAC48}"/>
                  </a:ext>
                </a:extLst>
              </p:cNvPr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BC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="" xmlns:a16="http://schemas.microsoft.com/office/drawing/2014/main" id="{99A6298D-A070-38AC-820F-2D280D46B601}"/>
                  </a:ext>
                </a:extLst>
              </p:cNvPr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</p:grpSp>
      <p:pic>
        <p:nvPicPr>
          <p:cNvPr id="22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528736" y="-603448"/>
            <a:ext cx="8324850" cy="4572000"/>
          </a:xfrm>
          <a:prstGeom prst="rect">
            <a:avLst/>
          </a:prstGeom>
          <a:noFill/>
        </p:spPr>
      </p:pic>
      <p:pic>
        <p:nvPicPr>
          <p:cNvPr id="23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27448" y="1052736"/>
            <a:ext cx="8324850" cy="4572000"/>
          </a:xfrm>
          <a:prstGeom prst="rect">
            <a:avLst/>
          </a:prstGeom>
          <a:noFill/>
        </p:spPr>
      </p:pic>
      <p:pic>
        <p:nvPicPr>
          <p:cNvPr id="24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79776" y="2286000"/>
            <a:ext cx="832485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73119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D9BB32E1-9E92-C4F5-7551-8EC0505A32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74890" y="-1025876"/>
            <a:ext cx="8767452" cy="8504429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85711" y="285728"/>
            <a:ext cx="11620581" cy="6286544"/>
          </a:xfrm>
          <a:prstGeom prst="rect">
            <a:avLst/>
          </a:prstGeom>
          <a:solidFill>
            <a:srgbClr val="FFFFFF">
              <a:alpha val="94902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6" name="矩形 15"/>
          <p:cNvSpPr/>
          <p:nvPr/>
        </p:nvSpPr>
        <p:spPr>
          <a:xfrm>
            <a:off x="285710" y="285728"/>
            <a:ext cx="60959" cy="6286544"/>
          </a:xfrm>
          <a:prstGeom prst="rect">
            <a:avLst/>
          </a:prstGeom>
          <a:solidFill>
            <a:srgbClr val="BC4D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79" name="副标题 2"/>
          <p:cNvSpPr txBox="1">
            <a:spLocks/>
          </p:cNvSpPr>
          <p:nvPr/>
        </p:nvSpPr>
        <p:spPr>
          <a:xfrm>
            <a:off x="815414" y="3226339"/>
            <a:ext cx="10561173" cy="1536171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3600" dirty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Recombinant </a:t>
            </a:r>
            <a:r>
              <a:rPr lang="en-US" altLang="zh-CN" sz="3600" dirty="0" err="1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kinase</a:t>
            </a:r>
            <a:r>
              <a:rPr lang="en-US" altLang="zh-CN" sz="3600" dirty="0" smtClean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 </a:t>
            </a:r>
            <a:r>
              <a:rPr lang="en-US" altLang="zh-CN" sz="3600" dirty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applications </a:t>
            </a:r>
          </a:p>
        </p:txBody>
      </p:sp>
      <p:sp>
        <p:nvSpPr>
          <p:cNvPr id="80" name="副标题 2"/>
          <p:cNvSpPr txBox="1">
            <a:spLocks/>
          </p:cNvSpPr>
          <p:nvPr/>
        </p:nvSpPr>
        <p:spPr>
          <a:xfrm>
            <a:off x="4415814" y="1786179"/>
            <a:ext cx="3360373" cy="2496277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9600" b="1" dirty="0">
                <a:solidFill>
                  <a:srgbClr val="BC4D44"/>
                </a:solidFill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04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6D1B4135-1F07-2D4B-870E-BDE0E8A04B36}"/>
              </a:ext>
            </a:extLst>
          </p:cNvPr>
          <p:cNvSpPr txBox="1"/>
          <p:nvPr/>
        </p:nvSpPr>
        <p:spPr>
          <a:xfrm>
            <a:off x="357698" y="6286522"/>
            <a:ext cx="3071284" cy="2565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itchFamily="34" charset="-122"/>
                <a:cs typeface="Poppins" pitchFamily="2" charset="0"/>
              </a:rPr>
              <a:t>Sino Biological, Inc.</a:t>
            </a:r>
          </a:p>
        </p:txBody>
      </p:sp>
      <p:grpSp>
        <p:nvGrpSpPr>
          <p:cNvPr id="20" name="组合 41"/>
          <p:cNvGrpSpPr/>
          <p:nvPr/>
        </p:nvGrpSpPr>
        <p:grpSpPr>
          <a:xfrm>
            <a:off x="11334787" y="498094"/>
            <a:ext cx="418916" cy="255279"/>
            <a:chOff x="4572000" y="785800"/>
            <a:chExt cx="548649" cy="334335"/>
          </a:xfrm>
        </p:grpSpPr>
        <p:sp>
          <p:nvSpPr>
            <p:cNvPr id="21" name="椭圆 20"/>
            <p:cNvSpPr/>
            <p:nvPr/>
          </p:nvSpPr>
          <p:spPr>
            <a:xfrm>
              <a:off x="4572000" y="785800"/>
              <a:ext cx="334335" cy="334335"/>
            </a:xfrm>
            <a:prstGeom prst="ellipse">
              <a:avLst/>
            </a:prstGeom>
            <a:solidFill>
              <a:srgbClr val="BC4D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22" name="椭圆 21"/>
            <p:cNvSpPr/>
            <p:nvPr/>
          </p:nvSpPr>
          <p:spPr>
            <a:xfrm>
              <a:off x="4786314" y="785800"/>
              <a:ext cx="334335" cy="33433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</p:grpSp>
      <p:pic>
        <p:nvPicPr>
          <p:cNvPr id="23" name="Picture 2" descr="D:\桌面\新logo-黑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76211" y="390376"/>
            <a:ext cx="1991701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" descr="\\192.168.3.235\Design\Logo &amp; Icons\SCB logo\新版\SCB-标准版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5640" y="398823"/>
            <a:ext cx="1619250" cy="463106"/>
          </a:xfrm>
          <a:prstGeom prst="rect">
            <a:avLst/>
          </a:prstGeom>
          <a:noFill/>
        </p:spPr>
      </p:pic>
      <p:cxnSp>
        <p:nvCxnSpPr>
          <p:cNvPr id="25" name="直接连接符 24"/>
          <p:cNvCxnSpPr/>
          <p:nvPr/>
        </p:nvCxnSpPr>
        <p:spPr>
          <a:xfrm>
            <a:off x="2661776" y="504376"/>
            <a:ext cx="0" cy="2520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8646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="" xmlns:a16="http://schemas.microsoft.com/office/drawing/2014/main" id="{96AF6D97-D9A8-2A53-57DB-28ABCEBAF37E}"/>
              </a:ext>
            </a:extLst>
          </p:cNvPr>
          <p:cNvSpPr txBox="1">
            <a:spLocks/>
          </p:cNvSpPr>
          <p:nvPr/>
        </p:nvSpPr>
        <p:spPr>
          <a:xfrm>
            <a:off x="609600" y="355976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36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A7094D52-F573-08F6-95EE-D3C252D0C238}"/>
              </a:ext>
            </a:extLst>
          </p:cNvPr>
          <p:cNvSpPr txBox="1"/>
          <p:nvPr/>
        </p:nvSpPr>
        <p:spPr>
          <a:xfrm rot="17944622">
            <a:off x="914937" y="3334814"/>
            <a:ext cx="1137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ATP</a:t>
            </a:r>
          </a:p>
        </p:txBody>
      </p:sp>
      <p:sp>
        <p:nvSpPr>
          <p:cNvPr id="36" name="Google Shape;142;p7">
            <a:extLst>
              <a:ext uri="{FF2B5EF4-FFF2-40B4-BE49-F238E27FC236}">
                <a16:creationId xmlns="" xmlns:a16="http://schemas.microsoft.com/office/drawing/2014/main" id="{C9BBB914-0581-E56B-1B9D-1268775B14B9}"/>
              </a:ext>
            </a:extLst>
          </p:cNvPr>
          <p:cNvSpPr txBox="1"/>
          <p:nvPr/>
        </p:nvSpPr>
        <p:spPr>
          <a:xfrm>
            <a:off x="695400" y="548680"/>
            <a:ext cx="108012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C4D44"/>
                </a:solidFill>
                <a:effectLst/>
                <a:uLnTx/>
                <a:uFillTx/>
                <a:latin typeface="Poppins" pitchFamily="2" charset="0"/>
                <a:cs typeface="Poppins" pitchFamily="2" charset="0"/>
              </a:rPr>
              <a:t>&gt;1800 PUBLICATIONS IN HIGH IMPACT JOURNALS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BC4D44"/>
              </a:solidFill>
              <a:effectLst/>
              <a:uLnTx/>
              <a:uFillTx/>
              <a:latin typeface="Poppins" pitchFamily="2" charset="0"/>
              <a:cs typeface="Poppins" pitchFamily="2" charset="0"/>
            </a:endParaRPr>
          </a:p>
        </p:txBody>
      </p:sp>
      <p:pic>
        <p:nvPicPr>
          <p:cNvPr id="37" name="Google Shape;148;p7">
            <a:extLst>
              <a:ext uri="{FF2B5EF4-FFF2-40B4-BE49-F238E27FC236}">
                <a16:creationId xmlns="" xmlns:a16="http://schemas.microsoft.com/office/drawing/2014/main" id="{886ED016-46AB-5109-B884-745A9E70D2C6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l="15879" t="30150" r="16621" b="30210"/>
          <a:stretch/>
        </p:blipFill>
        <p:spPr>
          <a:xfrm>
            <a:off x="5589917" y="1721303"/>
            <a:ext cx="6089573" cy="201157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38" name="Google Shape;151;p7">
            <a:extLst>
              <a:ext uri="{FF2B5EF4-FFF2-40B4-BE49-F238E27FC236}">
                <a16:creationId xmlns="" xmlns:a16="http://schemas.microsoft.com/office/drawing/2014/main" id="{D6783D3C-4391-E039-5999-DF66C9981C2E}"/>
              </a:ext>
            </a:extLst>
          </p:cNvPr>
          <p:cNvPicPr preferRelativeResize="0"/>
          <p:nvPr/>
        </p:nvPicPr>
        <p:blipFill rotWithShape="1">
          <a:blip r:embed="rId4" cstate="print">
            <a:alphaModFix/>
          </a:blip>
          <a:srcRect l="17849" t="32236" r="14006" b="19570"/>
          <a:stretch/>
        </p:blipFill>
        <p:spPr>
          <a:xfrm>
            <a:off x="856642" y="1329265"/>
            <a:ext cx="5228899" cy="208015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39" name="Google Shape;153;p7">
            <a:extLst>
              <a:ext uri="{FF2B5EF4-FFF2-40B4-BE49-F238E27FC236}">
                <a16:creationId xmlns="" xmlns:a16="http://schemas.microsoft.com/office/drawing/2014/main" id="{1FCE4F22-0873-9812-58D5-196D22322E0B}"/>
              </a:ext>
            </a:extLst>
          </p:cNvPr>
          <p:cNvPicPr preferRelativeResize="0"/>
          <p:nvPr/>
        </p:nvPicPr>
        <p:blipFill rotWithShape="1">
          <a:blip r:embed="rId5" cstate="print">
            <a:alphaModFix/>
          </a:blip>
          <a:srcRect l="12500" t="18472" r="11686" b="45278"/>
          <a:stretch/>
        </p:blipFill>
        <p:spPr>
          <a:xfrm>
            <a:off x="3184851" y="4519676"/>
            <a:ext cx="6819547" cy="183415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40" name="Google Shape;155;p7">
            <a:extLst>
              <a:ext uri="{FF2B5EF4-FFF2-40B4-BE49-F238E27FC236}">
                <a16:creationId xmlns="" xmlns:a16="http://schemas.microsoft.com/office/drawing/2014/main" id="{3A2938AF-2DB4-2D2E-98AA-BF89EBF32D51}"/>
              </a:ext>
            </a:extLst>
          </p:cNvPr>
          <p:cNvPicPr preferRelativeResize="0"/>
          <p:nvPr/>
        </p:nvPicPr>
        <p:blipFill rotWithShape="1">
          <a:blip r:embed="rId6" cstate="print">
            <a:alphaModFix/>
          </a:blip>
          <a:srcRect l="16636" t="18071" r="19688" b="28825"/>
          <a:stretch/>
        </p:blipFill>
        <p:spPr>
          <a:xfrm>
            <a:off x="3613576" y="1490014"/>
            <a:ext cx="4985770" cy="233886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41" name="Google Shape;157;p7">
            <a:extLst>
              <a:ext uri="{FF2B5EF4-FFF2-40B4-BE49-F238E27FC236}">
                <a16:creationId xmlns="" xmlns:a16="http://schemas.microsoft.com/office/drawing/2014/main" id="{7DD2E04F-D7CF-9FC3-99CC-4A4E67CAF0BF}"/>
              </a:ext>
            </a:extLst>
          </p:cNvPr>
          <p:cNvPicPr preferRelativeResize="0"/>
          <p:nvPr/>
        </p:nvPicPr>
        <p:blipFill rotWithShape="1">
          <a:blip r:embed="rId7" cstate="print">
            <a:alphaModFix/>
          </a:blip>
          <a:srcRect l="22110" t="13239" r="20846" b="21250"/>
          <a:stretch/>
        </p:blipFill>
        <p:spPr>
          <a:xfrm>
            <a:off x="1470931" y="2252023"/>
            <a:ext cx="4412059" cy="285009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42" name="Google Shape;159;p7">
            <a:extLst>
              <a:ext uri="{FF2B5EF4-FFF2-40B4-BE49-F238E27FC236}">
                <a16:creationId xmlns="" xmlns:a16="http://schemas.microsoft.com/office/drawing/2014/main" id="{7032C6E6-ADC3-7761-7675-8F52140375B5}"/>
              </a:ext>
            </a:extLst>
          </p:cNvPr>
          <p:cNvPicPr preferRelativeResize="0"/>
          <p:nvPr/>
        </p:nvPicPr>
        <p:blipFill rotWithShape="1">
          <a:blip r:embed="rId8" cstate="print">
            <a:alphaModFix/>
          </a:blip>
          <a:srcRect l="11908" t="20612" r="14375" b="42500"/>
          <a:stretch/>
        </p:blipFill>
        <p:spPr>
          <a:xfrm>
            <a:off x="482756" y="3014920"/>
            <a:ext cx="6323909" cy="178004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43" name="Google Shape;160;p7">
            <a:extLst>
              <a:ext uri="{FF2B5EF4-FFF2-40B4-BE49-F238E27FC236}">
                <a16:creationId xmlns="" xmlns:a16="http://schemas.microsoft.com/office/drawing/2014/main" id="{68C2D1BE-9762-9C7E-A52E-F5F2099AFC8E}"/>
              </a:ext>
            </a:extLst>
          </p:cNvPr>
          <p:cNvPicPr preferRelativeResize="0"/>
          <p:nvPr/>
        </p:nvPicPr>
        <p:blipFill rotWithShape="1">
          <a:blip r:embed="rId9" cstate="print">
            <a:alphaModFix/>
          </a:blip>
          <a:srcRect l="13274" t="13611" r="9420" b="41665"/>
          <a:stretch/>
        </p:blipFill>
        <p:spPr>
          <a:xfrm>
            <a:off x="3428663" y="2552462"/>
            <a:ext cx="6331925" cy="206046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44" name="Google Shape;161;p7">
            <a:extLst>
              <a:ext uri="{FF2B5EF4-FFF2-40B4-BE49-F238E27FC236}">
                <a16:creationId xmlns="" xmlns:a16="http://schemas.microsoft.com/office/drawing/2014/main" id="{E4E70559-7009-5306-5F2D-AA4B8518489C}"/>
              </a:ext>
            </a:extLst>
          </p:cNvPr>
          <p:cNvPicPr preferRelativeResize="0"/>
          <p:nvPr/>
        </p:nvPicPr>
        <p:blipFill rotWithShape="1">
          <a:blip r:embed="rId10" cstate="print">
            <a:alphaModFix/>
          </a:blip>
          <a:srcRect l="16797" t="18333" r="15859" b="27084"/>
          <a:stretch/>
        </p:blipFill>
        <p:spPr>
          <a:xfrm>
            <a:off x="3860758" y="3013017"/>
            <a:ext cx="5123174" cy="233573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45" name="Google Shape;162;p7">
            <a:extLst>
              <a:ext uri="{FF2B5EF4-FFF2-40B4-BE49-F238E27FC236}">
                <a16:creationId xmlns="" xmlns:a16="http://schemas.microsoft.com/office/drawing/2014/main" id="{EBB5323F-1EB4-1F39-61F3-225F205F5BB8}"/>
              </a:ext>
            </a:extLst>
          </p:cNvPr>
          <p:cNvPicPr preferRelativeResize="0"/>
          <p:nvPr/>
        </p:nvPicPr>
        <p:blipFill rotWithShape="1">
          <a:blip r:embed="rId11" cstate="print">
            <a:alphaModFix/>
          </a:blip>
          <a:srcRect l="11717" t="18643" r="11686" b="42607"/>
          <a:stretch/>
        </p:blipFill>
        <p:spPr>
          <a:xfrm>
            <a:off x="1070073" y="4051208"/>
            <a:ext cx="6845352" cy="194799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46" name="Google Shape;163;p7">
            <a:extLst>
              <a:ext uri="{FF2B5EF4-FFF2-40B4-BE49-F238E27FC236}">
                <a16:creationId xmlns="" xmlns:a16="http://schemas.microsoft.com/office/drawing/2014/main" id="{42E05270-36A5-0F92-8E13-72414C24561B}"/>
              </a:ext>
            </a:extLst>
          </p:cNvPr>
          <p:cNvPicPr preferRelativeResize="0"/>
          <p:nvPr/>
        </p:nvPicPr>
        <p:blipFill rotWithShape="1">
          <a:blip r:embed="rId12" cstate="print">
            <a:alphaModFix/>
          </a:blip>
          <a:srcRect l="17579" t="13889" r="14922" b="46111"/>
          <a:stretch/>
        </p:blipFill>
        <p:spPr>
          <a:xfrm>
            <a:off x="5617572" y="3750701"/>
            <a:ext cx="5790619" cy="193020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A83E21A6-E6BC-DA21-BD95-DD7682962F5A}"/>
              </a:ext>
            </a:extLst>
          </p:cNvPr>
          <p:cNvGrpSpPr/>
          <p:nvPr/>
        </p:nvGrpSpPr>
        <p:grpSpPr>
          <a:xfrm>
            <a:off x="119336" y="120824"/>
            <a:ext cx="11809312" cy="6661065"/>
            <a:chOff x="119336" y="120824"/>
            <a:chExt cx="11809312" cy="6661065"/>
          </a:xfrm>
        </p:grpSpPr>
        <p:sp>
          <p:nvSpPr>
            <p:cNvPr id="3" name="TextBox 1">
              <a:extLst>
                <a:ext uri="{FF2B5EF4-FFF2-40B4-BE49-F238E27FC236}">
                  <a16:creationId xmlns="" xmlns:a16="http://schemas.microsoft.com/office/drawing/2014/main" id="{D18EF4C9-6CF0-2C1A-DD39-D73730F50B03}"/>
                </a:ext>
              </a:extLst>
            </p:cNvPr>
            <p:cNvSpPr txBox="1"/>
            <p:nvPr/>
          </p:nvSpPr>
          <p:spPr>
            <a:xfrm>
              <a:off x="119336" y="6525344"/>
              <a:ext cx="3071284" cy="2565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0"/>
                  <a:ea typeface="微软雅黑" pitchFamily="34" charset="-122"/>
                  <a:cs typeface="Poppins" pitchFamily="2" charset="0"/>
                </a:rPr>
                <a:t>Sino Biological, Inc.</a:t>
              </a: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="" xmlns:a16="http://schemas.microsoft.com/office/drawing/2014/main" id="{5EB074ED-E25C-17B6-5B47-E443A7363D0C}"/>
                </a:ext>
              </a:extLst>
            </p:cNvPr>
            <p:cNvGrpSpPr/>
            <p:nvPr/>
          </p:nvGrpSpPr>
          <p:grpSpPr>
            <a:xfrm>
              <a:off x="191345" y="120824"/>
              <a:ext cx="3528392" cy="423547"/>
              <a:chOff x="476211" y="390376"/>
              <a:chExt cx="3998679" cy="480000"/>
            </a:xfrm>
          </p:grpSpPr>
          <p:pic>
            <p:nvPicPr>
              <p:cNvPr id="9" name="Picture 2" descr="D:\桌面\新logo-黑.png">
                <a:extLst>
                  <a:ext uri="{FF2B5EF4-FFF2-40B4-BE49-F238E27FC236}">
                    <a16:creationId xmlns="" xmlns:a16="http://schemas.microsoft.com/office/drawing/2014/main" id="{E9E02086-E9A9-2C9C-E26A-D899B693F2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 bwMode="auto">
              <a:xfrm>
                <a:off x="476211" y="390376"/>
                <a:ext cx="1991701" cy="48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" name="Picture 2" descr="\\192.168.3.235\Design\Logo &amp; Icons\SCB logo\新版\SCB-标准版.png">
                <a:extLst>
                  <a:ext uri="{FF2B5EF4-FFF2-40B4-BE49-F238E27FC236}">
                    <a16:creationId xmlns="" xmlns:a16="http://schemas.microsoft.com/office/drawing/2014/main" id="{70B758EE-169D-37C0-81B2-9C498AAE0D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2855640" y="398823"/>
                <a:ext cx="1619250" cy="463106"/>
              </a:xfrm>
              <a:prstGeom prst="rect">
                <a:avLst/>
              </a:prstGeom>
              <a:noFill/>
            </p:spPr>
          </p:pic>
          <p:cxnSp>
            <p:nvCxnSpPr>
              <p:cNvPr id="11" name="直接连接符 10">
                <a:extLst>
                  <a:ext uri="{FF2B5EF4-FFF2-40B4-BE49-F238E27FC236}">
                    <a16:creationId xmlns="" xmlns:a16="http://schemas.microsoft.com/office/drawing/2014/main" id="{6273ED83-8E6F-AC53-4668-F7161713523F}"/>
                  </a:ext>
                </a:extLst>
              </p:cNvPr>
              <p:cNvCxnSpPr/>
              <p:nvPr/>
            </p:nvCxnSpPr>
            <p:spPr>
              <a:xfrm>
                <a:off x="2661776" y="504376"/>
                <a:ext cx="0" cy="252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" name="直接连接符 4">
              <a:extLst>
                <a:ext uri="{FF2B5EF4-FFF2-40B4-BE49-F238E27FC236}">
                  <a16:creationId xmlns="" xmlns:a16="http://schemas.microsoft.com/office/drawing/2014/main" id="{35640B25-05F4-484A-C554-BCD9264CD818}"/>
                </a:ext>
              </a:extLst>
            </p:cNvPr>
            <p:cNvCxnSpPr>
              <a:cxnSpLocks/>
            </p:cNvCxnSpPr>
            <p:nvPr/>
          </p:nvCxnSpPr>
          <p:spPr>
            <a:xfrm>
              <a:off x="3935760" y="384533"/>
              <a:ext cx="73546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组合 41">
              <a:extLst>
                <a:ext uri="{FF2B5EF4-FFF2-40B4-BE49-F238E27FC236}">
                  <a16:creationId xmlns="" xmlns:a16="http://schemas.microsoft.com/office/drawing/2014/main" id="{D5089B3F-B15C-34B7-7EB0-D8F21B50F148}"/>
                </a:ext>
              </a:extLst>
            </p:cNvPr>
            <p:cNvGrpSpPr/>
            <p:nvPr/>
          </p:nvGrpSpPr>
          <p:grpSpPr>
            <a:xfrm>
              <a:off x="11509732" y="256894"/>
              <a:ext cx="418916" cy="255279"/>
              <a:chOff x="4572000" y="785800"/>
              <a:chExt cx="548649" cy="334335"/>
            </a:xfrm>
          </p:grpSpPr>
          <p:sp>
            <p:nvSpPr>
              <p:cNvPr id="7" name="椭圆 6">
                <a:extLst>
                  <a:ext uri="{FF2B5EF4-FFF2-40B4-BE49-F238E27FC236}">
                    <a16:creationId xmlns="" xmlns:a16="http://schemas.microsoft.com/office/drawing/2014/main" id="{9F950D4E-8A16-CF22-1BB0-E4365A76764C}"/>
                  </a:ext>
                </a:extLst>
              </p:cNvPr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BC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8" name="椭圆 7">
                <a:extLst>
                  <a:ext uri="{FF2B5EF4-FFF2-40B4-BE49-F238E27FC236}">
                    <a16:creationId xmlns="" xmlns:a16="http://schemas.microsoft.com/office/drawing/2014/main" id="{4BB43246-22F2-68F7-AF19-787A21EF8EAB}"/>
                  </a:ext>
                </a:extLst>
              </p:cNvPr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</p:grpSp>
      <p:pic>
        <p:nvPicPr>
          <p:cNvPr id="25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-528736" y="-603448"/>
            <a:ext cx="8324850" cy="4572000"/>
          </a:xfrm>
          <a:prstGeom prst="rect">
            <a:avLst/>
          </a:prstGeom>
          <a:noFill/>
        </p:spPr>
      </p:pic>
      <p:pic>
        <p:nvPicPr>
          <p:cNvPr id="26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27448" y="1052736"/>
            <a:ext cx="8324850" cy="4572000"/>
          </a:xfrm>
          <a:prstGeom prst="rect">
            <a:avLst/>
          </a:prstGeom>
          <a:noFill/>
        </p:spPr>
      </p:pic>
      <p:pic>
        <p:nvPicPr>
          <p:cNvPr id="27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079776" y="2286000"/>
            <a:ext cx="832485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0696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: 圆角 20">
            <a:extLst>
              <a:ext uri="{FF2B5EF4-FFF2-40B4-BE49-F238E27FC236}">
                <a16:creationId xmlns="" xmlns:a16="http://schemas.microsoft.com/office/drawing/2014/main" id="{CF13B086-502F-A8BC-3EDC-96B3537FBC34}"/>
              </a:ext>
            </a:extLst>
          </p:cNvPr>
          <p:cNvSpPr/>
          <p:nvPr/>
        </p:nvSpPr>
        <p:spPr>
          <a:xfrm>
            <a:off x="5087888" y="1844824"/>
            <a:ext cx="6840760" cy="4248472"/>
          </a:xfrm>
          <a:prstGeom prst="roundRect">
            <a:avLst>
              <a:gd name="adj" fmla="val 173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7874EB0-3A47-902E-F8AD-BD00B8DBF177}"/>
              </a:ext>
            </a:extLst>
          </p:cNvPr>
          <p:cNvSpPr txBox="1"/>
          <p:nvPr/>
        </p:nvSpPr>
        <p:spPr>
          <a:xfrm>
            <a:off x="7104112" y="6309320"/>
            <a:ext cx="47999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i="1" dirty="0">
                <a:latin typeface="Poppins" panose="00000500000000000000" pitchFamily="2" charset="0"/>
                <a:cs typeface="Poppins" panose="00000500000000000000" pitchFamily="2" charset="0"/>
              </a:rPr>
              <a:t>P</a:t>
            </a:r>
            <a:r>
              <a:rPr lang="en-CA" sz="1200" i="1" dirty="0">
                <a:latin typeface="Poppins" panose="00000500000000000000" pitchFamily="2" charset="0"/>
                <a:cs typeface="Poppins" panose="00000500000000000000" pitchFamily="2" charset="0"/>
              </a:rPr>
              <a:t>ray, L (2008). Nature Education, 1(1):37 </a:t>
            </a:r>
          </a:p>
          <a:p>
            <a:pPr algn="r"/>
            <a:r>
              <a:rPr lang="en-CA" sz="1200" i="1" dirty="0" err="1">
                <a:latin typeface="Poppins" panose="00000500000000000000" pitchFamily="2" charset="0"/>
                <a:cs typeface="Poppins" panose="00000500000000000000" pitchFamily="2" charset="0"/>
              </a:rPr>
              <a:t>Ardito</a:t>
            </a:r>
            <a:r>
              <a:rPr lang="en-CA" sz="1200" i="1" dirty="0">
                <a:latin typeface="Poppins" panose="00000500000000000000" pitchFamily="2" charset="0"/>
                <a:cs typeface="Poppins" panose="00000500000000000000" pitchFamily="2" charset="0"/>
              </a:rPr>
              <a:t> F et al (2017). Int J Mol Med 40: 271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E049780-4655-80D3-80F4-DD0981063B80}"/>
              </a:ext>
            </a:extLst>
          </p:cNvPr>
          <p:cNvSpPr txBox="1"/>
          <p:nvPr/>
        </p:nvSpPr>
        <p:spPr>
          <a:xfrm>
            <a:off x="501386" y="616877"/>
            <a:ext cx="111892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first small molecule </a:t>
            </a:r>
            <a:r>
              <a:rPr lang="en-US" sz="2800" b="1" dirty="0" err="1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kinase</a:t>
            </a:r>
            <a:r>
              <a:rPr lang="en-US" sz="2800" b="1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800" b="1" dirty="0" smtClean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inhibitor</a:t>
            </a:r>
          </a:p>
          <a:p>
            <a:pPr algn="ctr"/>
            <a:r>
              <a:rPr lang="en-US" sz="2800" b="1" dirty="0" smtClean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approved </a:t>
            </a:r>
            <a:r>
              <a:rPr lang="en-US" sz="2800" b="1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by FDA (2001</a:t>
            </a:r>
            <a:r>
              <a:rPr lang="en-US" sz="2800" b="1" dirty="0" smtClean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)</a:t>
            </a:r>
            <a:endParaRPr lang="en-CA" dirty="0">
              <a:solidFill>
                <a:srgbClr val="BC4D44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D1C229FC-C9DA-295A-6F2A-DB7438EDEC01}"/>
              </a:ext>
            </a:extLst>
          </p:cNvPr>
          <p:cNvSpPr txBox="1"/>
          <p:nvPr/>
        </p:nvSpPr>
        <p:spPr>
          <a:xfrm>
            <a:off x="5231904" y="2122401"/>
            <a:ext cx="640122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800" dirty="0">
                <a:latin typeface="Poppins" panose="00000500000000000000" pitchFamily="2" charset="0"/>
                <a:cs typeface="Poppins" panose="00000500000000000000" pitchFamily="2" charset="0"/>
              </a:rPr>
              <a:t>Gleevec (imatinib) is the first kinase inhibitor approved by the FDA. </a:t>
            </a:r>
            <a:endParaRPr lang="en-US" sz="1800" dirty="0" smtClean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800" dirty="0">
                <a:latin typeface="Poppins" panose="00000500000000000000" pitchFamily="2" charset="0"/>
                <a:cs typeface="Poppins" panose="00000500000000000000" pitchFamily="2" charset="0"/>
              </a:rPr>
              <a:t>Targeting BCR-ABL fusion kinase from the initial study. It is also reported to target PI3K, BRAF, EGFR and </a:t>
            </a:r>
            <a:r>
              <a:rPr lang="en-US" sz="1800" dirty="0" err="1">
                <a:latin typeface="Poppins" panose="00000500000000000000" pitchFamily="2" charset="0"/>
                <a:cs typeface="Poppins" panose="00000500000000000000" pitchFamily="2" charset="0"/>
              </a:rPr>
              <a:t>mTOR</a:t>
            </a:r>
            <a:r>
              <a:rPr lang="en-US" sz="1800" dirty="0" smtClean="0"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pPr marL="342900" indent="-342900" algn="just"/>
            <a:endParaRPr lang="en-US" sz="1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800" dirty="0">
                <a:latin typeface="Poppins" panose="00000500000000000000" pitchFamily="2" charset="0"/>
                <a:cs typeface="Poppins" panose="00000500000000000000" pitchFamily="2" charset="0"/>
              </a:rPr>
              <a:t> Used for treating chronic myelogenous leukemia (CML), and later for several types of other cancers such as ALL and gastrointestinal tumors (GIST), melanoma, lung cancer and renal tumors</a:t>
            </a:r>
            <a:r>
              <a:rPr lang="en-US" sz="1800" dirty="0" smtClean="0"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pPr marL="342900" indent="-342900" algn="just"/>
            <a:endParaRPr lang="en-US" sz="1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800" dirty="0">
                <a:latin typeface="Poppins" panose="00000500000000000000" pitchFamily="2" charset="0"/>
                <a:cs typeface="Poppins" panose="00000500000000000000" pitchFamily="2" charset="0"/>
              </a:rPr>
              <a:t>“The beginning of a new era of precision medicine</a:t>
            </a:r>
            <a:r>
              <a:rPr lang="en-US" sz="1800" dirty="0" smtClean="0">
                <a:latin typeface="Poppins" panose="00000500000000000000" pitchFamily="2" charset="0"/>
                <a:cs typeface="Poppins" panose="00000500000000000000" pitchFamily="2" charset="0"/>
              </a:rPr>
              <a:t>”</a:t>
            </a:r>
            <a:endParaRPr lang="en-CA" sz="1800" dirty="0">
              <a:latin typeface="Poppins" pitchFamily="2" charset="0"/>
              <a:cs typeface="Poppins" pitchFamily="2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86C90F8F-4385-3520-E764-B356C7FD79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49" y="2868631"/>
            <a:ext cx="4601218" cy="2000529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D1CB52E4-9310-4865-28A0-72F33D4B19A9}"/>
              </a:ext>
            </a:extLst>
          </p:cNvPr>
          <p:cNvGrpSpPr/>
          <p:nvPr/>
        </p:nvGrpSpPr>
        <p:grpSpPr>
          <a:xfrm>
            <a:off x="119336" y="120824"/>
            <a:ext cx="11809312" cy="6661065"/>
            <a:chOff x="119336" y="120824"/>
            <a:chExt cx="11809312" cy="6661065"/>
          </a:xfrm>
        </p:grpSpPr>
        <p:sp>
          <p:nvSpPr>
            <p:cNvPr id="3" name="TextBox 1">
              <a:extLst>
                <a:ext uri="{FF2B5EF4-FFF2-40B4-BE49-F238E27FC236}">
                  <a16:creationId xmlns="" xmlns:a16="http://schemas.microsoft.com/office/drawing/2014/main" id="{B69BE095-7CF0-2F81-1776-A8DBD9FFAC7C}"/>
                </a:ext>
              </a:extLst>
            </p:cNvPr>
            <p:cNvSpPr txBox="1"/>
            <p:nvPr/>
          </p:nvSpPr>
          <p:spPr>
            <a:xfrm>
              <a:off x="119336" y="6525344"/>
              <a:ext cx="3071284" cy="2565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0"/>
                  <a:ea typeface="微软雅黑" pitchFamily="34" charset="-122"/>
                  <a:cs typeface="Poppins" pitchFamily="2" charset="0"/>
                </a:rPr>
                <a:t>Sino Biological, Inc.</a:t>
              </a:r>
            </a:p>
          </p:txBody>
        </p:sp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D046155B-FABC-7282-77E8-610817F561CB}"/>
                </a:ext>
              </a:extLst>
            </p:cNvPr>
            <p:cNvGrpSpPr/>
            <p:nvPr/>
          </p:nvGrpSpPr>
          <p:grpSpPr>
            <a:xfrm>
              <a:off x="191345" y="120824"/>
              <a:ext cx="3528392" cy="423547"/>
              <a:chOff x="476211" y="390376"/>
              <a:chExt cx="3998679" cy="480000"/>
            </a:xfrm>
          </p:grpSpPr>
          <p:pic>
            <p:nvPicPr>
              <p:cNvPr id="10" name="Picture 2" descr="D:\桌面\新logo-黑.png">
                <a:extLst>
                  <a:ext uri="{FF2B5EF4-FFF2-40B4-BE49-F238E27FC236}">
                    <a16:creationId xmlns="" xmlns:a16="http://schemas.microsoft.com/office/drawing/2014/main" id="{0949D286-917F-9EED-752E-8CBE62947F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 bwMode="auto">
              <a:xfrm>
                <a:off x="476211" y="390376"/>
                <a:ext cx="1991701" cy="48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" name="Picture 2" descr="\\192.168.3.235\Design\Logo &amp; Icons\SCB logo\新版\SCB-标准版.png">
                <a:extLst>
                  <a:ext uri="{FF2B5EF4-FFF2-40B4-BE49-F238E27FC236}">
                    <a16:creationId xmlns="" xmlns:a16="http://schemas.microsoft.com/office/drawing/2014/main" id="{4309CAA4-8411-06FC-EECF-351FB23D7A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855640" y="398823"/>
                <a:ext cx="1619250" cy="463106"/>
              </a:xfrm>
              <a:prstGeom prst="rect">
                <a:avLst/>
              </a:prstGeom>
              <a:noFill/>
            </p:spPr>
          </p:pic>
          <p:cxnSp>
            <p:nvCxnSpPr>
              <p:cNvPr id="12" name="直接连接符 11">
                <a:extLst>
                  <a:ext uri="{FF2B5EF4-FFF2-40B4-BE49-F238E27FC236}">
                    <a16:creationId xmlns="" xmlns:a16="http://schemas.microsoft.com/office/drawing/2014/main" id="{3B36DF00-026C-D960-87C4-8C421667F840}"/>
                  </a:ext>
                </a:extLst>
              </p:cNvPr>
              <p:cNvCxnSpPr/>
              <p:nvPr/>
            </p:nvCxnSpPr>
            <p:spPr>
              <a:xfrm>
                <a:off x="2661776" y="504376"/>
                <a:ext cx="0" cy="252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" name="直接连接符 5">
              <a:extLst>
                <a:ext uri="{FF2B5EF4-FFF2-40B4-BE49-F238E27FC236}">
                  <a16:creationId xmlns="" xmlns:a16="http://schemas.microsoft.com/office/drawing/2014/main" id="{E15D713C-5DC8-657A-731B-A8A5D9E3DB5D}"/>
                </a:ext>
              </a:extLst>
            </p:cNvPr>
            <p:cNvCxnSpPr>
              <a:cxnSpLocks/>
            </p:cNvCxnSpPr>
            <p:nvPr/>
          </p:nvCxnSpPr>
          <p:spPr>
            <a:xfrm>
              <a:off x="3935760" y="384533"/>
              <a:ext cx="73546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组合 41">
              <a:extLst>
                <a:ext uri="{FF2B5EF4-FFF2-40B4-BE49-F238E27FC236}">
                  <a16:creationId xmlns="" xmlns:a16="http://schemas.microsoft.com/office/drawing/2014/main" id="{564F3837-2B92-A885-D04E-D7CCD1B9D349}"/>
                </a:ext>
              </a:extLst>
            </p:cNvPr>
            <p:cNvGrpSpPr/>
            <p:nvPr/>
          </p:nvGrpSpPr>
          <p:grpSpPr>
            <a:xfrm>
              <a:off x="11509732" y="256894"/>
              <a:ext cx="418916" cy="255279"/>
              <a:chOff x="4572000" y="785800"/>
              <a:chExt cx="548649" cy="334335"/>
            </a:xfrm>
          </p:grpSpPr>
          <p:sp>
            <p:nvSpPr>
              <p:cNvPr id="8" name="椭圆 7">
                <a:extLst>
                  <a:ext uri="{FF2B5EF4-FFF2-40B4-BE49-F238E27FC236}">
                    <a16:creationId xmlns="" xmlns:a16="http://schemas.microsoft.com/office/drawing/2014/main" id="{BD132F13-6A45-9A74-4217-3FC8B81E3794}"/>
                  </a:ext>
                </a:extLst>
              </p:cNvPr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BC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9" name="椭圆 8">
                <a:extLst>
                  <a:ext uri="{FF2B5EF4-FFF2-40B4-BE49-F238E27FC236}">
                    <a16:creationId xmlns="" xmlns:a16="http://schemas.microsoft.com/office/drawing/2014/main" id="{02D0AF71-0071-CBCD-FF23-7A9C9D6043BD}"/>
                  </a:ext>
                </a:extLst>
              </p:cNvPr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</p:grpSp>
      <p:sp>
        <p:nvSpPr>
          <p:cNvPr id="17" name="矩形: 圆角 13">
            <a:extLst>
              <a:ext uri="{FF2B5EF4-FFF2-40B4-BE49-F238E27FC236}">
                <a16:creationId xmlns="" xmlns:a16="http://schemas.microsoft.com/office/drawing/2014/main" id="{7B3CAA85-0365-3992-A110-0485297A702B}"/>
              </a:ext>
            </a:extLst>
          </p:cNvPr>
          <p:cNvSpPr/>
          <p:nvPr/>
        </p:nvSpPr>
        <p:spPr>
          <a:xfrm>
            <a:off x="237146" y="1916832"/>
            <a:ext cx="4706726" cy="4176464"/>
          </a:xfrm>
          <a:prstGeom prst="roundRect">
            <a:avLst>
              <a:gd name="adj" fmla="val 2840"/>
            </a:avLst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528736" y="-603448"/>
            <a:ext cx="8324850" cy="4572000"/>
          </a:xfrm>
          <a:prstGeom prst="rect">
            <a:avLst/>
          </a:prstGeom>
          <a:noFill/>
        </p:spPr>
      </p:pic>
      <p:pic>
        <p:nvPicPr>
          <p:cNvPr id="23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27448" y="1052736"/>
            <a:ext cx="8324850" cy="4572000"/>
          </a:xfrm>
          <a:prstGeom prst="rect">
            <a:avLst/>
          </a:prstGeom>
          <a:noFill/>
        </p:spPr>
      </p:pic>
      <p:pic>
        <p:nvPicPr>
          <p:cNvPr id="24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79776" y="2286000"/>
            <a:ext cx="832485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93437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: 圆角 20">
            <a:extLst>
              <a:ext uri="{FF2B5EF4-FFF2-40B4-BE49-F238E27FC236}">
                <a16:creationId xmlns="" xmlns:a16="http://schemas.microsoft.com/office/drawing/2014/main" id="{CF13B086-502F-A8BC-3EDC-96B3537FBC34}"/>
              </a:ext>
            </a:extLst>
          </p:cNvPr>
          <p:cNvSpPr/>
          <p:nvPr/>
        </p:nvSpPr>
        <p:spPr>
          <a:xfrm>
            <a:off x="8688288" y="1700808"/>
            <a:ext cx="3312368" cy="4536504"/>
          </a:xfrm>
          <a:prstGeom prst="roundRect">
            <a:avLst>
              <a:gd name="adj" fmla="val 173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6F1B2B8-892A-0FBE-1998-A88C72B28768}"/>
              </a:ext>
            </a:extLst>
          </p:cNvPr>
          <p:cNvSpPr txBox="1"/>
          <p:nvPr/>
        </p:nvSpPr>
        <p:spPr>
          <a:xfrm>
            <a:off x="1531763" y="791099"/>
            <a:ext cx="91284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FDA approved drugs and main targeted </a:t>
            </a:r>
            <a:r>
              <a:rPr lang="en-US" sz="2800" b="1" dirty="0" err="1" smtClean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kinase</a:t>
            </a:r>
            <a:r>
              <a:rPr lang="en-US" altLang="zh-CN" sz="2800" b="1" dirty="0" err="1" smtClean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</a:t>
            </a: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srgbClr val="BC4D44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399D5E8-6F67-00A6-5B68-9E9FB263ACD3}"/>
              </a:ext>
            </a:extLst>
          </p:cNvPr>
          <p:cNvSpPr txBox="1"/>
          <p:nvPr/>
        </p:nvSpPr>
        <p:spPr>
          <a:xfrm>
            <a:off x="8040216" y="6381328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200" i="1" dirty="0" smtClean="0">
                <a:latin typeface="Poppins" panose="00000500000000000000" pitchFamily="2" charset="0"/>
                <a:cs typeface="Poppins" panose="00000500000000000000" pitchFamily="2" charset="0"/>
              </a:rPr>
              <a:t> https://brimr.org/protein-kinase-inhibitors/</a:t>
            </a:r>
          </a:p>
          <a:p>
            <a:pPr>
              <a:buFont typeface="Arial" pitchFamily="34" charset="0"/>
              <a:buChar char="•"/>
            </a:pPr>
            <a:r>
              <a:rPr lang="en-US" sz="1200" i="1" dirty="0" smtClean="0">
                <a:latin typeface="Poppins" panose="00000500000000000000" pitchFamily="2" charset="0"/>
                <a:cs typeface="Poppins" panose="00000500000000000000" pitchFamily="2" charset="0"/>
              </a:rPr>
              <a:t> Brian </a:t>
            </a:r>
            <a:r>
              <a:rPr lang="en-US" sz="1200" i="1" dirty="0">
                <a:latin typeface="Poppins" panose="00000500000000000000" pitchFamily="2" charset="0"/>
                <a:cs typeface="Poppins" panose="00000500000000000000" pitchFamily="2" charset="0"/>
              </a:rPr>
              <a:t>A et al. (2023). Biochemical Journal 480:1331</a:t>
            </a:r>
            <a:endParaRPr lang="en-CA" sz="1200" i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4C360A3-C13C-0236-F4E9-A0116C1115DA}"/>
              </a:ext>
            </a:extLst>
          </p:cNvPr>
          <p:cNvSpPr txBox="1"/>
          <p:nvPr/>
        </p:nvSpPr>
        <p:spPr>
          <a:xfrm>
            <a:off x="8688288" y="2060848"/>
            <a:ext cx="331236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Since Imatinib’s approval, </a:t>
            </a:r>
            <a:r>
              <a:rPr lang="en-US" sz="1600" dirty="0" smtClean="0">
                <a:latin typeface="Poppins" panose="00000500000000000000" pitchFamily="2" charset="0"/>
                <a:cs typeface="Poppins" panose="00000500000000000000" pitchFamily="2" charset="0"/>
              </a:rPr>
              <a:t>over 80 </a:t>
            </a:r>
            <a:r>
              <a:rPr lang="en-US" sz="1600" dirty="0" err="1" smtClean="0">
                <a:latin typeface="Poppins" panose="00000500000000000000" pitchFamily="2" charset="0"/>
                <a:cs typeface="Poppins" panose="00000500000000000000" pitchFamily="2" charset="0"/>
              </a:rPr>
              <a:t>kinase</a:t>
            </a:r>
            <a:r>
              <a:rPr lang="en-US" sz="1600" dirty="0" smtClean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inhibitors have been </a:t>
            </a:r>
            <a:r>
              <a:rPr lang="en-US" sz="1600" dirty="0" smtClean="0">
                <a:latin typeface="Poppins" panose="00000500000000000000" pitchFamily="2" charset="0"/>
                <a:cs typeface="Poppins" panose="00000500000000000000" pitchFamily="2" charset="0"/>
              </a:rPr>
              <a:t>approved as of September 2024.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Poppins" panose="00000500000000000000" pitchFamily="2" charset="0"/>
                <a:cs typeface="Poppins" panose="00000500000000000000" pitchFamily="2" charset="0"/>
              </a:rPr>
              <a:t>In the last 6 years, </a:t>
            </a: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at least 5 kinase inhibitors were approved by the FDA each year.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The data provides a clear demonstration of the </a:t>
            </a:r>
            <a:r>
              <a:rPr lang="en-US" sz="1600" dirty="0" err="1">
                <a:latin typeface="Poppins" panose="00000500000000000000" pitchFamily="2" charset="0"/>
                <a:cs typeface="Poppins" panose="00000500000000000000" pitchFamily="2" charset="0"/>
              </a:rPr>
              <a:t>druggability</a:t>
            </a: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 of the kinase protein class.  </a:t>
            </a:r>
            <a:endParaRPr lang="en-CA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39648BCC-746A-4139-EC9B-70FFC4CE6F83}"/>
              </a:ext>
            </a:extLst>
          </p:cNvPr>
          <p:cNvGrpSpPr/>
          <p:nvPr/>
        </p:nvGrpSpPr>
        <p:grpSpPr>
          <a:xfrm>
            <a:off x="119336" y="120824"/>
            <a:ext cx="11809312" cy="6661065"/>
            <a:chOff x="119336" y="120824"/>
            <a:chExt cx="11809312" cy="6661065"/>
          </a:xfrm>
        </p:grpSpPr>
        <p:sp>
          <p:nvSpPr>
            <p:cNvPr id="5" name="TextBox 1">
              <a:extLst>
                <a:ext uri="{FF2B5EF4-FFF2-40B4-BE49-F238E27FC236}">
                  <a16:creationId xmlns="" xmlns:a16="http://schemas.microsoft.com/office/drawing/2014/main" id="{534D78B2-570B-7309-FF12-D72D73C47DC4}"/>
                </a:ext>
              </a:extLst>
            </p:cNvPr>
            <p:cNvSpPr txBox="1"/>
            <p:nvPr/>
          </p:nvSpPr>
          <p:spPr>
            <a:xfrm>
              <a:off x="119336" y="6525344"/>
              <a:ext cx="3071284" cy="2565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0"/>
                  <a:ea typeface="微软雅黑" pitchFamily="34" charset="-122"/>
                  <a:cs typeface="Poppins" pitchFamily="2" charset="0"/>
                </a:rPr>
                <a:t>Sino Biological, Inc.</a:t>
              </a: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B7703A51-BBFA-A78D-2540-53DA04655F96}"/>
                </a:ext>
              </a:extLst>
            </p:cNvPr>
            <p:cNvGrpSpPr/>
            <p:nvPr/>
          </p:nvGrpSpPr>
          <p:grpSpPr>
            <a:xfrm>
              <a:off x="191345" y="120824"/>
              <a:ext cx="3528392" cy="423547"/>
              <a:chOff x="476211" y="390376"/>
              <a:chExt cx="3998679" cy="480000"/>
            </a:xfrm>
          </p:grpSpPr>
          <p:pic>
            <p:nvPicPr>
              <p:cNvPr id="14" name="Picture 2" descr="D:\桌面\新logo-黑.png">
                <a:extLst>
                  <a:ext uri="{FF2B5EF4-FFF2-40B4-BE49-F238E27FC236}">
                    <a16:creationId xmlns="" xmlns:a16="http://schemas.microsoft.com/office/drawing/2014/main" id="{6D27601B-AF19-9BDD-AB90-88F1B2173E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 bwMode="auto">
              <a:xfrm>
                <a:off x="476211" y="390376"/>
                <a:ext cx="1991701" cy="48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" name="Picture 2" descr="\\192.168.3.235\Design\Logo &amp; Icons\SCB logo\新版\SCB-标准版.png">
                <a:extLst>
                  <a:ext uri="{FF2B5EF4-FFF2-40B4-BE49-F238E27FC236}">
                    <a16:creationId xmlns="" xmlns:a16="http://schemas.microsoft.com/office/drawing/2014/main" id="{BCB43CAA-FD43-5970-7C4D-ABD8CCD295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855640" y="398823"/>
                <a:ext cx="1619250" cy="463106"/>
              </a:xfrm>
              <a:prstGeom prst="rect">
                <a:avLst/>
              </a:prstGeom>
              <a:noFill/>
            </p:spPr>
          </p:pic>
          <p:cxnSp>
            <p:nvCxnSpPr>
              <p:cNvPr id="19" name="直接连接符 18">
                <a:extLst>
                  <a:ext uri="{FF2B5EF4-FFF2-40B4-BE49-F238E27FC236}">
                    <a16:creationId xmlns="" xmlns:a16="http://schemas.microsoft.com/office/drawing/2014/main" id="{529F74FE-7E1B-39B3-0ADC-B6CD4BF4CD4A}"/>
                  </a:ext>
                </a:extLst>
              </p:cNvPr>
              <p:cNvCxnSpPr/>
              <p:nvPr/>
            </p:nvCxnSpPr>
            <p:spPr>
              <a:xfrm>
                <a:off x="2661776" y="504376"/>
                <a:ext cx="0" cy="252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" name="直接连接符 8">
              <a:extLst>
                <a:ext uri="{FF2B5EF4-FFF2-40B4-BE49-F238E27FC236}">
                  <a16:creationId xmlns="" xmlns:a16="http://schemas.microsoft.com/office/drawing/2014/main" id="{2972F038-5691-B288-6C79-0EEDE373B67F}"/>
                </a:ext>
              </a:extLst>
            </p:cNvPr>
            <p:cNvCxnSpPr>
              <a:cxnSpLocks/>
            </p:cNvCxnSpPr>
            <p:nvPr/>
          </p:nvCxnSpPr>
          <p:spPr>
            <a:xfrm>
              <a:off x="3935760" y="384533"/>
              <a:ext cx="73546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合 41">
              <a:extLst>
                <a:ext uri="{FF2B5EF4-FFF2-40B4-BE49-F238E27FC236}">
                  <a16:creationId xmlns="" xmlns:a16="http://schemas.microsoft.com/office/drawing/2014/main" id="{43771C55-BB53-3D8D-EBFF-560AEC9F52D6}"/>
                </a:ext>
              </a:extLst>
            </p:cNvPr>
            <p:cNvGrpSpPr/>
            <p:nvPr/>
          </p:nvGrpSpPr>
          <p:grpSpPr>
            <a:xfrm>
              <a:off x="11509732" y="256894"/>
              <a:ext cx="418916" cy="255279"/>
              <a:chOff x="4572000" y="785800"/>
              <a:chExt cx="548649" cy="334335"/>
            </a:xfrm>
          </p:grpSpPr>
          <p:sp>
            <p:nvSpPr>
              <p:cNvPr id="11" name="椭圆 10">
                <a:extLst>
                  <a:ext uri="{FF2B5EF4-FFF2-40B4-BE49-F238E27FC236}">
                    <a16:creationId xmlns="" xmlns:a16="http://schemas.microsoft.com/office/drawing/2014/main" id="{5DD5D5AC-D7F3-8771-AFBC-94DEF8F45D01}"/>
                  </a:ext>
                </a:extLst>
              </p:cNvPr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BC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="" xmlns:a16="http://schemas.microsoft.com/office/drawing/2014/main" id="{656629F6-5508-BE2A-48CC-9C719CDCCA16}"/>
                  </a:ext>
                </a:extLst>
              </p:cNvPr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</p:grp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1344" y="1590064"/>
            <a:ext cx="8395811" cy="4647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528736" y="-603448"/>
            <a:ext cx="8324850" cy="4572000"/>
          </a:xfrm>
          <a:prstGeom prst="rect">
            <a:avLst/>
          </a:prstGeom>
          <a:noFill/>
        </p:spPr>
      </p:pic>
      <p:pic>
        <p:nvPicPr>
          <p:cNvPr id="21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27448" y="1052736"/>
            <a:ext cx="8324850" cy="4572000"/>
          </a:xfrm>
          <a:prstGeom prst="rect">
            <a:avLst/>
          </a:prstGeom>
          <a:noFill/>
        </p:spPr>
      </p:pic>
      <p:pic>
        <p:nvPicPr>
          <p:cNvPr id="22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79776" y="2286000"/>
            <a:ext cx="832485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8070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: 圆角 18">
            <a:extLst>
              <a:ext uri="{FF2B5EF4-FFF2-40B4-BE49-F238E27FC236}">
                <a16:creationId xmlns="" xmlns:a16="http://schemas.microsoft.com/office/drawing/2014/main" id="{D1D712F9-9DD4-57B0-43C3-58F12DFA98EC}"/>
              </a:ext>
            </a:extLst>
          </p:cNvPr>
          <p:cNvSpPr/>
          <p:nvPr/>
        </p:nvSpPr>
        <p:spPr>
          <a:xfrm>
            <a:off x="374614" y="1556793"/>
            <a:ext cx="5564144" cy="1479252"/>
          </a:xfrm>
          <a:prstGeom prst="roundRect">
            <a:avLst>
              <a:gd name="adj" fmla="val 491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>
            <a:extLst>
              <a:ext uri="{FF2B5EF4-FFF2-40B4-BE49-F238E27FC236}">
                <a16:creationId xmlns="" xmlns:a16="http://schemas.microsoft.com/office/drawing/2014/main" id="{F49B2B16-1B5F-42A5-E881-9730E43AC659}"/>
              </a:ext>
            </a:extLst>
          </p:cNvPr>
          <p:cNvSpPr/>
          <p:nvPr/>
        </p:nvSpPr>
        <p:spPr>
          <a:xfrm>
            <a:off x="6220488" y="1556793"/>
            <a:ext cx="5564144" cy="1479252"/>
          </a:xfrm>
          <a:prstGeom prst="roundRect">
            <a:avLst>
              <a:gd name="adj" fmla="val 491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: 圆角 20">
            <a:extLst>
              <a:ext uri="{FF2B5EF4-FFF2-40B4-BE49-F238E27FC236}">
                <a16:creationId xmlns="" xmlns:a16="http://schemas.microsoft.com/office/drawing/2014/main" id="{29C73BFF-D657-129C-67C6-D4D93F1A89D1}"/>
              </a:ext>
            </a:extLst>
          </p:cNvPr>
          <p:cNvSpPr/>
          <p:nvPr/>
        </p:nvSpPr>
        <p:spPr>
          <a:xfrm>
            <a:off x="374614" y="3245892"/>
            <a:ext cx="5564144" cy="1479252"/>
          </a:xfrm>
          <a:prstGeom prst="roundRect">
            <a:avLst>
              <a:gd name="adj" fmla="val 491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>
            <a:extLst>
              <a:ext uri="{FF2B5EF4-FFF2-40B4-BE49-F238E27FC236}">
                <a16:creationId xmlns="" xmlns:a16="http://schemas.microsoft.com/office/drawing/2014/main" id="{03B6B0AC-147D-B14C-FC39-7003A83C453E}"/>
              </a:ext>
            </a:extLst>
          </p:cNvPr>
          <p:cNvSpPr/>
          <p:nvPr/>
        </p:nvSpPr>
        <p:spPr>
          <a:xfrm>
            <a:off x="6220488" y="3245892"/>
            <a:ext cx="5564144" cy="1479252"/>
          </a:xfrm>
          <a:prstGeom prst="roundRect">
            <a:avLst>
              <a:gd name="adj" fmla="val 491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: 圆角 22">
            <a:extLst>
              <a:ext uri="{FF2B5EF4-FFF2-40B4-BE49-F238E27FC236}">
                <a16:creationId xmlns="" xmlns:a16="http://schemas.microsoft.com/office/drawing/2014/main" id="{EB074051-9699-58BB-D966-E34717BA1F54}"/>
              </a:ext>
            </a:extLst>
          </p:cNvPr>
          <p:cNvSpPr/>
          <p:nvPr/>
        </p:nvSpPr>
        <p:spPr>
          <a:xfrm>
            <a:off x="374614" y="4902076"/>
            <a:ext cx="5564144" cy="1479252"/>
          </a:xfrm>
          <a:prstGeom prst="roundRect">
            <a:avLst>
              <a:gd name="adj" fmla="val 491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="" xmlns:a16="http://schemas.microsoft.com/office/drawing/2014/main" id="{51CA1B3F-5545-9397-2591-0BFD922DFD1A}"/>
              </a:ext>
            </a:extLst>
          </p:cNvPr>
          <p:cNvSpPr/>
          <p:nvPr/>
        </p:nvSpPr>
        <p:spPr>
          <a:xfrm>
            <a:off x="6220488" y="4902076"/>
            <a:ext cx="5564144" cy="1479252"/>
          </a:xfrm>
          <a:prstGeom prst="roundRect">
            <a:avLst>
              <a:gd name="adj" fmla="val 491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1D325EF-27AA-349A-18A2-8A80CE0B83A6}"/>
              </a:ext>
            </a:extLst>
          </p:cNvPr>
          <p:cNvSpPr txBox="1"/>
          <p:nvPr/>
        </p:nvSpPr>
        <p:spPr>
          <a:xfrm>
            <a:off x="911425" y="872073"/>
            <a:ext cx="103691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Development of in-house AXL inhibitor: SLC-391</a:t>
            </a:r>
            <a:r>
              <a:rPr lang="en-US" sz="2800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endParaRPr lang="en-CA" sz="2800" dirty="0">
              <a:solidFill>
                <a:srgbClr val="BC4D4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C3F11C0A-DC53-3BEB-1490-0B204323EF0E}"/>
              </a:ext>
            </a:extLst>
          </p:cNvPr>
          <p:cNvGrpSpPr/>
          <p:nvPr/>
        </p:nvGrpSpPr>
        <p:grpSpPr>
          <a:xfrm>
            <a:off x="119336" y="120824"/>
            <a:ext cx="11809312" cy="6661065"/>
            <a:chOff x="119336" y="120824"/>
            <a:chExt cx="11809312" cy="6661065"/>
          </a:xfrm>
        </p:grpSpPr>
        <p:sp>
          <p:nvSpPr>
            <p:cNvPr id="3" name="TextBox 1">
              <a:extLst>
                <a:ext uri="{FF2B5EF4-FFF2-40B4-BE49-F238E27FC236}">
                  <a16:creationId xmlns="" xmlns:a16="http://schemas.microsoft.com/office/drawing/2014/main" id="{77A0BEA8-A9F4-F6E1-D098-D22B7B50E6EA}"/>
                </a:ext>
              </a:extLst>
            </p:cNvPr>
            <p:cNvSpPr txBox="1"/>
            <p:nvPr/>
          </p:nvSpPr>
          <p:spPr>
            <a:xfrm>
              <a:off x="119336" y="6525344"/>
              <a:ext cx="3071284" cy="2565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0"/>
                  <a:ea typeface="微软雅黑" pitchFamily="34" charset="-122"/>
                  <a:cs typeface="Poppins" pitchFamily="2" charset="0"/>
                </a:rPr>
                <a:t>Sino Biological, Inc.</a:t>
              </a: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="" xmlns:a16="http://schemas.microsoft.com/office/drawing/2014/main" id="{5C1EDADF-B0AA-D522-25B3-BE7A4EECC74F}"/>
                </a:ext>
              </a:extLst>
            </p:cNvPr>
            <p:cNvGrpSpPr/>
            <p:nvPr/>
          </p:nvGrpSpPr>
          <p:grpSpPr>
            <a:xfrm>
              <a:off x="191345" y="120824"/>
              <a:ext cx="3528392" cy="423547"/>
              <a:chOff x="476211" y="390376"/>
              <a:chExt cx="3998679" cy="480000"/>
            </a:xfrm>
          </p:grpSpPr>
          <p:pic>
            <p:nvPicPr>
              <p:cNvPr id="11" name="Picture 2" descr="D:\桌面\新logo-黑.png">
                <a:extLst>
                  <a:ext uri="{FF2B5EF4-FFF2-40B4-BE49-F238E27FC236}">
                    <a16:creationId xmlns="" xmlns:a16="http://schemas.microsoft.com/office/drawing/2014/main" id="{4A0902F9-70A9-CB67-5CC4-9B1541FC9D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 bwMode="auto">
              <a:xfrm>
                <a:off x="476211" y="390376"/>
                <a:ext cx="1991701" cy="48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" name="Picture 2" descr="\\192.168.3.235\Design\Logo &amp; Icons\SCB logo\新版\SCB-标准版.png">
                <a:extLst>
                  <a:ext uri="{FF2B5EF4-FFF2-40B4-BE49-F238E27FC236}">
                    <a16:creationId xmlns="" xmlns:a16="http://schemas.microsoft.com/office/drawing/2014/main" id="{76233C5B-9C76-9478-73B2-43312773BD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855640" y="398823"/>
                <a:ext cx="1619250" cy="463106"/>
              </a:xfrm>
              <a:prstGeom prst="rect">
                <a:avLst/>
              </a:prstGeom>
              <a:noFill/>
            </p:spPr>
          </p:pic>
          <p:cxnSp>
            <p:nvCxnSpPr>
              <p:cNvPr id="14" name="直接连接符 13">
                <a:extLst>
                  <a:ext uri="{FF2B5EF4-FFF2-40B4-BE49-F238E27FC236}">
                    <a16:creationId xmlns="" xmlns:a16="http://schemas.microsoft.com/office/drawing/2014/main" id="{84760B8A-27CF-2EBB-3DA3-09961E9C2D49}"/>
                  </a:ext>
                </a:extLst>
              </p:cNvPr>
              <p:cNvCxnSpPr/>
              <p:nvPr/>
            </p:nvCxnSpPr>
            <p:spPr>
              <a:xfrm>
                <a:off x="2661776" y="504376"/>
                <a:ext cx="0" cy="252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" name="直接连接符 6">
              <a:extLst>
                <a:ext uri="{FF2B5EF4-FFF2-40B4-BE49-F238E27FC236}">
                  <a16:creationId xmlns="" xmlns:a16="http://schemas.microsoft.com/office/drawing/2014/main" id="{C7222BDB-E183-C88F-F2BC-8E065EE9B3D2}"/>
                </a:ext>
              </a:extLst>
            </p:cNvPr>
            <p:cNvCxnSpPr>
              <a:cxnSpLocks/>
            </p:cNvCxnSpPr>
            <p:nvPr/>
          </p:nvCxnSpPr>
          <p:spPr>
            <a:xfrm>
              <a:off x="3935760" y="384533"/>
              <a:ext cx="73546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组合 41">
              <a:extLst>
                <a:ext uri="{FF2B5EF4-FFF2-40B4-BE49-F238E27FC236}">
                  <a16:creationId xmlns="" xmlns:a16="http://schemas.microsoft.com/office/drawing/2014/main" id="{D21F9887-2753-E09A-2DCE-B0D5D45FDF64}"/>
                </a:ext>
              </a:extLst>
            </p:cNvPr>
            <p:cNvGrpSpPr/>
            <p:nvPr/>
          </p:nvGrpSpPr>
          <p:grpSpPr>
            <a:xfrm>
              <a:off x="11509732" y="256894"/>
              <a:ext cx="418916" cy="255279"/>
              <a:chOff x="4572000" y="785800"/>
              <a:chExt cx="548649" cy="334335"/>
            </a:xfrm>
          </p:grpSpPr>
          <p:sp>
            <p:nvSpPr>
              <p:cNvPr id="9" name="椭圆 8">
                <a:extLst>
                  <a:ext uri="{FF2B5EF4-FFF2-40B4-BE49-F238E27FC236}">
                    <a16:creationId xmlns="" xmlns:a16="http://schemas.microsoft.com/office/drawing/2014/main" id="{A48C2BDD-5719-47D4-E442-F108664DC674}"/>
                  </a:ext>
                </a:extLst>
              </p:cNvPr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BC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="" xmlns:a16="http://schemas.microsoft.com/office/drawing/2014/main" id="{D1AFC8BE-9790-8180-FD19-76E83D7993D3}"/>
                  </a:ext>
                </a:extLst>
              </p:cNvPr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</p:grpSp>
      <p:sp>
        <p:nvSpPr>
          <p:cNvPr id="25" name="TextBox 4">
            <a:extLst>
              <a:ext uri="{FF2B5EF4-FFF2-40B4-BE49-F238E27FC236}">
                <a16:creationId xmlns="" xmlns:a16="http://schemas.microsoft.com/office/drawing/2014/main" id="{CC424A36-AD07-8E63-5675-481481608C6E}"/>
              </a:ext>
            </a:extLst>
          </p:cNvPr>
          <p:cNvSpPr txBox="1"/>
          <p:nvPr/>
        </p:nvSpPr>
        <p:spPr>
          <a:xfrm>
            <a:off x="48308" y="1788588"/>
            <a:ext cx="60423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algn="l" defTabSz="914400" rtl="0" eaLnBrk="1" fontAlgn="auto" latinLnBrk="0" hangingPunct="1">
              <a:spcBef>
                <a:spcPts val="5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Identified by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high-throughput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screening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based on the platform </a:t>
            </a:r>
            <a:r>
              <a:rPr lang="en-US" sz="2000" dirty="0" smtClean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using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in-house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kinases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6" name="TextBox 4">
            <a:extLst>
              <a:ext uri="{FF2B5EF4-FFF2-40B4-BE49-F238E27FC236}">
                <a16:creationId xmlns="" xmlns:a16="http://schemas.microsoft.com/office/drawing/2014/main" id="{4BF068B4-7050-6441-3876-33CB769F711B}"/>
              </a:ext>
            </a:extLst>
          </p:cNvPr>
          <p:cNvSpPr txBox="1"/>
          <p:nvPr/>
        </p:nvSpPr>
        <p:spPr>
          <a:xfrm>
            <a:off x="5901336" y="2038656"/>
            <a:ext cx="6042384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algn="l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Specifically and potently inhibits AXL</a:t>
            </a:r>
          </a:p>
        </p:txBody>
      </p:sp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0212A357-5FDC-09EB-ED19-034FCAFD4C17}"/>
              </a:ext>
            </a:extLst>
          </p:cNvPr>
          <p:cNvSpPr txBox="1"/>
          <p:nvPr/>
        </p:nvSpPr>
        <p:spPr>
          <a:xfrm>
            <a:off x="48308" y="3727755"/>
            <a:ext cx="6042384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algn="l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Signaling </a:t>
            </a:r>
            <a:r>
              <a:rPr kumimoji="0" lang="en-US" altLang="zh-CN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in vitro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and </a:t>
            </a:r>
            <a:r>
              <a:rPr kumimoji="0" lang="en-US" altLang="zh-CN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in vivo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8" name="TextBox 4">
            <a:extLst>
              <a:ext uri="{FF2B5EF4-FFF2-40B4-BE49-F238E27FC236}">
                <a16:creationId xmlns="" xmlns:a16="http://schemas.microsoft.com/office/drawing/2014/main" id="{2C12909D-0D03-6CBC-83C9-2BAB042D7994}"/>
              </a:ext>
            </a:extLst>
          </p:cNvPr>
          <p:cNvSpPr txBox="1"/>
          <p:nvPr/>
        </p:nvSpPr>
        <p:spPr>
          <a:xfrm>
            <a:off x="5890596" y="3727755"/>
            <a:ext cx="6042384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algn="l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Desirable pharmacokinetic properties</a:t>
            </a:r>
          </a:p>
        </p:txBody>
      </p:sp>
      <p:sp>
        <p:nvSpPr>
          <p:cNvPr id="30" name="TextBox 4">
            <a:extLst>
              <a:ext uri="{FF2B5EF4-FFF2-40B4-BE49-F238E27FC236}">
                <a16:creationId xmlns="" xmlns:a16="http://schemas.microsoft.com/office/drawing/2014/main" id="{FA16EF0B-BDD0-5599-B86A-87FB67A5CEE8}"/>
              </a:ext>
            </a:extLst>
          </p:cNvPr>
          <p:cNvSpPr txBox="1"/>
          <p:nvPr/>
        </p:nvSpPr>
        <p:spPr>
          <a:xfrm>
            <a:off x="58926" y="5383939"/>
            <a:ext cx="6042384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algn="l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Anti-cancer properties in mice </a:t>
            </a:r>
          </a:p>
        </p:txBody>
      </p:sp>
      <p:sp>
        <p:nvSpPr>
          <p:cNvPr id="31" name="TextBox 4">
            <a:extLst>
              <a:ext uri="{FF2B5EF4-FFF2-40B4-BE49-F238E27FC236}">
                <a16:creationId xmlns="" xmlns:a16="http://schemas.microsoft.com/office/drawing/2014/main" id="{7B456314-E74F-DA0B-C557-3E6FC43E6B46}"/>
              </a:ext>
            </a:extLst>
          </p:cNvPr>
          <p:cNvSpPr txBox="1"/>
          <p:nvPr/>
        </p:nvSpPr>
        <p:spPr>
          <a:xfrm>
            <a:off x="5879976" y="5383939"/>
            <a:ext cx="6042384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algn="l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Currently at clinical trial phase </a:t>
            </a:r>
            <a:r>
              <a:rPr lang="en-US" altLang="zh-CN" sz="20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II</a:t>
            </a:r>
            <a:endParaRPr lang="en-CA" altLang="zh-CN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2" name="矩形: 圆角 33">
            <a:extLst>
              <a:ext uri="{FF2B5EF4-FFF2-40B4-BE49-F238E27FC236}">
                <a16:creationId xmlns="" xmlns:a16="http://schemas.microsoft.com/office/drawing/2014/main" id="{09F6DD4A-B7F9-2FF8-23EA-D3CD341B7C8B}"/>
              </a:ext>
            </a:extLst>
          </p:cNvPr>
          <p:cNvSpPr/>
          <p:nvPr/>
        </p:nvSpPr>
        <p:spPr>
          <a:xfrm>
            <a:off x="587388" y="1556792"/>
            <a:ext cx="288032" cy="72008"/>
          </a:xfrm>
          <a:prstGeom prst="roundRect">
            <a:avLst/>
          </a:prstGeom>
          <a:solidFill>
            <a:srgbClr val="BC4D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: 圆角 33">
            <a:extLst>
              <a:ext uri="{FF2B5EF4-FFF2-40B4-BE49-F238E27FC236}">
                <a16:creationId xmlns="" xmlns:a16="http://schemas.microsoft.com/office/drawing/2014/main" id="{09F6DD4A-B7F9-2FF8-23EA-D3CD341B7C8B}"/>
              </a:ext>
            </a:extLst>
          </p:cNvPr>
          <p:cNvSpPr/>
          <p:nvPr/>
        </p:nvSpPr>
        <p:spPr>
          <a:xfrm>
            <a:off x="587388" y="3284983"/>
            <a:ext cx="288032" cy="72000"/>
          </a:xfrm>
          <a:prstGeom prst="roundRect">
            <a:avLst/>
          </a:prstGeom>
          <a:solidFill>
            <a:srgbClr val="BC4D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: 圆角 33">
            <a:extLst>
              <a:ext uri="{FF2B5EF4-FFF2-40B4-BE49-F238E27FC236}">
                <a16:creationId xmlns="" xmlns:a16="http://schemas.microsoft.com/office/drawing/2014/main" id="{09F6DD4A-B7F9-2FF8-23EA-D3CD341B7C8B}"/>
              </a:ext>
            </a:extLst>
          </p:cNvPr>
          <p:cNvSpPr/>
          <p:nvPr/>
        </p:nvSpPr>
        <p:spPr>
          <a:xfrm>
            <a:off x="587388" y="4941176"/>
            <a:ext cx="288032" cy="72000"/>
          </a:xfrm>
          <a:prstGeom prst="roundRect">
            <a:avLst/>
          </a:prstGeom>
          <a:solidFill>
            <a:srgbClr val="BC4D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: 圆角 33">
            <a:extLst>
              <a:ext uri="{FF2B5EF4-FFF2-40B4-BE49-F238E27FC236}">
                <a16:creationId xmlns="" xmlns:a16="http://schemas.microsoft.com/office/drawing/2014/main" id="{09F6DD4A-B7F9-2FF8-23EA-D3CD341B7C8B}"/>
              </a:ext>
            </a:extLst>
          </p:cNvPr>
          <p:cNvSpPr/>
          <p:nvPr/>
        </p:nvSpPr>
        <p:spPr>
          <a:xfrm>
            <a:off x="6456040" y="4941168"/>
            <a:ext cx="288032" cy="72000"/>
          </a:xfrm>
          <a:prstGeom prst="roundRect">
            <a:avLst/>
          </a:prstGeom>
          <a:solidFill>
            <a:srgbClr val="BC4D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: 圆角 33">
            <a:extLst>
              <a:ext uri="{FF2B5EF4-FFF2-40B4-BE49-F238E27FC236}">
                <a16:creationId xmlns="" xmlns:a16="http://schemas.microsoft.com/office/drawing/2014/main" id="{09F6DD4A-B7F9-2FF8-23EA-D3CD341B7C8B}"/>
              </a:ext>
            </a:extLst>
          </p:cNvPr>
          <p:cNvSpPr/>
          <p:nvPr/>
        </p:nvSpPr>
        <p:spPr>
          <a:xfrm>
            <a:off x="6456040" y="3284984"/>
            <a:ext cx="288032" cy="72000"/>
          </a:xfrm>
          <a:prstGeom prst="roundRect">
            <a:avLst/>
          </a:prstGeom>
          <a:solidFill>
            <a:srgbClr val="BC4D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: 圆角 33">
            <a:extLst>
              <a:ext uri="{FF2B5EF4-FFF2-40B4-BE49-F238E27FC236}">
                <a16:creationId xmlns="" xmlns:a16="http://schemas.microsoft.com/office/drawing/2014/main" id="{09F6DD4A-B7F9-2FF8-23EA-D3CD341B7C8B}"/>
              </a:ext>
            </a:extLst>
          </p:cNvPr>
          <p:cNvSpPr/>
          <p:nvPr/>
        </p:nvSpPr>
        <p:spPr>
          <a:xfrm>
            <a:off x="6456040" y="1556792"/>
            <a:ext cx="288032" cy="72000"/>
          </a:xfrm>
          <a:prstGeom prst="roundRect">
            <a:avLst/>
          </a:prstGeom>
          <a:solidFill>
            <a:srgbClr val="BC4D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528736" y="-603448"/>
            <a:ext cx="8324850" cy="4572000"/>
          </a:xfrm>
          <a:prstGeom prst="rect">
            <a:avLst/>
          </a:prstGeom>
          <a:noFill/>
        </p:spPr>
      </p:pic>
      <p:pic>
        <p:nvPicPr>
          <p:cNvPr id="34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27448" y="1052736"/>
            <a:ext cx="8324850" cy="4572000"/>
          </a:xfrm>
          <a:prstGeom prst="rect">
            <a:avLst/>
          </a:prstGeom>
          <a:noFill/>
        </p:spPr>
      </p:pic>
      <p:pic>
        <p:nvPicPr>
          <p:cNvPr id="35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9776" y="2286000"/>
            <a:ext cx="832485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94312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: 圆角 22">
            <a:extLst>
              <a:ext uri="{FF2B5EF4-FFF2-40B4-BE49-F238E27FC236}">
                <a16:creationId xmlns="" xmlns:a16="http://schemas.microsoft.com/office/drawing/2014/main" id="{04FEDB21-C073-07BC-4E2E-CE6E0A763620}"/>
              </a:ext>
            </a:extLst>
          </p:cNvPr>
          <p:cNvSpPr/>
          <p:nvPr/>
        </p:nvSpPr>
        <p:spPr>
          <a:xfrm>
            <a:off x="6312026" y="2055469"/>
            <a:ext cx="4752528" cy="3040466"/>
          </a:xfrm>
          <a:prstGeom prst="roundRect">
            <a:avLst>
              <a:gd name="adj" fmla="val 311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>
            <a:extLst>
              <a:ext uri="{FF2B5EF4-FFF2-40B4-BE49-F238E27FC236}">
                <a16:creationId xmlns="" xmlns:a16="http://schemas.microsoft.com/office/drawing/2014/main" id="{CC22EA2D-41FF-6BB3-F0A3-A5164983582B}"/>
              </a:ext>
            </a:extLst>
          </p:cNvPr>
          <p:cNvSpPr/>
          <p:nvPr/>
        </p:nvSpPr>
        <p:spPr>
          <a:xfrm>
            <a:off x="1127448" y="2060848"/>
            <a:ext cx="4752528" cy="3040466"/>
          </a:xfrm>
          <a:prstGeom prst="roundRect">
            <a:avLst>
              <a:gd name="adj" fmla="val 311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399D5E8-6F67-00A6-5B68-9E9FB263ACD3}"/>
              </a:ext>
            </a:extLst>
          </p:cNvPr>
          <p:cNvSpPr txBox="1"/>
          <p:nvPr/>
        </p:nvSpPr>
        <p:spPr>
          <a:xfrm>
            <a:off x="4152456" y="5654061"/>
            <a:ext cx="4752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Poppins" panose="00000500000000000000" pitchFamily="2" charset="0"/>
                <a:cs typeface="Poppins" panose="00000500000000000000" pitchFamily="2" charset="0"/>
              </a:rPr>
              <a:t>Biswas et al. (2024). </a:t>
            </a:r>
            <a:r>
              <a:rPr lang="en-US" sz="1400" i="1" dirty="0" err="1">
                <a:latin typeface="Poppins" panose="00000500000000000000" pitchFamily="2" charset="0"/>
                <a:cs typeface="Poppins" panose="00000500000000000000" pitchFamily="2" charset="0"/>
              </a:rPr>
              <a:t>Chem.Sci</a:t>
            </a:r>
            <a:r>
              <a:rPr lang="en-US" sz="1400" i="1" dirty="0">
                <a:latin typeface="Poppins" panose="00000500000000000000" pitchFamily="2" charset="0"/>
                <a:cs typeface="Poppins" panose="00000500000000000000" pitchFamily="2" charset="0"/>
              </a:rPr>
              <a:t>. 15:13130</a:t>
            </a:r>
            <a:endParaRPr lang="en-CA" sz="1400" i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AE0ED52-BE7A-B914-13BF-47338A8508CB}"/>
              </a:ext>
            </a:extLst>
          </p:cNvPr>
          <p:cNvSpPr txBox="1"/>
          <p:nvPr/>
        </p:nvSpPr>
        <p:spPr>
          <a:xfrm>
            <a:off x="839416" y="1484784"/>
            <a:ext cx="10225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8EF0C65-7789-7010-6E69-C1FDB4CCC79D}"/>
              </a:ext>
            </a:extLst>
          </p:cNvPr>
          <p:cNvSpPr txBox="1"/>
          <p:nvPr/>
        </p:nvSpPr>
        <p:spPr>
          <a:xfrm>
            <a:off x="1296374" y="2651428"/>
            <a:ext cx="43283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The major challenge using </a:t>
            </a:r>
            <a:r>
              <a:rPr lang="en-US" dirty="0" smtClean="0">
                <a:latin typeface="Poppins" panose="00000500000000000000" pitchFamily="2" charset="0"/>
                <a:cs typeface="Poppins" panose="00000500000000000000" pitchFamily="2" charset="0"/>
              </a:rPr>
              <a:t>small 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molecule </a:t>
            </a:r>
            <a:r>
              <a:rPr lang="en-US" dirty="0" err="1" smtClean="0">
                <a:latin typeface="Poppins" panose="00000500000000000000" pitchFamily="2" charset="0"/>
                <a:cs typeface="Poppins" panose="00000500000000000000" pitchFamily="2" charset="0"/>
              </a:rPr>
              <a:t>kinase</a:t>
            </a:r>
            <a:r>
              <a:rPr lang="en-US" dirty="0" smtClean="0">
                <a:latin typeface="Poppins" panose="00000500000000000000" pitchFamily="2" charset="0"/>
                <a:cs typeface="Poppins" panose="00000500000000000000" pitchFamily="2" charset="0"/>
              </a:rPr>
              <a:t> inhibitors is 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the emergence of drug resistance</a:t>
            </a:r>
            <a:r>
              <a:rPr lang="en-US" dirty="0" smtClean="0"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FBEAFB9-84FA-4BF4-5A6A-713518647003}"/>
              </a:ext>
            </a:extLst>
          </p:cNvPr>
          <p:cNvSpPr txBox="1"/>
          <p:nvPr/>
        </p:nvSpPr>
        <p:spPr>
          <a:xfrm>
            <a:off x="2855640" y="935385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Acquired kinase mutation</a:t>
            </a:r>
            <a:endParaRPr lang="en-CA" sz="2800" b="1" dirty="0">
              <a:solidFill>
                <a:srgbClr val="BC4D4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C5E66645-A28E-2D64-EA9C-329AEAE2B63A}"/>
              </a:ext>
            </a:extLst>
          </p:cNvPr>
          <p:cNvGrpSpPr/>
          <p:nvPr/>
        </p:nvGrpSpPr>
        <p:grpSpPr>
          <a:xfrm>
            <a:off x="119336" y="120824"/>
            <a:ext cx="11809312" cy="6661065"/>
            <a:chOff x="119336" y="120824"/>
            <a:chExt cx="11809312" cy="6661065"/>
          </a:xfrm>
        </p:grpSpPr>
        <p:sp>
          <p:nvSpPr>
            <p:cNvPr id="4" name="TextBox 1">
              <a:extLst>
                <a:ext uri="{FF2B5EF4-FFF2-40B4-BE49-F238E27FC236}">
                  <a16:creationId xmlns="" xmlns:a16="http://schemas.microsoft.com/office/drawing/2014/main" id="{140A0FCB-97A4-9694-B50E-62273ABA9C2F}"/>
                </a:ext>
              </a:extLst>
            </p:cNvPr>
            <p:cNvSpPr txBox="1"/>
            <p:nvPr/>
          </p:nvSpPr>
          <p:spPr>
            <a:xfrm>
              <a:off x="119336" y="6525344"/>
              <a:ext cx="3071284" cy="2565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0"/>
                  <a:ea typeface="微软雅黑" pitchFamily="34" charset="-122"/>
                  <a:cs typeface="Poppins" pitchFamily="2" charset="0"/>
                </a:rPr>
                <a:t>Sino Biological, Inc.</a:t>
              </a: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BA243FFE-EC30-FD00-8B26-6B2031888E47}"/>
                </a:ext>
              </a:extLst>
            </p:cNvPr>
            <p:cNvGrpSpPr/>
            <p:nvPr/>
          </p:nvGrpSpPr>
          <p:grpSpPr>
            <a:xfrm>
              <a:off x="191345" y="120824"/>
              <a:ext cx="3528392" cy="423547"/>
              <a:chOff x="476211" y="390376"/>
              <a:chExt cx="3998679" cy="480000"/>
            </a:xfrm>
          </p:grpSpPr>
          <p:pic>
            <p:nvPicPr>
              <p:cNvPr id="14" name="Picture 2" descr="D:\桌面\新logo-黑.png">
                <a:extLst>
                  <a:ext uri="{FF2B5EF4-FFF2-40B4-BE49-F238E27FC236}">
                    <a16:creationId xmlns="" xmlns:a16="http://schemas.microsoft.com/office/drawing/2014/main" id="{3FDC37E1-CA4B-C3DD-BE74-208D06EC2B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 bwMode="auto">
              <a:xfrm>
                <a:off x="476211" y="390376"/>
                <a:ext cx="1991701" cy="48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" name="Picture 2" descr="\\192.168.3.235\Design\Logo &amp; Icons\SCB logo\新版\SCB-标准版.png">
                <a:extLst>
                  <a:ext uri="{FF2B5EF4-FFF2-40B4-BE49-F238E27FC236}">
                    <a16:creationId xmlns="" xmlns:a16="http://schemas.microsoft.com/office/drawing/2014/main" id="{8DE243A2-6EF1-C4F9-03F9-FF26EF6C77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855640" y="398823"/>
                <a:ext cx="1619250" cy="463106"/>
              </a:xfrm>
              <a:prstGeom prst="rect">
                <a:avLst/>
              </a:prstGeom>
              <a:noFill/>
            </p:spPr>
          </p:pic>
          <p:cxnSp>
            <p:nvCxnSpPr>
              <p:cNvPr id="19" name="直接连接符 18">
                <a:extLst>
                  <a:ext uri="{FF2B5EF4-FFF2-40B4-BE49-F238E27FC236}">
                    <a16:creationId xmlns="" xmlns:a16="http://schemas.microsoft.com/office/drawing/2014/main" id="{6D60D87E-E8DB-0B7D-4557-9A6ECA01AB47}"/>
                  </a:ext>
                </a:extLst>
              </p:cNvPr>
              <p:cNvCxnSpPr/>
              <p:nvPr/>
            </p:nvCxnSpPr>
            <p:spPr>
              <a:xfrm>
                <a:off x="2661776" y="504376"/>
                <a:ext cx="0" cy="252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" name="直接连接符 8">
              <a:extLst>
                <a:ext uri="{FF2B5EF4-FFF2-40B4-BE49-F238E27FC236}">
                  <a16:creationId xmlns="" xmlns:a16="http://schemas.microsoft.com/office/drawing/2014/main" id="{1FCD2073-ADA3-E597-9A41-91EA57F5891D}"/>
                </a:ext>
              </a:extLst>
            </p:cNvPr>
            <p:cNvCxnSpPr>
              <a:cxnSpLocks/>
            </p:cNvCxnSpPr>
            <p:nvPr/>
          </p:nvCxnSpPr>
          <p:spPr>
            <a:xfrm>
              <a:off x="3935760" y="384533"/>
              <a:ext cx="73546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合 41">
              <a:extLst>
                <a:ext uri="{FF2B5EF4-FFF2-40B4-BE49-F238E27FC236}">
                  <a16:creationId xmlns="" xmlns:a16="http://schemas.microsoft.com/office/drawing/2014/main" id="{C00036CA-313B-A8AA-2DE1-A04B7551B04A}"/>
                </a:ext>
              </a:extLst>
            </p:cNvPr>
            <p:cNvGrpSpPr/>
            <p:nvPr/>
          </p:nvGrpSpPr>
          <p:grpSpPr>
            <a:xfrm>
              <a:off x="11509732" y="256894"/>
              <a:ext cx="418916" cy="255279"/>
              <a:chOff x="4572000" y="785800"/>
              <a:chExt cx="548649" cy="334335"/>
            </a:xfrm>
          </p:grpSpPr>
          <p:sp>
            <p:nvSpPr>
              <p:cNvPr id="11" name="椭圆 10">
                <a:extLst>
                  <a:ext uri="{FF2B5EF4-FFF2-40B4-BE49-F238E27FC236}">
                    <a16:creationId xmlns="" xmlns:a16="http://schemas.microsoft.com/office/drawing/2014/main" id="{AAD3A40A-4C80-4DB5-1CE5-F8D765C7E542}"/>
                  </a:ext>
                </a:extLst>
              </p:cNvPr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BC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="" xmlns:a16="http://schemas.microsoft.com/office/drawing/2014/main" id="{2F62AD92-1733-CFB2-B180-706F358B1F46}"/>
                  </a:ext>
                </a:extLst>
              </p:cNvPr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</p:grpSp>
      <p:sp>
        <p:nvSpPr>
          <p:cNvPr id="22" name="TextBox 4">
            <a:extLst>
              <a:ext uri="{FF2B5EF4-FFF2-40B4-BE49-F238E27FC236}">
                <a16:creationId xmlns="" xmlns:a16="http://schemas.microsoft.com/office/drawing/2014/main" id="{21171A26-8070-CA74-D2D5-C9364A6ADF9B}"/>
              </a:ext>
            </a:extLst>
          </p:cNvPr>
          <p:cNvSpPr txBox="1"/>
          <p:nvPr/>
        </p:nvSpPr>
        <p:spPr>
          <a:xfrm>
            <a:off x="6528720" y="2651428"/>
            <a:ext cx="411230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Acquired mutations within the kinase domain are a common drug resistance mechanism.</a:t>
            </a:r>
            <a:endParaRPr lang="en-CA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4" name="矩形: 圆角 23">
            <a:extLst>
              <a:ext uri="{FF2B5EF4-FFF2-40B4-BE49-F238E27FC236}">
                <a16:creationId xmlns="" xmlns:a16="http://schemas.microsoft.com/office/drawing/2014/main" id="{FDC187CE-84E9-B26F-54AD-F6A616DF67B5}"/>
              </a:ext>
            </a:extLst>
          </p:cNvPr>
          <p:cNvSpPr/>
          <p:nvPr/>
        </p:nvSpPr>
        <p:spPr>
          <a:xfrm>
            <a:off x="5447929" y="1901964"/>
            <a:ext cx="504055" cy="478363"/>
          </a:xfrm>
          <a:prstGeom prst="roundRect">
            <a:avLst>
              <a:gd name="adj" fmla="val 3116"/>
            </a:avLst>
          </a:prstGeom>
          <a:solidFill>
            <a:srgbClr val="ECCEC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="" xmlns:a16="http://schemas.microsoft.com/office/drawing/2014/main" id="{D1DA3177-1FD1-E66C-B7E4-5CFFAAA8A020}"/>
              </a:ext>
            </a:extLst>
          </p:cNvPr>
          <p:cNvSpPr/>
          <p:nvPr/>
        </p:nvSpPr>
        <p:spPr>
          <a:xfrm>
            <a:off x="6174557" y="4741820"/>
            <a:ext cx="504055" cy="478363"/>
          </a:xfrm>
          <a:prstGeom prst="roundRect">
            <a:avLst>
              <a:gd name="adj" fmla="val 3116"/>
            </a:avLst>
          </a:prstGeom>
          <a:solidFill>
            <a:srgbClr val="ECCEC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528736" y="-603448"/>
            <a:ext cx="8324850" cy="4572000"/>
          </a:xfrm>
          <a:prstGeom prst="rect">
            <a:avLst/>
          </a:prstGeom>
          <a:noFill/>
        </p:spPr>
      </p:pic>
      <p:pic>
        <p:nvPicPr>
          <p:cNvPr id="26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27448" y="1052736"/>
            <a:ext cx="8324850" cy="4572000"/>
          </a:xfrm>
          <a:prstGeom prst="rect">
            <a:avLst/>
          </a:prstGeom>
          <a:noFill/>
        </p:spPr>
      </p:pic>
      <p:pic>
        <p:nvPicPr>
          <p:cNvPr id="27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9776" y="2286000"/>
            <a:ext cx="832485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50502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E0723BA-A3C3-34B0-31F9-C348BA35CC69}"/>
              </a:ext>
            </a:extLst>
          </p:cNvPr>
          <p:cNvSpPr txBox="1"/>
          <p:nvPr/>
        </p:nvSpPr>
        <p:spPr>
          <a:xfrm>
            <a:off x="844039" y="585469"/>
            <a:ext cx="10503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Various EGFR mutants and acquired EGFR </a:t>
            </a:r>
            <a:r>
              <a:rPr lang="en-US" sz="2800" b="1" dirty="0" smtClean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mutation</a:t>
            </a:r>
            <a:r>
              <a:rPr lang="en-US" altLang="zh-CN" sz="2800" b="1" dirty="0" smtClean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</a:t>
            </a:r>
            <a:endParaRPr lang="en-CA" sz="2800" b="1" dirty="0">
              <a:solidFill>
                <a:srgbClr val="BC4D4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C8623D4F-9A27-F082-76AD-FDEEE41FD7B2}"/>
              </a:ext>
            </a:extLst>
          </p:cNvPr>
          <p:cNvGrpSpPr/>
          <p:nvPr/>
        </p:nvGrpSpPr>
        <p:grpSpPr>
          <a:xfrm>
            <a:off x="119336" y="120824"/>
            <a:ext cx="11809312" cy="6661065"/>
            <a:chOff x="119336" y="120824"/>
            <a:chExt cx="11809312" cy="6661065"/>
          </a:xfrm>
        </p:grpSpPr>
        <p:sp>
          <p:nvSpPr>
            <p:cNvPr id="6" name="TextBox 1">
              <a:extLst>
                <a:ext uri="{FF2B5EF4-FFF2-40B4-BE49-F238E27FC236}">
                  <a16:creationId xmlns="" xmlns:a16="http://schemas.microsoft.com/office/drawing/2014/main" id="{0389A5C7-05B2-F490-A666-826F7F43D42C}"/>
                </a:ext>
              </a:extLst>
            </p:cNvPr>
            <p:cNvSpPr txBox="1"/>
            <p:nvPr/>
          </p:nvSpPr>
          <p:spPr>
            <a:xfrm>
              <a:off x="119336" y="6525344"/>
              <a:ext cx="3071284" cy="2565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0"/>
                  <a:ea typeface="微软雅黑" pitchFamily="34" charset="-122"/>
                  <a:cs typeface="Poppins" pitchFamily="2" charset="0"/>
                </a:rPr>
                <a:t>Sino Biological, Inc.</a:t>
              </a: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4131D68C-9682-ADDA-0644-B8A0E6BD9CCB}"/>
                </a:ext>
              </a:extLst>
            </p:cNvPr>
            <p:cNvGrpSpPr/>
            <p:nvPr/>
          </p:nvGrpSpPr>
          <p:grpSpPr>
            <a:xfrm>
              <a:off x="191345" y="120824"/>
              <a:ext cx="3528392" cy="423547"/>
              <a:chOff x="476211" y="390376"/>
              <a:chExt cx="3998679" cy="480000"/>
            </a:xfrm>
          </p:grpSpPr>
          <p:pic>
            <p:nvPicPr>
              <p:cNvPr id="12" name="Picture 2" descr="D:\桌面\新logo-黑.png">
                <a:extLst>
                  <a:ext uri="{FF2B5EF4-FFF2-40B4-BE49-F238E27FC236}">
                    <a16:creationId xmlns="" xmlns:a16="http://schemas.microsoft.com/office/drawing/2014/main" id="{3F3F6974-78B1-7417-89F0-ACC31ABF34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 bwMode="auto">
              <a:xfrm>
                <a:off x="476211" y="390376"/>
                <a:ext cx="1991701" cy="48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" name="Picture 2" descr="\\192.168.3.235\Design\Logo &amp; Icons\SCB logo\新版\SCB-标准版.png">
                <a:extLst>
                  <a:ext uri="{FF2B5EF4-FFF2-40B4-BE49-F238E27FC236}">
                    <a16:creationId xmlns="" xmlns:a16="http://schemas.microsoft.com/office/drawing/2014/main" id="{5ECD4D3B-7B6D-5198-9E00-32A8DCAFCC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855640" y="398823"/>
                <a:ext cx="1619250" cy="463106"/>
              </a:xfrm>
              <a:prstGeom prst="rect">
                <a:avLst/>
              </a:prstGeom>
              <a:noFill/>
            </p:spPr>
          </p:pic>
          <p:cxnSp>
            <p:nvCxnSpPr>
              <p:cNvPr id="18" name="直接连接符 17">
                <a:extLst>
                  <a:ext uri="{FF2B5EF4-FFF2-40B4-BE49-F238E27FC236}">
                    <a16:creationId xmlns="" xmlns:a16="http://schemas.microsoft.com/office/drawing/2014/main" id="{341880B5-928C-1B2A-2052-D3511106216C}"/>
                  </a:ext>
                </a:extLst>
              </p:cNvPr>
              <p:cNvCxnSpPr/>
              <p:nvPr/>
            </p:nvCxnSpPr>
            <p:spPr>
              <a:xfrm>
                <a:off x="2661776" y="504376"/>
                <a:ext cx="0" cy="252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" name="直接连接符 7">
              <a:extLst>
                <a:ext uri="{FF2B5EF4-FFF2-40B4-BE49-F238E27FC236}">
                  <a16:creationId xmlns="" xmlns:a16="http://schemas.microsoft.com/office/drawing/2014/main" id="{E2982F6F-86F9-9E08-6E47-6AE273C3B259}"/>
                </a:ext>
              </a:extLst>
            </p:cNvPr>
            <p:cNvCxnSpPr>
              <a:cxnSpLocks/>
            </p:cNvCxnSpPr>
            <p:nvPr/>
          </p:nvCxnSpPr>
          <p:spPr>
            <a:xfrm>
              <a:off x="3935760" y="384533"/>
              <a:ext cx="73546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组合 41">
              <a:extLst>
                <a:ext uri="{FF2B5EF4-FFF2-40B4-BE49-F238E27FC236}">
                  <a16:creationId xmlns="" xmlns:a16="http://schemas.microsoft.com/office/drawing/2014/main" id="{30DEA33E-3932-1058-DF3E-067BD1FF309E}"/>
                </a:ext>
              </a:extLst>
            </p:cNvPr>
            <p:cNvGrpSpPr/>
            <p:nvPr/>
          </p:nvGrpSpPr>
          <p:grpSpPr>
            <a:xfrm>
              <a:off x="11509732" y="256894"/>
              <a:ext cx="418916" cy="255279"/>
              <a:chOff x="4572000" y="785800"/>
              <a:chExt cx="548649" cy="334335"/>
            </a:xfrm>
          </p:grpSpPr>
          <p:sp>
            <p:nvSpPr>
              <p:cNvPr id="10" name="椭圆 9">
                <a:extLst>
                  <a:ext uri="{FF2B5EF4-FFF2-40B4-BE49-F238E27FC236}">
                    <a16:creationId xmlns="" xmlns:a16="http://schemas.microsoft.com/office/drawing/2014/main" id="{FF7B44A5-BF7E-1BD2-6418-BCEF7842EBE4}"/>
                  </a:ext>
                </a:extLst>
              </p:cNvPr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BC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="" xmlns:a16="http://schemas.microsoft.com/office/drawing/2014/main" id="{85B44C59-DDF3-19C6-5210-C704D4A24CF4}"/>
                  </a:ext>
                </a:extLst>
              </p:cNvPr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13658" y="1152000"/>
            <a:ext cx="7764685" cy="5701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8C3D044D-C6FB-C997-DA07-E8D89AAB4532}"/>
              </a:ext>
            </a:extLst>
          </p:cNvPr>
          <p:cNvSpPr txBox="1"/>
          <p:nvPr/>
        </p:nvSpPr>
        <p:spPr>
          <a:xfrm>
            <a:off x="6240016" y="6577607"/>
            <a:ext cx="60240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latin typeface="Poppins" panose="00000500000000000000" pitchFamily="2" charset="0"/>
                <a:cs typeface="Poppins" panose="00000500000000000000" pitchFamily="2" charset="0"/>
              </a:rPr>
              <a:t>Sharma et al. (2007). Nat Rev Cancer, 7(3):169-181</a:t>
            </a:r>
            <a:endParaRPr lang="en-CA" sz="1200" i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5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528736" y="-603448"/>
            <a:ext cx="8324850" cy="4572000"/>
          </a:xfrm>
          <a:prstGeom prst="rect">
            <a:avLst/>
          </a:prstGeom>
          <a:noFill/>
        </p:spPr>
      </p:pic>
      <p:pic>
        <p:nvPicPr>
          <p:cNvPr id="17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27448" y="1052736"/>
            <a:ext cx="8324850" cy="4572000"/>
          </a:xfrm>
          <a:prstGeom prst="rect">
            <a:avLst/>
          </a:prstGeom>
          <a:noFill/>
        </p:spPr>
      </p:pic>
      <p:pic>
        <p:nvPicPr>
          <p:cNvPr id="19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79776" y="2286000"/>
            <a:ext cx="832485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4612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: 圆角 22">
            <a:extLst>
              <a:ext uri="{FF2B5EF4-FFF2-40B4-BE49-F238E27FC236}">
                <a16:creationId xmlns="" xmlns:a16="http://schemas.microsoft.com/office/drawing/2014/main" id="{04FEDB21-C073-07BC-4E2E-CE6E0A763620}"/>
              </a:ext>
            </a:extLst>
          </p:cNvPr>
          <p:cNvSpPr/>
          <p:nvPr/>
        </p:nvSpPr>
        <p:spPr>
          <a:xfrm>
            <a:off x="6456042" y="1556792"/>
            <a:ext cx="5400598" cy="4598349"/>
          </a:xfrm>
          <a:prstGeom prst="roundRect">
            <a:avLst>
              <a:gd name="adj" fmla="val 311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ED5661D-8082-425C-CEC1-1B41C2ECE5CA}"/>
              </a:ext>
            </a:extLst>
          </p:cNvPr>
          <p:cNvSpPr txBox="1"/>
          <p:nvPr/>
        </p:nvSpPr>
        <p:spPr>
          <a:xfrm>
            <a:off x="1739759" y="837696"/>
            <a:ext cx="8712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EGFR </a:t>
            </a:r>
            <a:r>
              <a:rPr lang="en-US" sz="2800" b="1" dirty="0" err="1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kinase</a:t>
            </a:r>
            <a:r>
              <a:rPr lang="en-US" sz="2800" b="1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800" b="1" dirty="0" smtClean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mutations </a:t>
            </a:r>
            <a:r>
              <a:rPr lang="en-US" sz="2800" b="1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drug sensitivity</a:t>
            </a:r>
            <a:endParaRPr lang="en-CA" sz="2800" b="1" dirty="0">
              <a:solidFill>
                <a:srgbClr val="BC4D4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31313D2-D22B-26C8-D88F-4F7B0EA00910}"/>
              </a:ext>
            </a:extLst>
          </p:cNvPr>
          <p:cNvSpPr txBox="1"/>
          <p:nvPr/>
        </p:nvSpPr>
        <p:spPr>
          <a:xfrm>
            <a:off x="8184232" y="6361583"/>
            <a:ext cx="4248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err="1">
                <a:latin typeface="Poppins" panose="00000500000000000000" pitchFamily="2" charset="0"/>
                <a:cs typeface="Poppins" panose="00000500000000000000" pitchFamily="2" charset="0"/>
              </a:rPr>
              <a:t>Kooijman</a:t>
            </a:r>
            <a:r>
              <a:rPr lang="en-US" sz="1200" i="1" dirty="0">
                <a:latin typeface="Poppins" panose="00000500000000000000" pitchFamily="2" charset="0"/>
                <a:cs typeface="Poppins" panose="00000500000000000000" pitchFamily="2" charset="0"/>
              </a:rPr>
              <a:t> et al. (</a:t>
            </a:r>
            <a:r>
              <a:rPr lang="en-US" sz="1200" i="1" dirty="0" smtClean="0">
                <a:latin typeface="Poppins" panose="00000500000000000000" pitchFamily="2" charset="0"/>
                <a:cs typeface="Poppins" panose="00000500000000000000" pitchFamily="2" charset="0"/>
              </a:rPr>
              <a:t>2022</a:t>
            </a:r>
            <a:r>
              <a:rPr lang="en-US" sz="1200" i="1" dirty="0">
                <a:latin typeface="Poppins" panose="00000500000000000000" pitchFamily="2" charset="0"/>
                <a:cs typeface="Poppins" panose="00000500000000000000" pitchFamily="2" charset="0"/>
              </a:rPr>
              <a:t>). Front. Oncol., 12:953013</a:t>
            </a:r>
            <a:endParaRPr lang="en-CA" sz="1200" i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FAF3D1E-690E-8328-74BD-3918F9D4AF6A}"/>
              </a:ext>
            </a:extLst>
          </p:cNvPr>
          <p:cNvSpPr txBox="1"/>
          <p:nvPr/>
        </p:nvSpPr>
        <p:spPr>
          <a:xfrm>
            <a:off x="6537407" y="1809252"/>
            <a:ext cx="524722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The </a:t>
            </a:r>
            <a:r>
              <a:rPr lang="en-US" sz="2000" dirty="0" smtClean="0">
                <a:latin typeface="Poppins" panose="00000500000000000000" pitchFamily="2" charset="0"/>
                <a:cs typeface="Poppins" panose="00000500000000000000" pitchFamily="2" charset="0"/>
              </a:rPr>
              <a:t>first 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(gefitinib) and </a:t>
            </a:r>
            <a:r>
              <a:rPr lang="en-US" sz="2000" dirty="0" smtClean="0">
                <a:latin typeface="Poppins" panose="00000500000000000000" pitchFamily="2" charset="0"/>
                <a:cs typeface="Poppins" panose="00000500000000000000" pitchFamily="2" charset="0"/>
              </a:rPr>
              <a:t>second (</a:t>
            </a:r>
            <a:r>
              <a:rPr lang="en-US" sz="2000" dirty="0" err="1" smtClean="0">
                <a:latin typeface="Poppins" panose="00000500000000000000" pitchFamily="2" charset="0"/>
                <a:cs typeface="Poppins" panose="00000500000000000000" pitchFamily="2" charset="0"/>
              </a:rPr>
              <a:t>dacomitinib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) generation </a:t>
            </a:r>
            <a:r>
              <a:rPr lang="en-US" sz="2000" dirty="0" smtClean="0">
                <a:latin typeface="Poppins" panose="00000500000000000000" pitchFamily="2" charset="0"/>
                <a:cs typeface="Poppins" panose="00000500000000000000" pitchFamily="2" charset="0"/>
              </a:rPr>
              <a:t>EGFR 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inhibitors are sensitive to EGFR (WT) and the exon 19 deletion (ex19del</a:t>
            </a:r>
            <a:r>
              <a:rPr lang="en-US" sz="2000" dirty="0" smtClean="0">
                <a:latin typeface="Poppins" panose="00000500000000000000" pitchFamily="2" charset="0"/>
                <a:cs typeface="Poppins" panose="00000500000000000000" pitchFamily="2" charset="0"/>
              </a:rPr>
              <a:t>).</a:t>
            </a:r>
          </a:p>
          <a:p>
            <a:pPr marL="342900" indent="-342900"/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The T790M mutation is the most commonly observed mechanism of resistance</a:t>
            </a:r>
            <a:r>
              <a:rPr lang="en-US" sz="2000" dirty="0" smtClean="0"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pPr marL="342900" indent="-342900"/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The </a:t>
            </a:r>
            <a:r>
              <a:rPr lang="en-US" sz="2000" dirty="0" smtClean="0">
                <a:latin typeface="Poppins" panose="00000500000000000000" pitchFamily="2" charset="0"/>
                <a:cs typeface="Poppins" panose="00000500000000000000" pitchFamily="2" charset="0"/>
              </a:rPr>
              <a:t>third generation 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EGFR inhibitor (Osimertinib) is specifically designed to target the T790M mutation</a:t>
            </a:r>
            <a:r>
              <a:rPr lang="en-US" sz="2000" dirty="0" smtClean="0"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en-CA" dirty="0"/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F9484CD9-1DC4-15EE-6397-DF4F9CC3AC82}"/>
              </a:ext>
            </a:extLst>
          </p:cNvPr>
          <p:cNvGrpSpPr/>
          <p:nvPr/>
        </p:nvGrpSpPr>
        <p:grpSpPr>
          <a:xfrm>
            <a:off x="119336" y="120824"/>
            <a:ext cx="11809312" cy="6661065"/>
            <a:chOff x="119336" y="120824"/>
            <a:chExt cx="11809312" cy="6661065"/>
          </a:xfrm>
        </p:grpSpPr>
        <p:sp>
          <p:nvSpPr>
            <p:cNvPr id="3" name="TextBox 1">
              <a:extLst>
                <a:ext uri="{FF2B5EF4-FFF2-40B4-BE49-F238E27FC236}">
                  <a16:creationId xmlns="" xmlns:a16="http://schemas.microsoft.com/office/drawing/2014/main" id="{018C50C1-8EAC-8467-0F1C-A37753A94A4A}"/>
                </a:ext>
              </a:extLst>
            </p:cNvPr>
            <p:cNvSpPr txBox="1"/>
            <p:nvPr/>
          </p:nvSpPr>
          <p:spPr>
            <a:xfrm>
              <a:off x="119336" y="6525344"/>
              <a:ext cx="3071284" cy="2565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0"/>
                  <a:ea typeface="微软雅黑" pitchFamily="34" charset="-122"/>
                  <a:cs typeface="Poppins" pitchFamily="2" charset="0"/>
                </a:rPr>
                <a:t>Sino Biological, Inc.</a:t>
              </a: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D466DC67-C49B-BE16-CCC2-9E29BDB67404}"/>
                </a:ext>
              </a:extLst>
            </p:cNvPr>
            <p:cNvGrpSpPr/>
            <p:nvPr/>
          </p:nvGrpSpPr>
          <p:grpSpPr>
            <a:xfrm>
              <a:off x="191345" y="120824"/>
              <a:ext cx="3528392" cy="423547"/>
              <a:chOff x="476211" y="390376"/>
              <a:chExt cx="3998679" cy="480000"/>
            </a:xfrm>
          </p:grpSpPr>
          <p:pic>
            <p:nvPicPr>
              <p:cNvPr id="14" name="Picture 2" descr="D:\桌面\新logo-黑.png">
                <a:extLst>
                  <a:ext uri="{FF2B5EF4-FFF2-40B4-BE49-F238E27FC236}">
                    <a16:creationId xmlns="" xmlns:a16="http://schemas.microsoft.com/office/drawing/2014/main" id="{649C5A92-0BF3-7012-F736-EB6A9AEBC9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 bwMode="auto">
              <a:xfrm>
                <a:off x="476211" y="390376"/>
                <a:ext cx="1991701" cy="48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" name="Picture 2" descr="\\192.168.3.235\Design\Logo &amp; Icons\SCB logo\新版\SCB-标准版.png">
                <a:extLst>
                  <a:ext uri="{FF2B5EF4-FFF2-40B4-BE49-F238E27FC236}">
                    <a16:creationId xmlns="" xmlns:a16="http://schemas.microsoft.com/office/drawing/2014/main" id="{0FF5975C-BC09-22AD-9600-77C6D4D339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855640" y="398823"/>
                <a:ext cx="1619250" cy="463106"/>
              </a:xfrm>
              <a:prstGeom prst="rect">
                <a:avLst/>
              </a:prstGeom>
              <a:noFill/>
            </p:spPr>
          </p:pic>
          <p:cxnSp>
            <p:nvCxnSpPr>
              <p:cNvPr id="19" name="直接连接符 18">
                <a:extLst>
                  <a:ext uri="{FF2B5EF4-FFF2-40B4-BE49-F238E27FC236}">
                    <a16:creationId xmlns="" xmlns:a16="http://schemas.microsoft.com/office/drawing/2014/main" id="{479FADA4-17F2-558E-D384-F9782D6F3ECA}"/>
                  </a:ext>
                </a:extLst>
              </p:cNvPr>
              <p:cNvCxnSpPr/>
              <p:nvPr/>
            </p:nvCxnSpPr>
            <p:spPr>
              <a:xfrm>
                <a:off x="2661776" y="504376"/>
                <a:ext cx="0" cy="252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" name="直接连接符 8">
              <a:extLst>
                <a:ext uri="{FF2B5EF4-FFF2-40B4-BE49-F238E27FC236}">
                  <a16:creationId xmlns="" xmlns:a16="http://schemas.microsoft.com/office/drawing/2014/main" id="{EA50C30A-6DAC-1C3B-6879-D7FD6D18A17E}"/>
                </a:ext>
              </a:extLst>
            </p:cNvPr>
            <p:cNvCxnSpPr>
              <a:cxnSpLocks/>
            </p:cNvCxnSpPr>
            <p:nvPr/>
          </p:nvCxnSpPr>
          <p:spPr>
            <a:xfrm>
              <a:off x="3935760" y="384533"/>
              <a:ext cx="73546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合 41">
              <a:extLst>
                <a:ext uri="{FF2B5EF4-FFF2-40B4-BE49-F238E27FC236}">
                  <a16:creationId xmlns="" xmlns:a16="http://schemas.microsoft.com/office/drawing/2014/main" id="{96B046B3-472F-0BC1-08F4-A4CD50BC3411}"/>
                </a:ext>
              </a:extLst>
            </p:cNvPr>
            <p:cNvGrpSpPr/>
            <p:nvPr/>
          </p:nvGrpSpPr>
          <p:grpSpPr>
            <a:xfrm>
              <a:off x="11509732" y="256894"/>
              <a:ext cx="418916" cy="255279"/>
              <a:chOff x="4572000" y="785800"/>
              <a:chExt cx="548649" cy="334335"/>
            </a:xfrm>
          </p:grpSpPr>
          <p:sp>
            <p:nvSpPr>
              <p:cNvPr id="11" name="椭圆 10">
                <a:extLst>
                  <a:ext uri="{FF2B5EF4-FFF2-40B4-BE49-F238E27FC236}">
                    <a16:creationId xmlns="" xmlns:a16="http://schemas.microsoft.com/office/drawing/2014/main" id="{7CEB1F70-F079-7D59-F87E-CB95CB63F3AA}"/>
                  </a:ext>
                </a:extLst>
              </p:cNvPr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BC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="" xmlns:a16="http://schemas.microsoft.com/office/drawing/2014/main" id="{1E112515-F808-AB6F-6DC5-53D4BD1C2E09}"/>
                  </a:ext>
                </a:extLst>
              </p:cNvPr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2544" y="1836666"/>
            <a:ext cx="517207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矩形: 圆角 13">
            <a:extLst>
              <a:ext uri="{FF2B5EF4-FFF2-40B4-BE49-F238E27FC236}">
                <a16:creationId xmlns="" xmlns:a16="http://schemas.microsoft.com/office/drawing/2014/main" id="{7B3CAA85-0365-3992-A110-0485297A702B}"/>
              </a:ext>
            </a:extLst>
          </p:cNvPr>
          <p:cNvSpPr/>
          <p:nvPr/>
        </p:nvSpPr>
        <p:spPr>
          <a:xfrm>
            <a:off x="381162" y="1556792"/>
            <a:ext cx="5714838" cy="4598349"/>
          </a:xfrm>
          <a:prstGeom prst="roundRect">
            <a:avLst>
              <a:gd name="adj" fmla="val 2840"/>
            </a:avLst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528736" y="-603448"/>
            <a:ext cx="8324850" cy="4572000"/>
          </a:xfrm>
          <a:prstGeom prst="rect">
            <a:avLst/>
          </a:prstGeom>
          <a:noFill/>
        </p:spPr>
      </p:pic>
      <p:pic>
        <p:nvPicPr>
          <p:cNvPr id="22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27448" y="1052736"/>
            <a:ext cx="8324850" cy="4572000"/>
          </a:xfrm>
          <a:prstGeom prst="rect">
            <a:avLst/>
          </a:prstGeom>
          <a:noFill/>
        </p:spPr>
      </p:pic>
      <p:pic>
        <p:nvPicPr>
          <p:cNvPr id="23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79776" y="2286000"/>
            <a:ext cx="832485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0448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: 圆角 22">
            <a:extLst>
              <a:ext uri="{FF2B5EF4-FFF2-40B4-BE49-F238E27FC236}">
                <a16:creationId xmlns="" xmlns:a16="http://schemas.microsoft.com/office/drawing/2014/main" id="{04FEDB21-C073-07BC-4E2E-CE6E0A763620}"/>
              </a:ext>
            </a:extLst>
          </p:cNvPr>
          <p:cNvSpPr/>
          <p:nvPr/>
        </p:nvSpPr>
        <p:spPr>
          <a:xfrm>
            <a:off x="6456042" y="1556792"/>
            <a:ext cx="5544614" cy="4598349"/>
          </a:xfrm>
          <a:prstGeom prst="roundRect">
            <a:avLst>
              <a:gd name="adj" fmla="val 311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ED5661D-8082-425C-CEC1-1B41C2ECE5CA}"/>
              </a:ext>
            </a:extLst>
          </p:cNvPr>
          <p:cNvSpPr txBox="1"/>
          <p:nvPr/>
        </p:nvSpPr>
        <p:spPr>
          <a:xfrm>
            <a:off x="1865308" y="836712"/>
            <a:ext cx="8461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FGFR </a:t>
            </a:r>
            <a:r>
              <a:rPr lang="en-US" sz="2800" b="1" dirty="0" err="1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kinase</a:t>
            </a:r>
            <a:r>
              <a:rPr lang="en-US" sz="2800" b="1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800" b="1" dirty="0" smtClean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mutations </a:t>
            </a:r>
            <a:r>
              <a:rPr lang="en-US" sz="2800" b="1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drug sensitivity</a:t>
            </a:r>
            <a:endParaRPr lang="en-CA" sz="2800" b="1" dirty="0">
              <a:solidFill>
                <a:srgbClr val="BC4D4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31313D2-D22B-26C8-D88F-4F7B0EA00910}"/>
              </a:ext>
            </a:extLst>
          </p:cNvPr>
          <p:cNvSpPr txBox="1"/>
          <p:nvPr/>
        </p:nvSpPr>
        <p:spPr>
          <a:xfrm>
            <a:off x="8328248" y="6289575"/>
            <a:ext cx="4248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err="1">
                <a:latin typeface="Poppins" panose="00000500000000000000" pitchFamily="2" charset="0"/>
                <a:cs typeface="Poppins" panose="00000500000000000000" pitchFamily="2" charset="0"/>
              </a:rPr>
              <a:t>Kooijman</a:t>
            </a:r>
            <a:r>
              <a:rPr lang="en-US" sz="1200" i="1" dirty="0">
                <a:latin typeface="Poppins" panose="00000500000000000000" pitchFamily="2" charset="0"/>
                <a:cs typeface="Poppins" panose="00000500000000000000" pitchFamily="2" charset="0"/>
              </a:rPr>
              <a:t> et al. (</a:t>
            </a:r>
            <a:r>
              <a:rPr lang="en-US" sz="1200" i="1" dirty="0" smtClean="0">
                <a:latin typeface="Poppins" panose="00000500000000000000" pitchFamily="2" charset="0"/>
                <a:cs typeface="Poppins" panose="00000500000000000000" pitchFamily="2" charset="0"/>
              </a:rPr>
              <a:t>2022</a:t>
            </a:r>
            <a:r>
              <a:rPr lang="en-US" sz="1200" i="1" dirty="0">
                <a:latin typeface="Poppins" panose="00000500000000000000" pitchFamily="2" charset="0"/>
                <a:cs typeface="Poppins" panose="00000500000000000000" pitchFamily="2" charset="0"/>
              </a:rPr>
              <a:t>). Front. Oncol., 12:953013</a:t>
            </a:r>
            <a:endParaRPr lang="en-CA" sz="1200" i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FAF3D1E-690E-8328-74BD-3918F9D4AF6A}"/>
              </a:ext>
            </a:extLst>
          </p:cNvPr>
          <p:cNvSpPr txBox="1"/>
          <p:nvPr/>
        </p:nvSpPr>
        <p:spPr>
          <a:xfrm>
            <a:off x="6600056" y="2624860"/>
            <a:ext cx="518457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latin typeface="Poppins" panose="00000500000000000000" pitchFamily="2" charset="0"/>
                <a:cs typeface="Poppins" panose="00000500000000000000" pitchFamily="2" charset="0"/>
              </a:rPr>
              <a:t>The sensitivity of FGFR inhibitors varies between WT and mutant </a:t>
            </a:r>
            <a:r>
              <a:rPr lang="en-US" sz="2200" dirty="0" smtClean="0">
                <a:latin typeface="Poppins" panose="00000500000000000000" pitchFamily="2" charset="0"/>
                <a:cs typeface="Poppins" panose="00000500000000000000" pitchFamily="2" charset="0"/>
              </a:rPr>
              <a:t>forms.</a:t>
            </a:r>
            <a:endParaRPr lang="en-US" sz="2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latin typeface="Poppins" panose="00000500000000000000" pitchFamily="2" charset="0"/>
                <a:cs typeface="Poppins" panose="00000500000000000000" pitchFamily="2" charset="0"/>
              </a:rPr>
              <a:t>Acquired resistance mutations are a common resistance mechanism to FGFR inhibitors</a:t>
            </a:r>
            <a:r>
              <a:rPr lang="en-US" sz="2200" dirty="0" smtClean="0"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en-CA" sz="2200" dirty="0"/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54AE9AE0-DC12-762E-5591-EA09AF9A4A0E}"/>
              </a:ext>
            </a:extLst>
          </p:cNvPr>
          <p:cNvGrpSpPr/>
          <p:nvPr/>
        </p:nvGrpSpPr>
        <p:grpSpPr>
          <a:xfrm>
            <a:off x="119336" y="120824"/>
            <a:ext cx="11809312" cy="6661065"/>
            <a:chOff x="119336" y="120824"/>
            <a:chExt cx="11809312" cy="6661065"/>
          </a:xfrm>
        </p:grpSpPr>
        <p:sp>
          <p:nvSpPr>
            <p:cNvPr id="4" name="TextBox 1">
              <a:extLst>
                <a:ext uri="{FF2B5EF4-FFF2-40B4-BE49-F238E27FC236}">
                  <a16:creationId xmlns="" xmlns:a16="http://schemas.microsoft.com/office/drawing/2014/main" id="{FF0C5912-779D-B6CB-6444-F0A218ED26BB}"/>
                </a:ext>
              </a:extLst>
            </p:cNvPr>
            <p:cNvSpPr txBox="1"/>
            <p:nvPr/>
          </p:nvSpPr>
          <p:spPr>
            <a:xfrm>
              <a:off x="119336" y="6525344"/>
              <a:ext cx="3071284" cy="2565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0"/>
                  <a:ea typeface="微软雅黑" pitchFamily="34" charset="-122"/>
                  <a:cs typeface="Poppins" pitchFamily="2" charset="0"/>
                </a:rPr>
                <a:t>Sino Biological, Inc.</a:t>
              </a: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A596DCEB-66FC-35DE-0E0C-37F7F7CC0AF3}"/>
                </a:ext>
              </a:extLst>
            </p:cNvPr>
            <p:cNvGrpSpPr/>
            <p:nvPr/>
          </p:nvGrpSpPr>
          <p:grpSpPr>
            <a:xfrm>
              <a:off x="191345" y="120824"/>
              <a:ext cx="3528392" cy="423547"/>
              <a:chOff x="476211" y="390376"/>
              <a:chExt cx="3998679" cy="480000"/>
            </a:xfrm>
          </p:grpSpPr>
          <p:pic>
            <p:nvPicPr>
              <p:cNvPr id="14" name="Picture 2" descr="D:\桌面\新logo-黑.png">
                <a:extLst>
                  <a:ext uri="{FF2B5EF4-FFF2-40B4-BE49-F238E27FC236}">
                    <a16:creationId xmlns="" xmlns:a16="http://schemas.microsoft.com/office/drawing/2014/main" id="{A3AC73B8-5BA3-C7B6-9DC1-76370EC19C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 bwMode="auto">
              <a:xfrm>
                <a:off x="476211" y="390376"/>
                <a:ext cx="1991701" cy="48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" name="Picture 2" descr="\\192.168.3.235\Design\Logo &amp; Icons\SCB logo\新版\SCB-标准版.png">
                <a:extLst>
                  <a:ext uri="{FF2B5EF4-FFF2-40B4-BE49-F238E27FC236}">
                    <a16:creationId xmlns="" xmlns:a16="http://schemas.microsoft.com/office/drawing/2014/main" id="{BA992352-BB77-6F39-B77E-41808E5816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855640" y="398823"/>
                <a:ext cx="1619250" cy="463106"/>
              </a:xfrm>
              <a:prstGeom prst="rect">
                <a:avLst/>
              </a:prstGeom>
              <a:noFill/>
            </p:spPr>
          </p:pic>
          <p:cxnSp>
            <p:nvCxnSpPr>
              <p:cNvPr id="19" name="直接连接符 18">
                <a:extLst>
                  <a:ext uri="{FF2B5EF4-FFF2-40B4-BE49-F238E27FC236}">
                    <a16:creationId xmlns="" xmlns:a16="http://schemas.microsoft.com/office/drawing/2014/main" id="{99E5ACBA-1D6A-1CE9-002D-AF88C5BEC8DF}"/>
                  </a:ext>
                </a:extLst>
              </p:cNvPr>
              <p:cNvCxnSpPr/>
              <p:nvPr/>
            </p:nvCxnSpPr>
            <p:spPr>
              <a:xfrm>
                <a:off x="2661776" y="504376"/>
                <a:ext cx="0" cy="252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" name="直接连接符 8">
              <a:extLst>
                <a:ext uri="{FF2B5EF4-FFF2-40B4-BE49-F238E27FC236}">
                  <a16:creationId xmlns="" xmlns:a16="http://schemas.microsoft.com/office/drawing/2014/main" id="{3E23C050-CB9B-949A-B3F4-06D15B9AC649}"/>
                </a:ext>
              </a:extLst>
            </p:cNvPr>
            <p:cNvCxnSpPr>
              <a:cxnSpLocks/>
            </p:cNvCxnSpPr>
            <p:nvPr/>
          </p:nvCxnSpPr>
          <p:spPr>
            <a:xfrm>
              <a:off x="3935760" y="384533"/>
              <a:ext cx="73546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合 41">
              <a:extLst>
                <a:ext uri="{FF2B5EF4-FFF2-40B4-BE49-F238E27FC236}">
                  <a16:creationId xmlns="" xmlns:a16="http://schemas.microsoft.com/office/drawing/2014/main" id="{16B10734-3425-C16C-0A36-19D61B5BAA80}"/>
                </a:ext>
              </a:extLst>
            </p:cNvPr>
            <p:cNvGrpSpPr/>
            <p:nvPr/>
          </p:nvGrpSpPr>
          <p:grpSpPr>
            <a:xfrm>
              <a:off x="11509732" y="256894"/>
              <a:ext cx="418916" cy="255279"/>
              <a:chOff x="4572000" y="785800"/>
              <a:chExt cx="548649" cy="334335"/>
            </a:xfrm>
          </p:grpSpPr>
          <p:sp>
            <p:nvSpPr>
              <p:cNvPr id="11" name="椭圆 10">
                <a:extLst>
                  <a:ext uri="{FF2B5EF4-FFF2-40B4-BE49-F238E27FC236}">
                    <a16:creationId xmlns="" xmlns:a16="http://schemas.microsoft.com/office/drawing/2014/main" id="{0C1BE228-2A2C-C04D-47D4-1B28C47181ED}"/>
                  </a:ext>
                </a:extLst>
              </p:cNvPr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BC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="" xmlns:a16="http://schemas.microsoft.com/office/drawing/2014/main" id="{C623A00E-3B99-6D84-7D29-937239DD39AF}"/>
                  </a:ext>
                </a:extLst>
              </p:cNvPr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3352" y="1760466"/>
            <a:ext cx="58293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矩形: 圆角 13">
            <a:extLst>
              <a:ext uri="{FF2B5EF4-FFF2-40B4-BE49-F238E27FC236}">
                <a16:creationId xmlns="" xmlns:a16="http://schemas.microsoft.com/office/drawing/2014/main" id="{7B3CAA85-0365-3992-A110-0485297A702B}"/>
              </a:ext>
            </a:extLst>
          </p:cNvPr>
          <p:cNvSpPr/>
          <p:nvPr/>
        </p:nvSpPr>
        <p:spPr>
          <a:xfrm>
            <a:off x="191344" y="1556792"/>
            <a:ext cx="6048672" cy="4598349"/>
          </a:xfrm>
          <a:prstGeom prst="roundRect">
            <a:avLst>
              <a:gd name="adj" fmla="val 2840"/>
            </a:avLst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528736" y="-603448"/>
            <a:ext cx="8324850" cy="4572000"/>
          </a:xfrm>
          <a:prstGeom prst="rect">
            <a:avLst/>
          </a:prstGeom>
          <a:noFill/>
        </p:spPr>
      </p:pic>
      <p:pic>
        <p:nvPicPr>
          <p:cNvPr id="22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27448" y="1052736"/>
            <a:ext cx="8324850" cy="4572000"/>
          </a:xfrm>
          <a:prstGeom prst="rect">
            <a:avLst/>
          </a:prstGeom>
          <a:noFill/>
        </p:spPr>
      </p:pic>
      <p:pic>
        <p:nvPicPr>
          <p:cNvPr id="23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79776" y="2286000"/>
            <a:ext cx="832485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6533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: 圆角 18">
            <a:extLst>
              <a:ext uri="{FF2B5EF4-FFF2-40B4-BE49-F238E27FC236}">
                <a16:creationId xmlns="" xmlns:a16="http://schemas.microsoft.com/office/drawing/2014/main" id="{3C128488-5DA6-6346-1CC8-D3F41FB99C76}"/>
              </a:ext>
            </a:extLst>
          </p:cNvPr>
          <p:cNvSpPr/>
          <p:nvPr/>
        </p:nvSpPr>
        <p:spPr>
          <a:xfrm>
            <a:off x="636482" y="1640233"/>
            <a:ext cx="10932126" cy="907942"/>
          </a:xfrm>
          <a:prstGeom prst="roundRect">
            <a:avLst>
              <a:gd name="adj" fmla="val 311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>
            <a:extLst>
              <a:ext uri="{FF2B5EF4-FFF2-40B4-BE49-F238E27FC236}">
                <a16:creationId xmlns="" xmlns:a16="http://schemas.microsoft.com/office/drawing/2014/main" id="{A8455384-1DD4-F4DB-933F-CDDAB9FB19DB}"/>
              </a:ext>
            </a:extLst>
          </p:cNvPr>
          <p:cNvSpPr/>
          <p:nvPr/>
        </p:nvSpPr>
        <p:spPr>
          <a:xfrm>
            <a:off x="636482" y="2737745"/>
            <a:ext cx="10932126" cy="907942"/>
          </a:xfrm>
          <a:prstGeom prst="roundRect">
            <a:avLst>
              <a:gd name="adj" fmla="val 311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: 圆角 22">
            <a:extLst>
              <a:ext uri="{FF2B5EF4-FFF2-40B4-BE49-F238E27FC236}">
                <a16:creationId xmlns="" xmlns:a16="http://schemas.microsoft.com/office/drawing/2014/main" id="{7CD7C1F5-2BCB-66F0-8951-085C091D503F}"/>
              </a:ext>
            </a:extLst>
          </p:cNvPr>
          <p:cNvSpPr/>
          <p:nvPr/>
        </p:nvSpPr>
        <p:spPr>
          <a:xfrm>
            <a:off x="636482" y="3819809"/>
            <a:ext cx="10932126" cy="907942"/>
          </a:xfrm>
          <a:prstGeom prst="roundRect">
            <a:avLst>
              <a:gd name="adj" fmla="val 311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="" xmlns:a16="http://schemas.microsoft.com/office/drawing/2014/main" id="{AF7FF691-039F-89B4-CA81-BF681F30E44F}"/>
              </a:ext>
            </a:extLst>
          </p:cNvPr>
          <p:cNvSpPr/>
          <p:nvPr/>
        </p:nvSpPr>
        <p:spPr>
          <a:xfrm>
            <a:off x="636482" y="4969330"/>
            <a:ext cx="10932126" cy="907942"/>
          </a:xfrm>
          <a:prstGeom prst="roundRect">
            <a:avLst>
              <a:gd name="adj" fmla="val 311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ED5661D-8082-425C-CEC1-1B41C2ECE5CA}"/>
              </a:ext>
            </a:extLst>
          </p:cNvPr>
          <p:cNvSpPr txBox="1"/>
          <p:nvPr/>
        </p:nvSpPr>
        <p:spPr>
          <a:xfrm>
            <a:off x="1138927" y="792260"/>
            <a:ext cx="9914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Structures </a:t>
            </a:r>
            <a:r>
              <a:rPr lang="en-US" sz="2800" b="1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of </a:t>
            </a:r>
            <a:r>
              <a:rPr lang="en-US" sz="2800" b="1" dirty="0" smtClean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recombinant </a:t>
            </a:r>
            <a:r>
              <a:rPr lang="en-US" sz="2800" b="1" dirty="0" err="1" smtClean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kinases</a:t>
            </a:r>
            <a:r>
              <a:rPr lang="en-US" sz="2800" b="1" dirty="0" smtClean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800" b="1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drug design</a:t>
            </a:r>
            <a:endParaRPr lang="en-CA" sz="2800" b="1" dirty="0">
              <a:solidFill>
                <a:srgbClr val="BC4D4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31313D2-D22B-26C8-D88F-4F7B0EA00910}"/>
              </a:ext>
            </a:extLst>
          </p:cNvPr>
          <p:cNvSpPr txBox="1"/>
          <p:nvPr/>
        </p:nvSpPr>
        <p:spPr>
          <a:xfrm>
            <a:off x="7536162" y="6093296"/>
            <a:ext cx="48245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sz="1200" dirty="0"/>
          </a:p>
          <a:p>
            <a:r>
              <a:rPr lang="en-CA" sz="1200" i="1" dirty="0">
                <a:latin typeface="Poppins" panose="00000500000000000000" pitchFamily="2" charset="0"/>
                <a:cs typeface="Poppins" panose="00000500000000000000" pitchFamily="2" charset="0"/>
              </a:rPr>
              <a:t>Bai X.C. , et al. (2015). Nature Methods, 12(1): 29-35</a:t>
            </a:r>
          </a:p>
          <a:p>
            <a:r>
              <a:rPr lang="en-US" sz="1200" i="1" dirty="0">
                <a:latin typeface="Poppins" panose="00000500000000000000" pitchFamily="2" charset="0"/>
                <a:cs typeface="Poppins" panose="00000500000000000000" pitchFamily="2" charset="0"/>
              </a:rPr>
              <a:t>Brian A et al. (2023). Biochemical Journal 480:1331</a:t>
            </a:r>
            <a:endParaRPr lang="en-CA" sz="1200" i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CA" sz="1200" i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83ADD11A-9F81-76EB-4658-0458EC2D7D71}"/>
              </a:ext>
            </a:extLst>
          </p:cNvPr>
          <p:cNvGrpSpPr/>
          <p:nvPr/>
        </p:nvGrpSpPr>
        <p:grpSpPr>
          <a:xfrm>
            <a:off x="119336" y="120824"/>
            <a:ext cx="11809312" cy="6661065"/>
            <a:chOff x="119336" y="120824"/>
            <a:chExt cx="11809312" cy="6661065"/>
          </a:xfrm>
        </p:grpSpPr>
        <p:sp>
          <p:nvSpPr>
            <p:cNvPr id="4" name="TextBox 1">
              <a:extLst>
                <a:ext uri="{FF2B5EF4-FFF2-40B4-BE49-F238E27FC236}">
                  <a16:creationId xmlns="" xmlns:a16="http://schemas.microsoft.com/office/drawing/2014/main" id="{AF0D87AF-E051-CAE1-43CB-862BA1C5E26F}"/>
                </a:ext>
              </a:extLst>
            </p:cNvPr>
            <p:cNvSpPr txBox="1"/>
            <p:nvPr/>
          </p:nvSpPr>
          <p:spPr>
            <a:xfrm>
              <a:off x="119336" y="6525344"/>
              <a:ext cx="3071284" cy="2565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0"/>
                  <a:ea typeface="微软雅黑" pitchFamily="34" charset="-122"/>
                  <a:cs typeface="Poppins" pitchFamily="2" charset="0"/>
                </a:rPr>
                <a:t>Sino Biological, Inc.</a:t>
              </a: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BD96BE21-28A7-F1D1-BDA3-28FD1E58E594}"/>
                </a:ext>
              </a:extLst>
            </p:cNvPr>
            <p:cNvGrpSpPr/>
            <p:nvPr/>
          </p:nvGrpSpPr>
          <p:grpSpPr>
            <a:xfrm>
              <a:off x="191345" y="120824"/>
              <a:ext cx="3528392" cy="423547"/>
              <a:chOff x="476211" y="390376"/>
              <a:chExt cx="3998679" cy="480000"/>
            </a:xfrm>
          </p:grpSpPr>
          <p:pic>
            <p:nvPicPr>
              <p:cNvPr id="12" name="Picture 2" descr="D:\桌面\新logo-黑.png">
                <a:extLst>
                  <a:ext uri="{FF2B5EF4-FFF2-40B4-BE49-F238E27FC236}">
                    <a16:creationId xmlns="" xmlns:a16="http://schemas.microsoft.com/office/drawing/2014/main" id="{36E9F2DB-E089-E8C6-1C4E-0A003E5658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 bwMode="auto">
              <a:xfrm>
                <a:off x="476211" y="390376"/>
                <a:ext cx="1991701" cy="48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" name="Picture 2" descr="\\192.168.3.235\Design\Logo &amp; Icons\SCB logo\新版\SCB-标准版.png">
                <a:extLst>
                  <a:ext uri="{FF2B5EF4-FFF2-40B4-BE49-F238E27FC236}">
                    <a16:creationId xmlns="" xmlns:a16="http://schemas.microsoft.com/office/drawing/2014/main" id="{2C6C683D-4191-68E1-8893-C9351A066B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855640" y="398823"/>
                <a:ext cx="1619250" cy="463106"/>
              </a:xfrm>
              <a:prstGeom prst="rect">
                <a:avLst/>
              </a:prstGeom>
              <a:noFill/>
            </p:spPr>
          </p:pic>
          <p:cxnSp>
            <p:nvCxnSpPr>
              <p:cNvPr id="18" name="直接连接符 17">
                <a:extLst>
                  <a:ext uri="{FF2B5EF4-FFF2-40B4-BE49-F238E27FC236}">
                    <a16:creationId xmlns="" xmlns:a16="http://schemas.microsoft.com/office/drawing/2014/main" id="{14F3F265-B599-4AE0-597B-2FEB62E7E90E}"/>
                  </a:ext>
                </a:extLst>
              </p:cNvPr>
              <p:cNvCxnSpPr/>
              <p:nvPr/>
            </p:nvCxnSpPr>
            <p:spPr>
              <a:xfrm>
                <a:off x="2661776" y="504376"/>
                <a:ext cx="0" cy="252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" name="直接连接符 7">
              <a:extLst>
                <a:ext uri="{FF2B5EF4-FFF2-40B4-BE49-F238E27FC236}">
                  <a16:creationId xmlns="" xmlns:a16="http://schemas.microsoft.com/office/drawing/2014/main" id="{9F33F39D-9D95-42A3-731C-F6A51EFEE30F}"/>
                </a:ext>
              </a:extLst>
            </p:cNvPr>
            <p:cNvCxnSpPr>
              <a:cxnSpLocks/>
            </p:cNvCxnSpPr>
            <p:nvPr/>
          </p:nvCxnSpPr>
          <p:spPr>
            <a:xfrm>
              <a:off x="3935760" y="384533"/>
              <a:ext cx="73546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组合 41">
              <a:extLst>
                <a:ext uri="{FF2B5EF4-FFF2-40B4-BE49-F238E27FC236}">
                  <a16:creationId xmlns="" xmlns:a16="http://schemas.microsoft.com/office/drawing/2014/main" id="{4EE4A621-155E-5617-AEBD-1754056506E7}"/>
                </a:ext>
              </a:extLst>
            </p:cNvPr>
            <p:cNvGrpSpPr/>
            <p:nvPr/>
          </p:nvGrpSpPr>
          <p:grpSpPr>
            <a:xfrm>
              <a:off x="11509732" y="256894"/>
              <a:ext cx="418916" cy="255279"/>
              <a:chOff x="4572000" y="785800"/>
              <a:chExt cx="548649" cy="334335"/>
            </a:xfrm>
          </p:grpSpPr>
          <p:sp>
            <p:nvSpPr>
              <p:cNvPr id="10" name="椭圆 9">
                <a:extLst>
                  <a:ext uri="{FF2B5EF4-FFF2-40B4-BE49-F238E27FC236}">
                    <a16:creationId xmlns="" xmlns:a16="http://schemas.microsoft.com/office/drawing/2014/main" id="{DFEFED43-558C-05FB-9349-955FEE5A6891}"/>
                  </a:ext>
                </a:extLst>
              </p:cNvPr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BC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="" xmlns:a16="http://schemas.microsoft.com/office/drawing/2014/main" id="{21B4A41D-8C0B-CB98-E4B6-55A453F51ABB}"/>
                  </a:ext>
                </a:extLst>
              </p:cNvPr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201E7B4-BBC9-9359-4B29-E0A596014F18}"/>
              </a:ext>
            </a:extLst>
          </p:cNvPr>
          <p:cNvSpPr txBox="1"/>
          <p:nvPr/>
        </p:nvSpPr>
        <p:spPr>
          <a:xfrm>
            <a:off x="917329" y="1892950"/>
            <a:ext cx="100752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Poppins" panose="00000500000000000000" pitchFamily="2" charset="0"/>
                <a:cs typeface="Poppins" panose="00000500000000000000" pitchFamily="2" charset="0"/>
              </a:rPr>
              <a:t>Require highly pure recombinant </a:t>
            </a:r>
            <a:r>
              <a:rPr lang="en-US" sz="2200" dirty="0" err="1" smtClean="0">
                <a:latin typeface="Poppins" panose="00000500000000000000" pitchFamily="2" charset="0"/>
                <a:cs typeface="Poppins" panose="00000500000000000000" pitchFamily="2" charset="0"/>
              </a:rPr>
              <a:t>kinases</a:t>
            </a:r>
            <a:r>
              <a:rPr lang="en-US" sz="2200" dirty="0" smtClean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200" dirty="0">
                <a:latin typeface="Poppins" panose="00000500000000000000" pitchFamily="2" charset="0"/>
                <a:cs typeface="Poppins" panose="00000500000000000000" pitchFamily="2" charset="0"/>
              </a:rPr>
              <a:t>for structure studies.</a:t>
            </a:r>
          </a:p>
        </p:txBody>
      </p:sp>
      <p:sp>
        <p:nvSpPr>
          <p:cNvPr id="25" name="TextBox 1">
            <a:extLst>
              <a:ext uri="{FF2B5EF4-FFF2-40B4-BE49-F238E27FC236}">
                <a16:creationId xmlns="" xmlns:a16="http://schemas.microsoft.com/office/drawing/2014/main" id="{D6B236C2-4EE1-3D64-2D47-448DF85B38FD}"/>
              </a:ext>
            </a:extLst>
          </p:cNvPr>
          <p:cNvSpPr txBox="1"/>
          <p:nvPr/>
        </p:nvSpPr>
        <p:spPr>
          <a:xfrm>
            <a:off x="917329" y="2903219"/>
            <a:ext cx="105072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200" dirty="0">
                <a:latin typeface="Poppins" panose="00000500000000000000" pitchFamily="2" charset="0"/>
                <a:cs typeface="Poppins" panose="00000500000000000000" pitchFamily="2" charset="0"/>
              </a:rPr>
              <a:t>Both X-ray crystallography and cryo-electron microscopy (Cryo-EM) are suitable techniques.</a:t>
            </a:r>
          </a:p>
        </p:txBody>
      </p:sp>
      <p:sp>
        <p:nvSpPr>
          <p:cNvPr id="26" name="TextBox 1">
            <a:extLst>
              <a:ext uri="{FF2B5EF4-FFF2-40B4-BE49-F238E27FC236}">
                <a16:creationId xmlns="" xmlns:a16="http://schemas.microsoft.com/office/drawing/2014/main" id="{B2EF50F2-7BDC-5962-A3F7-605956F444F0}"/>
              </a:ext>
            </a:extLst>
          </p:cNvPr>
          <p:cNvSpPr txBox="1"/>
          <p:nvPr/>
        </p:nvSpPr>
        <p:spPr>
          <a:xfrm>
            <a:off x="917328" y="3979114"/>
            <a:ext cx="100752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200" dirty="0">
                <a:latin typeface="Poppins" panose="00000500000000000000" pitchFamily="2" charset="0"/>
                <a:cs typeface="Poppins" panose="00000500000000000000" pitchFamily="2" charset="0"/>
              </a:rPr>
              <a:t>Over 300 unique kinase structures have been determined and are available in the Protein </a:t>
            </a:r>
            <a:r>
              <a:rPr lang="en-US" altLang="zh-CN" sz="2200" dirty="0" smtClean="0">
                <a:latin typeface="Poppins" panose="00000500000000000000" pitchFamily="2" charset="0"/>
                <a:cs typeface="Poppins" panose="00000500000000000000" pitchFamily="2" charset="0"/>
              </a:rPr>
              <a:t>Data </a:t>
            </a:r>
            <a:r>
              <a:rPr lang="en-US" altLang="zh-CN" sz="2200" dirty="0">
                <a:latin typeface="Poppins" panose="00000500000000000000" pitchFamily="2" charset="0"/>
                <a:cs typeface="Poppins" panose="00000500000000000000" pitchFamily="2" charset="0"/>
              </a:rPr>
              <a:t>B</a:t>
            </a:r>
            <a:r>
              <a:rPr lang="en-US" altLang="zh-CN" sz="2200" dirty="0" smtClean="0">
                <a:latin typeface="Poppins" panose="00000500000000000000" pitchFamily="2" charset="0"/>
                <a:cs typeface="Poppins" panose="00000500000000000000" pitchFamily="2" charset="0"/>
              </a:rPr>
              <a:t>ank </a:t>
            </a:r>
            <a:r>
              <a:rPr lang="en-US" altLang="zh-CN" sz="2200" dirty="0">
                <a:latin typeface="Poppins" panose="00000500000000000000" pitchFamily="2" charset="0"/>
                <a:cs typeface="Poppins" panose="00000500000000000000" pitchFamily="2" charset="0"/>
              </a:rPr>
              <a:t>(PDB).</a:t>
            </a:r>
          </a:p>
        </p:txBody>
      </p:sp>
      <p:sp>
        <p:nvSpPr>
          <p:cNvPr id="27" name="TextBox 1">
            <a:extLst>
              <a:ext uri="{FF2B5EF4-FFF2-40B4-BE49-F238E27FC236}">
                <a16:creationId xmlns="" xmlns:a16="http://schemas.microsoft.com/office/drawing/2014/main" id="{0B133D2F-3E5A-2D0C-E8BE-F672E4F14AC1}"/>
              </a:ext>
            </a:extLst>
          </p:cNvPr>
          <p:cNvSpPr txBox="1"/>
          <p:nvPr/>
        </p:nvSpPr>
        <p:spPr>
          <a:xfrm>
            <a:off x="917327" y="5055009"/>
            <a:ext cx="10651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200" dirty="0">
                <a:latin typeface="Poppins" panose="00000500000000000000" pitchFamily="2" charset="0"/>
                <a:cs typeface="Poppins" panose="00000500000000000000" pitchFamily="2" charset="0"/>
              </a:rPr>
              <a:t>Structure analysis is essential for designing new drugs, and optimizing their properties for improved efficacy and selectivity.</a:t>
            </a:r>
          </a:p>
        </p:txBody>
      </p:sp>
      <p:pic>
        <p:nvPicPr>
          <p:cNvPr id="28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528736" y="-603448"/>
            <a:ext cx="8324850" cy="4572000"/>
          </a:xfrm>
          <a:prstGeom prst="rect">
            <a:avLst/>
          </a:prstGeom>
          <a:noFill/>
        </p:spPr>
      </p:pic>
      <p:pic>
        <p:nvPicPr>
          <p:cNvPr id="29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27448" y="1052736"/>
            <a:ext cx="8324850" cy="4572000"/>
          </a:xfrm>
          <a:prstGeom prst="rect">
            <a:avLst/>
          </a:prstGeom>
          <a:noFill/>
        </p:spPr>
      </p:pic>
      <p:pic>
        <p:nvPicPr>
          <p:cNvPr id="30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9776" y="2286000"/>
            <a:ext cx="832485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7321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ED5661D-8082-425C-CEC1-1B41C2ECE5CA}"/>
              </a:ext>
            </a:extLst>
          </p:cNvPr>
          <p:cNvSpPr txBox="1"/>
          <p:nvPr/>
        </p:nvSpPr>
        <p:spPr>
          <a:xfrm>
            <a:off x="1607588" y="798507"/>
            <a:ext cx="9914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Examples of kinase structure-based drug development</a:t>
            </a:r>
            <a:endParaRPr lang="en-CA" b="1" dirty="0">
              <a:solidFill>
                <a:srgbClr val="BC4D4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8FCD4EAA-A078-8D91-8990-139F278AB8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68924797"/>
              </p:ext>
            </p:extLst>
          </p:nvPr>
        </p:nvGraphicFramePr>
        <p:xfrm>
          <a:off x="299356" y="1412779"/>
          <a:ext cx="11593288" cy="4896541"/>
        </p:xfrm>
        <a:graphic>
          <a:graphicData uri="http://schemas.openxmlformats.org/drawingml/2006/table">
            <a:tbl>
              <a:tblPr/>
              <a:tblGrid>
                <a:gridCol w="1584176">
                  <a:extLst>
                    <a:ext uri="{9D8B030D-6E8A-4147-A177-3AD203B41FA5}">
                      <a16:colId xmlns="" xmlns:a16="http://schemas.microsoft.com/office/drawing/2014/main" val="805089141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1789256314"/>
                    </a:ext>
                  </a:extLst>
                </a:gridCol>
                <a:gridCol w="2232248">
                  <a:extLst>
                    <a:ext uri="{9D8B030D-6E8A-4147-A177-3AD203B41FA5}">
                      <a16:colId xmlns="" xmlns:a16="http://schemas.microsoft.com/office/drawing/2014/main" val="1348285280"/>
                    </a:ext>
                  </a:extLst>
                </a:gridCol>
                <a:gridCol w="3312368">
                  <a:extLst>
                    <a:ext uri="{9D8B030D-6E8A-4147-A177-3AD203B41FA5}">
                      <a16:colId xmlns="" xmlns:a16="http://schemas.microsoft.com/office/drawing/2014/main" val="2293810621"/>
                    </a:ext>
                  </a:extLst>
                </a:gridCol>
                <a:gridCol w="2880320">
                  <a:extLst>
                    <a:ext uri="{9D8B030D-6E8A-4147-A177-3AD203B41FA5}">
                      <a16:colId xmlns="" xmlns:a16="http://schemas.microsoft.com/office/drawing/2014/main" val="949583773"/>
                    </a:ext>
                  </a:extLst>
                </a:gridCol>
              </a:tblGrid>
              <a:tr h="753314">
                <a:tc>
                  <a:txBody>
                    <a:bodyPr/>
                    <a:lstStyle/>
                    <a:p>
                      <a:pPr algn="l" fontAlgn="ctr"/>
                      <a:r>
                        <a:rPr lang="en-C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Compound Name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Target Kinase(s)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Therapeutic Indications</a:t>
                      </a:r>
                      <a:endParaRPr lang="en-CA" sz="1600" b="1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Notable Structural </a:t>
                      </a:r>
                      <a:r>
                        <a:rPr lang="en-C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Insights</a:t>
                      </a:r>
                      <a:endParaRPr lang="en-CA" sz="1600" b="1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References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48261228"/>
                  </a:ext>
                </a:extLst>
              </a:tr>
              <a:tr h="753314">
                <a:tc>
                  <a:txBody>
                    <a:bodyPr/>
                    <a:lstStyle/>
                    <a:p>
                      <a:pPr algn="l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Imatinib (Gleevec)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BCR-ABL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Chronic myeloid leukemia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Designed using the structure of the ABL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kinase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domain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Druker</a:t>
                      </a:r>
                      <a:r>
                        <a:rPr lang="en-CA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, B.J. et al. (2001). N Engl J Med, 344(14): 1031-1037.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90587787"/>
                  </a:ext>
                </a:extLst>
              </a:tr>
              <a:tr h="753314">
                <a:tc>
                  <a:txBody>
                    <a:bodyPr/>
                    <a:lstStyle/>
                    <a:p>
                      <a:pPr algn="l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Gefitinib (</a:t>
                      </a:r>
                      <a:r>
                        <a:rPr lang="en-CA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Iressa</a:t>
                      </a:r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)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EGFR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Non-small cell lung cancer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Based on the structure of the EGFR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kinase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domain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Hynes, N.E., &amp; Lane, H.A. (2005). Nat Rev Cancer, 5(4): 341-354.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12808682"/>
                  </a:ext>
                </a:extLst>
              </a:tr>
              <a:tr h="753314">
                <a:tc>
                  <a:txBody>
                    <a:bodyPr/>
                    <a:lstStyle/>
                    <a:p>
                      <a:pPr algn="l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AZD9291 (Osimertinib)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EGFR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Non-small cell lung cancer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Targeting resistance mutations using structural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insights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Yu, H.A. et al. (2013). Cancer </a:t>
                      </a:r>
                      <a:r>
                        <a:rPr lang="en-CA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Discov</a:t>
                      </a:r>
                      <a:r>
                        <a:rPr lang="en-CA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, 3(12): 1404-1411.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640340823"/>
                  </a:ext>
                </a:extLst>
              </a:tr>
              <a:tr h="1129971">
                <a:tc>
                  <a:txBody>
                    <a:bodyPr/>
                    <a:lstStyle/>
                    <a:p>
                      <a:pPr algn="l" fontAlgn="ctr"/>
                      <a:r>
                        <a:rPr lang="en-CA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Dasatinib</a:t>
                      </a:r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(</a:t>
                      </a:r>
                      <a:r>
                        <a:rPr lang="en-CA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Sprycel</a:t>
                      </a:r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)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BCR-ABL, </a:t>
                      </a:r>
                      <a:r>
                        <a:rPr lang="en-CA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Src</a:t>
                      </a:r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family kinases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Chronic myeloid leukemia, other cancers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Designed using insights from BCR-ABL and other tyrosine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kinases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Shah, N.P. et al. (2004). Cancer Cell, 6(3): 313-325.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48179825"/>
                  </a:ext>
                </a:extLst>
              </a:tr>
              <a:tr h="753314">
                <a:tc>
                  <a:txBody>
                    <a:bodyPr/>
                    <a:lstStyle/>
                    <a:p>
                      <a:pPr algn="l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Lapatinib (</a:t>
                      </a:r>
                      <a:r>
                        <a:rPr lang="en-CA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Tykerb</a:t>
                      </a:r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)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EGFR, HER2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Breast cancer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Developed from structural data of EGFR and HER2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kinases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Geyer, C.E. et al. (2006). J Clin Oncol, 24(18): 2786-2792.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382163361"/>
                  </a:ext>
                </a:extLst>
              </a:tr>
            </a:tbl>
          </a:graphicData>
        </a:graphic>
      </p:graphicFrame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A506C4DA-9438-214E-F22E-E39FBC8196C1}"/>
              </a:ext>
            </a:extLst>
          </p:cNvPr>
          <p:cNvGrpSpPr/>
          <p:nvPr/>
        </p:nvGrpSpPr>
        <p:grpSpPr>
          <a:xfrm>
            <a:off x="119336" y="120824"/>
            <a:ext cx="11809312" cy="6661065"/>
            <a:chOff x="119336" y="120824"/>
            <a:chExt cx="11809312" cy="6661065"/>
          </a:xfrm>
        </p:grpSpPr>
        <p:sp>
          <p:nvSpPr>
            <p:cNvPr id="4" name="TextBox 1">
              <a:extLst>
                <a:ext uri="{FF2B5EF4-FFF2-40B4-BE49-F238E27FC236}">
                  <a16:creationId xmlns="" xmlns:a16="http://schemas.microsoft.com/office/drawing/2014/main" id="{36B027D5-5FC8-FB8C-A398-9109F0C075FE}"/>
                </a:ext>
              </a:extLst>
            </p:cNvPr>
            <p:cNvSpPr txBox="1"/>
            <p:nvPr/>
          </p:nvSpPr>
          <p:spPr>
            <a:xfrm>
              <a:off x="119336" y="6525344"/>
              <a:ext cx="3071284" cy="2565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0"/>
                  <a:ea typeface="微软雅黑" pitchFamily="34" charset="-122"/>
                  <a:cs typeface="Poppins" pitchFamily="2" charset="0"/>
                </a:rPr>
                <a:t>Sino Biological, Inc.</a:t>
              </a:r>
            </a:p>
          </p:txBody>
        </p:sp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8E0F2444-3FBB-8C8F-35A8-09D3F3E0BCD9}"/>
                </a:ext>
              </a:extLst>
            </p:cNvPr>
            <p:cNvGrpSpPr/>
            <p:nvPr/>
          </p:nvGrpSpPr>
          <p:grpSpPr>
            <a:xfrm>
              <a:off x="191345" y="120824"/>
              <a:ext cx="3528392" cy="423547"/>
              <a:chOff x="476211" y="390376"/>
              <a:chExt cx="3998679" cy="480000"/>
            </a:xfrm>
          </p:grpSpPr>
          <p:pic>
            <p:nvPicPr>
              <p:cNvPr id="11" name="Picture 2" descr="D:\桌面\新logo-黑.png">
                <a:extLst>
                  <a:ext uri="{FF2B5EF4-FFF2-40B4-BE49-F238E27FC236}">
                    <a16:creationId xmlns="" xmlns:a16="http://schemas.microsoft.com/office/drawing/2014/main" id="{55D0C8FD-A433-B9F3-C3FA-AAF919B1E1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 bwMode="auto">
              <a:xfrm>
                <a:off x="476211" y="390376"/>
                <a:ext cx="1991701" cy="48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" name="Picture 2" descr="\\192.168.3.235\Design\Logo &amp; Icons\SCB logo\新版\SCB-标准版.png">
                <a:extLst>
                  <a:ext uri="{FF2B5EF4-FFF2-40B4-BE49-F238E27FC236}">
                    <a16:creationId xmlns="" xmlns:a16="http://schemas.microsoft.com/office/drawing/2014/main" id="{D7CEA402-2CE4-5612-E71F-3C597FE90C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855640" y="398823"/>
                <a:ext cx="1619250" cy="463106"/>
              </a:xfrm>
              <a:prstGeom prst="rect">
                <a:avLst/>
              </a:prstGeom>
              <a:noFill/>
            </p:spPr>
          </p:pic>
          <p:cxnSp>
            <p:nvCxnSpPr>
              <p:cNvPr id="14" name="直接连接符 13">
                <a:extLst>
                  <a:ext uri="{FF2B5EF4-FFF2-40B4-BE49-F238E27FC236}">
                    <a16:creationId xmlns="" xmlns:a16="http://schemas.microsoft.com/office/drawing/2014/main" id="{EDBE06CE-A442-D06D-1462-8BF369475BAB}"/>
                  </a:ext>
                </a:extLst>
              </p:cNvPr>
              <p:cNvCxnSpPr/>
              <p:nvPr/>
            </p:nvCxnSpPr>
            <p:spPr>
              <a:xfrm>
                <a:off x="2661776" y="504376"/>
                <a:ext cx="0" cy="252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" name="直接连接符 5">
              <a:extLst>
                <a:ext uri="{FF2B5EF4-FFF2-40B4-BE49-F238E27FC236}">
                  <a16:creationId xmlns="" xmlns:a16="http://schemas.microsoft.com/office/drawing/2014/main" id="{C1AA88BE-47AF-C735-51E7-05E49340883C}"/>
                </a:ext>
              </a:extLst>
            </p:cNvPr>
            <p:cNvCxnSpPr>
              <a:cxnSpLocks/>
            </p:cNvCxnSpPr>
            <p:nvPr/>
          </p:nvCxnSpPr>
          <p:spPr>
            <a:xfrm>
              <a:off x="3935760" y="384533"/>
              <a:ext cx="73546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组合 41">
              <a:extLst>
                <a:ext uri="{FF2B5EF4-FFF2-40B4-BE49-F238E27FC236}">
                  <a16:creationId xmlns="" xmlns:a16="http://schemas.microsoft.com/office/drawing/2014/main" id="{CB0AC727-DB47-9392-7344-6A21F8A9108C}"/>
                </a:ext>
              </a:extLst>
            </p:cNvPr>
            <p:cNvGrpSpPr/>
            <p:nvPr/>
          </p:nvGrpSpPr>
          <p:grpSpPr>
            <a:xfrm>
              <a:off x="11509732" y="256894"/>
              <a:ext cx="418916" cy="255279"/>
              <a:chOff x="4572000" y="785800"/>
              <a:chExt cx="548649" cy="334335"/>
            </a:xfrm>
          </p:grpSpPr>
          <p:sp>
            <p:nvSpPr>
              <p:cNvPr id="9" name="椭圆 8">
                <a:extLst>
                  <a:ext uri="{FF2B5EF4-FFF2-40B4-BE49-F238E27FC236}">
                    <a16:creationId xmlns="" xmlns:a16="http://schemas.microsoft.com/office/drawing/2014/main" id="{CAE030BC-739A-9D22-2E34-B9BC59BB37EE}"/>
                  </a:ext>
                </a:extLst>
              </p:cNvPr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BC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="" xmlns:a16="http://schemas.microsoft.com/office/drawing/2014/main" id="{FA011013-038A-9749-A959-073B41BB75DE}"/>
                  </a:ext>
                </a:extLst>
              </p:cNvPr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</p:grpSp>
      <p:pic>
        <p:nvPicPr>
          <p:cNvPr id="15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528736" y="-603448"/>
            <a:ext cx="8324850" cy="4572000"/>
          </a:xfrm>
          <a:prstGeom prst="rect">
            <a:avLst/>
          </a:prstGeom>
          <a:noFill/>
        </p:spPr>
      </p:pic>
      <p:pic>
        <p:nvPicPr>
          <p:cNvPr id="16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27448" y="1052736"/>
            <a:ext cx="8324850" cy="4572000"/>
          </a:xfrm>
          <a:prstGeom prst="rect">
            <a:avLst/>
          </a:prstGeom>
          <a:noFill/>
        </p:spPr>
      </p:pic>
      <p:pic>
        <p:nvPicPr>
          <p:cNvPr id="17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9776" y="2286000"/>
            <a:ext cx="832485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65001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Table 35">
            <a:extLst>
              <a:ext uri="{FF2B5EF4-FFF2-40B4-BE49-F238E27FC236}">
                <a16:creationId xmlns="" xmlns:a16="http://schemas.microsoft.com/office/drawing/2014/main" id="{FD3A86BE-839E-18BD-8108-E772EE9256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79509919"/>
              </p:ext>
            </p:extLst>
          </p:nvPr>
        </p:nvGraphicFramePr>
        <p:xfrm>
          <a:off x="407368" y="1412776"/>
          <a:ext cx="11377264" cy="4896542"/>
        </p:xfrm>
        <a:graphic>
          <a:graphicData uri="http://schemas.openxmlformats.org/drawingml/2006/table">
            <a:tbl>
              <a:tblPr/>
              <a:tblGrid>
                <a:gridCol w="2304256">
                  <a:extLst>
                    <a:ext uri="{9D8B030D-6E8A-4147-A177-3AD203B41FA5}">
                      <a16:colId xmlns="" xmlns:a16="http://schemas.microsoft.com/office/drawing/2014/main" val="3291562332"/>
                    </a:ext>
                  </a:extLst>
                </a:gridCol>
                <a:gridCol w="5112568">
                  <a:extLst>
                    <a:ext uri="{9D8B030D-6E8A-4147-A177-3AD203B41FA5}">
                      <a16:colId xmlns="" xmlns:a16="http://schemas.microsoft.com/office/drawing/2014/main" val="3947143394"/>
                    </a:ext>
                  </a:extLst>
                </a:gridCol>
                <a:gridCol w="3960440">
                  <a:extLst>
                    <a:ext uri="{9D8B030D-6E8A-4147-A177-3AD203B41FA5}">
                      <a16:colId xmlns="" xmlns:a16="http://schemas.microsoft.com/office/drawing/2014/main" val="1647661990"/>
                    </a:ext>
                  </a:extLst>
                </a:gridCol>
              </a:tblGrid>
              <a:tr h="34975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Application </a:t>
                      </a:r>
                      <a:r>
                        <a:rPr lang="en-C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areas</a:t>
                      </a:r>
                      <a:endParaRPr lang="en-CA" sz="1600" b="1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Description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References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7887132"/>
                  </a:ext>
                </a:extLst>
              </a:tr>
              <a:tr h="699506">
                <a:tc>
                  <a:txBody>
                    <a:bodyPr/>
                    <a:lstStyle/>
                    <a:p>
                      <a:pPr algn="l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Research tools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Study signaling pathways, cellular processes, and protein interactions in detail.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Zhang et al. (2016). Nat Rev Drug Discov, 15(6): 379-396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797907839"/>
                  </a:ext>
                </a:extLst>
              </a:tr>
              <a:tr h="699506">
                <a:tc>
                  <a:txBody>
                    <a:bodyPr/>
                    <a:lstStyle/>
                    <a:p>
                      <a:pPr algn="l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Drug development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Help in screening potential kinase inhibitors for therapeutic use.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Cohen (2002). Nat Rev Drug </a:t>
                      </a:r>
                      <a:r>
                        <a:rPr lang="en-CA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Discov</a:t>
                      </a:r>
                      <a:r>
                        <a:rPr lang="en-CA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, 1(2): 123-124.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20199637"/>
                  </a:ext>
                </a:extLst>
              </a:tr>
              <a:tr h="1049259">
                <a:tc>
                  <a:txBody>
                    <a:bodyPr/>
                    <a:lstStyle/>
                    <a:p>
                      <a:pPr algn="l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Structure </a:t>
                      </a:r>
                      <a:r>
                        <a:rPr lang="en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studies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Help to elucidate mechanisms and guide drug design efforts.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RCSB PDB. (n.d.). Retrieved from RCSB PDB. </a:t>
                      </a:r>
                      <a:r>
                        <a:rPr lang="en-CA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Billeter</a:t>
                      </a:r>
                      <a:r>
                        <a:rPr lang="en-CA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et al. (2005). Curr </a:t>
                      </a:r>
                      <a:r>
                        <a:rPr lang="en-CA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Opin</a:t>
                      </a:r>
                      <a:r>
                        <a:rPr lang="en-CA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Struct Biol, 15(1),:24-30.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83169865"/>
                  </a:ext>
                </a:extLst>
              </a:tr>
              <a:tr h="6995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Antibody production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Used as antigens to produce antibodies for diagnostics and treatment of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diseases.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l-NL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Lee, T.et al. (2019) Nature Reviews Immunology, 19: 30-45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14156724"/>
                  </a:ext>
                </a:extLst>
              </a:tr>
              <a:tr h="699506">
                <a:tc>
                  <a:txBody>
                    <a:bodyPr/>
                    <a:lstStyle/>
                    <a:p>
                      <a:pPr algn="l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Diagnostics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Employed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in assays to detect specific kinase activity, or identifying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kinase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mutations.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Chen, S. et al.(2023) Journal of Clinical Pathology, 76: 150-160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6663428"/>
                  </a:ext>
                </a:extLst>
              </a:tr>
              <a:tr h="699506">
                <a:tc>
                  <a:txBody>
                    <a:bodyPr/>
                    <a:lstStyle/>
                    <a:p>
                      <a:pPr algn="l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Protein standards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Serve as standards in assays, ensuring the accuracy and reliability of measurements.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Riddell et al. (2019). J Immunol Methods, 467: 25-32.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4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26019576"/>
                  </a:ext>
                </a:extLst>
              </a:tr>
            </a:tbl>
          </a:graphicData>
        </a:graphic>
      </p:graphicFrame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11F3C5CC-5E53-66CD-61A3-FA2D75C50F08}"/>
              </a:ext>
            </a:extLst>
          </p:cNvPr>
          <p:cNvSpPr txBox="1"/>
          <p:nvPr/>
        </p:nvSpPr>
        <p:spPr>
          <a:xfrm>
            <a:off x="2087598" y="738861"/>
            <a:ext cx="80168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Applications of recombinant kinases</a:t>
            </a:r>
            <a:endParaRPr lang="en-CA" sz="2800" b="1" dirty="0">
              <a:solidFill>
                <a:srgbClr val="BC4D4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5450DD4C-E6E2-ECA0-9180-D6920565FA82}"/>
              </a:ext>
            </a:extLst>
          </p:cNvPr>
          <p:cNvGrpSpPr/>
          <p:nvPr/>
        </p:nvGrpSpPr>
        <p:grpSpPr>
          <a:xfrm>
            <a:off x="119336" y="120824"/>
            <a:ext cx="11809312" cy="6661065"/>
            <a:chOff x="119336" y="120824"/>
            <a:chExt cx="11809312" cy="6661065"/>
          </a:xfrm>
        </p:grpSpPr>
        <p:sp>
          <p:nvSpPr>
            <p:cNvPr id="3" name="TextBox 1">
              <a:extLst>
                <a:ext uri="{FF2B5EF4-FFF2-40B4-BE49-F238E27FC236}">
                  <a16:creationId xmlns="" xmlns:a16="http://schemas.microsoft.com/office/drawing/2014/main" id="{22131FDE-A5A7-1040-FB55-24FD1E061FE1}"/>
                </a:ext>
              </a:extLst>
            </p:cNvPr>
            <p:cNvSpPr txBox="1"/>
            <p:nvPr/>
          </p:nvSpPr>
          <p:spPr>
            <a:xfrm>
              <a:off x="119336" y="6525344"/>
              <a:ext cx="3071284" cy="2565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0"/>
                  <a:ea typeface="微软雅黑" pitchFamily="34" charset="-122"/>
                  <a:cs typeface="Poppins" pitchFamily="2" charset="0"/>
                </a:rPr>
                <a:t>Sino Biological, Inc.</a:t>
              </a: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="" xmlns:a16="http://schemas.microsoft.com/office/drawing/2014/main" id="{6CC00CEB-BE93-FA82-8E78-CA5CCE7390A5}"/>
                </a:ext>
              </a:extLst>
            </p:cNvPr>
            <p:cNvGrpSpPr/>
            <p:nvPr/>
          </p:nvGrpSpPr>
          <p:grpSpPr>
            <a:xfrm>
              <a:off x="191345" y="120824"/>
              <a:ext cx="3528392" cy="423547"/>
              <a:chOff x="476211" y="390376"/>
              <a:chExt cx="3998679" cy="480000"/>
            </a:xfrm>
          </p:grpSpPr>
          <p:pic>
            <p:nvPicPr>
              <p:cNvPr id="9" name="Picture 2" descr="D:\桌面\新logo-黑.png">
                <a:extLst>
                  <a:ext uri="{FF2B5EF4-FFF2-40B4-BE49-F238E27FC236}">
                    <a16:creationId xmlns="" xmlns:a16="http://schemas.microsoft.com/office/drawing/2014/main" id="{24FE7F85-94F9-6870-8B68-C44378B8C5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 bwMode="auto">
              <a:xfrm>
                <a:off x="476211" y="390376"/>
                <a:ext cx="1991701" cy="48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" name="Picture 2" descr="\\192.168.3.235\Design\Logo &amp; Icons\SCB logo\新版\SCB-标准版.png">
                <a:extLst>
                  <a:ext uri="{FF2B5EF4-FFF2-40B4-BE49-F238E27FC236}">
                    <a16:creationId xmlns="" xmlns:a16="http://schemas.microsoft.com/office/drawing/2014/main" id="{D37AAB16-7F11-E691-A978-C817A60782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855640" y="398823"/>
                <a:ext cx="1619250" cy="463106"/>
              </a:xfrm>
              <a:prstGeom prst="rect">
                <a:avLst/>
              </a:prstGeom>
              <a:noFill/>
            </p:spPr>
          </p:pic>
          <p:cxnSp>
            <p:nvCxnSpPr>
              <p:cNvPr id="11" name="直接连接符 10">
                <a:extLst>
                  <a:ext uri="{FF2B5EF4-FFF2-40B4-BE49-F238E27FC236}">
                    <a16:creationId xmlns="" xmlns:a16="http://schemas.microsoft.com/office/drawing/2014/main" id="{D88F2B0E-D2EF-79AE-F31A-7FA5FFD962D3}"/>
                  </a:ext>
                </a:extLst>
              </p:cNvPr>
              <p:cNvCxnSpPr/>
              <p:nvPr/>
            </p:nvCxnSpPr>
            <p:spPr>
              <a:xfrm>
                <a:off x="2661776" y="504376"/>
                <a:ext cx="0" cy="252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" name="直接连接符 4">
              <a:extLst>
                <a:ext uri="{FF2B5EF4-FFF2-40B4-BE49-F238E27FC236}">
                  <a16:creationId xmlns="" xmlns:a16="http://schemas.microsoft.com/office/drawing/2014/main" id="{D1826CD5-74E7-7071-3CB3-B8114D6B57F0}"/>
                </a:ext>
              </a:extLst>
            </p:cNvPr>
            <p:cNvCxnSpPr>
              <a:cxnSpLocks/>
            </p:cNvCxnSpPr>
            <p:nvPr/>
          </p:nvCxnSpPr>
          <p:spPr>
            <a:xfrm>
              <a:off x="3935760" y="384533"/>
              <a:ext cx="73546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组合 41">
              <a:extLst>
                <a:ext uri="{FF2B5EF4-FFF2-40B4-BE49-F238E27FC236}">
                  <a16:creationId xmlns="" xmlns:a16="http://schemas.microsoft.com/office/drawing/2014/main" id="{FCBE1763-F375-D8E0-626F-46EE27E6B9B6}"/>
                </a:ext>
              </a:extLst>
            </p:cNvPr>
            <p:cNvGrpSpPr/>
            <p:nvPr/>
          </p:nvGrpSpPr>
          <p:grpSpPr>
            <a:xfrm>
              <a:off x="11509732" y="256894"/>
              <a:ext cx="418916" cy="255279"/>
              <a:chOff x="4572000" y="785800"/>
              <a:chExt cx="548649" cy="334335"/>
            </a:xfrm>
          </p:grpSpPr>
          <p:sp>
            <p:nvSpPr>
              <p:cNvPr id="7" name="椭圆 6">
                <a:extLst>
                  <a:ext uri="{FF2B5EF4-FFF2-40B4-BE49-F238E27FC236}">
                    <a16:creationId xmlns="" xmlns:a16="http://schemas.microsoft.com/office/drawing/2014/main" id="{F13CF647-CD02-962E-2E04-4BE3C8F12F9C}"/>
                  </a:ext>
                </a:extLst>
              </p:cNvPr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BC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8" name="椭圆 7">
                <a:extLst>
                  <a:ext uri="{FF2B5EF4-FFF2-40B4-BE49-F238E27FC236}">
                    <a16:creationId xmlns="" xmlns:a16="http://schemas.microsoft.com/office/drawing/2014/main" id="{CFD2DCC4-BDA6-8846-A17D-0AB502ED7160}"/>
                  </a:ext>
                </a:extLst>
              </p:cNvPr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</p:grpSp>
      <p:pic>
        <p:nvPicPr>
          <p:cNvPr id="14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528736" y="-603448"/>
            <a:ext cx="8324850" cy="4572000"/>
          </a:xfrm>
          <a:prstGeom prst="rect">
            <a:avLst/>
          </a:prstGeom>
          <a:noFill/>
        </p:spPr>
      </p:pic>
      <p:pic>
        <p:nvPicPr>
          <p:cNvPr id="15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27448" y="1052736"/>
            <a:ext cx="8324850" cy="4572000"/>
          </a:xfrm>
          <a:prstGeom prst="rect">
            <a:avLst/>
          </a:prstGeom>
          <a:noFill/>
        </p:spPr>
      </p:pic>
      <p:pic>
        <p:nvPicPr>
          <p:cNvPr id="16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9776" y="2286000"/>
            <a:ext cx="832485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48185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: 圆角 17">
            <a:extLst>
              <a:ext uri="{FF2B5EF4-FFF2-40B4-BE49-F238E27FC236}">
                <a16:creationId xmlns="" xmlns:a16="http://schemas.microsoft.com/office/drawing/2014/main" id="{6AF82A66-B33A-8838-8F16-926AC117EB19}"/>
              </a:ext>
            </a:extLst>
          </p:cNvPr>
          <p:cNvSpPr/>
          <p:nvPr/>
        </p:nvSpPr>
        <p:spPr>
          <a:xfrm>
            <a:off x="407368" y="1384088"/>
            <a:ext cx="5472608" cy="4709208"/>
          </a:xfrm>
          <a:prstGeom prst="roundRect">
            <a:avLst>
              <a:gd name="adj" fmla="val 486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: 圆角 18">
            <a:extLst>
              <a:ext uri="{FF2B5EF4-FFF2-40B4-BE49-F238E27FC236}">
                <a16:creationId xmlns="" xmlns:a16="http://schemas.microsoft.com/office/drawing/2014/main" id="{7D3AD79C-3808-3110-1017-4019D43B2AA9}"/>
              </a:ext>
            </a:extLst>
          </p:cNvPr>
          <p:cNvSpPr/>
          <p:nvPr/>
        </p:nvSpPr>
        <p:spPr>
          <a:xfrm>
            <a:off x="4007768" y="1747485"/>
            <a:ext cx="7665602" cy="4144954"/>
          </a:xfrm>
          <a:prstGeom prst="roundRect">
            <a:avLst>
              <a:gd name="adj" fmla="val 453"/>
            </a:avLst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11F3C5CC-5E53-66CD-61A3-FA2D75C50F08}"/>
              </a:ext>
            </a:extLst>
          </p:cNvPr>
          <p:cNvSpPr txBox="1"/>
          <p:nvPr/>
        </p:nvSpPr>
        <p:spPr>
          <a:xfrm>
            <a:off x="1343472" y="635746"/>
            <a:ext cx="9505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BC4D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Opportunities and challenges of kinase studies</a:t>
            </a:r>
            <a:endParaRPr lang="en-CA" sz="2800" b="1" dirty="0">
              <a:solidFill>
                <a:srgbClr val="BC4D4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1239CB8-7BA5-3C0E-560A-711141C97E66}"/>
              </a:ext>
            </a:extLst>
          </p:cNvPr>
          <p:cNvSpPr txBox="1"/>
          <p:nvPr/>
        </p:nvSpPr>
        <p:spPr>
          <a:xfrm>
            <a:off x="7104112" y="6001543"/>
            <a:ext cx="4936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latin typeface="Poppins" panose="00000500000000000000" pitchFamily="2" charset="0"/>
                <a:cs typeface="Poppins" panose="00000500000000000000" pitchFamily="2" charset="0"/>
              </a:rPr>
              <a:t>Brian A et al. (2023). Biochemical Journal 480:1331</a:t>
            </a:r>
            <a:endParaRPr lang="en-CA" sz="1400" i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CE6D541-E815-3F9C-5252-39298DCDEA1C}"/>
              </a:ext>
            </a:extLst>
          </p:cNvPr>
          <p:cNvSpPr txBox="1"/>
          <p:nvPr/>
        </p:nvSpPr>
        <p:spPr>
          <a:xfrm>
            <a:off x="4299991" y="1896359"/>
            <a:ext cx="733738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Up to the article submission in May 2023:</a:t>
            </a:r>
          </a:p>
          <a:p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448 </a:t>
            </a:r>
            <a:r>
              <a:rPr lang="en-US" sz="2000" dirty="0" err="1">
                <a:latin typeface="Poppins" panose="00000500000000000000" pitchFamily="2" charset="0"/>
                <a:cs typeface="Poppins" panose="00000500000000000000" pitchFamily="2" charset="0"/>
              </a:rPr>
              <a:t>kinases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 smtClean="0">
                <a:latin typeface="Poppins" panose="00000500000000000000" pitchFamily="2" charset="0"/>
                <a:cs typeface="Poppins" panose="00000500000000000000" pitchFamily="2" charset="0"/>
              </a:rPr>
              <a:t>have assays 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available;</a:t>
            </a:r>
          </a:p>
          <a:p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312 kinases have crystal structures;</a:t>
            </a:r>
          </a:p>
          <a:p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129 kinases have </a:t>
            </a:r>
            <a:r>
              <a:rPr lang="en-US" sz="2000" dirty="0" smtClean="0">
                <a:latin typeface="Poppins" panose="00000500000000000000" pitchFamily="2" charset="0"/>
                <a:cs typeface="Poppins" panose="00000500000000000000" pitchFamily="2" charset="0"/>
              </a:rPr>
              <a:t>inhibitor molecules;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63 kinases are targets of FDA approved drugs;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Opportunities are waiting for your study, exploration, and discovery</a:t>
            </a:r>
            <a:r>
              <a:rPr lang="en-US" sz="2000" dirty="0" smtClean="0"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6830E24C-0152-DEEB-6968-A51B4E8A66D3}"/>
              </a:ext>
            </a:extLst>
          </p:cNvPr>
          <p:cNvGrpSpPr/>
          <p:nvPr/>
        </p:nvGrpSpPr>
        <p:grpSpPr>
          <a:xfrm>
            <a:off x="119336" y="120824"/>
            <a:ext cx="11809312" cy="6661065"/>
            <a:chOff x="119336" y="120824"/>
            <a:chExt cx="11809312" cy="6661065"/>
          </a:xfrm>
        </p:grpSpPr>
        <p:sp>
          <p:nvSpPr>
            <p:cNvPr id="5" name="TextBox 1">
              <a:extLst>
                <a:ext uri="{FF2B5EF4-FFF2-40B4-BE49-F238E27FC236}">
                  <a16:creationId xmlns="" xmlns:a16="http://schemas.microsoft.com/office/drawing/2014/main" id="{4790D62D-3654-9EA7-4FA1-C683201E3ABF}"/>
                </a:ext>
              </a:extLst>
            </p:cNvPr>
            <p:cNvSpPr txBox="1"/>
            <p:nvPr/>
          </p:nvSpPr>
          <p:spPr>
            <a:xfrm>
              <a:off x="119336" y="6525344"/>
              <a:ext cx="3071284" cy="2565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0"/>
                  <a:ea typeface="微软雅黑" pitchFamily="34" charset="-122"/>
                  <a:cs typeface="Poppins" pitchFamily="2" charset="0"/>
                </a:rPr>
                <a:t>Sino Biological, Inc.</a:t>
              </a: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CE27E946-E3FE-BD84-4DAC-D518135A477A}"/>
                </a:ext>
              </a:extLst>
            </p:cNvPr>
            <p:cNvGrpSpPr/>
            <p:nvPr/>
          </p:nvGrpSpPr>
          <p:grpSpPr>
            <a:xfrm>
              <a:off x="191345" y="120824"/>
              <a:ext cx="3528392" cy="423547"/>
              <a:chOff x="476211" y="390376"/>
              <a:chExt cx="3998679" cy="480000"/>
            </a:xfrm>
          </p:grpSpPr>
          <p:pic>
            <p:nvPicPr>
              <p:cNvPr id="11" name="Picture 2" descr="D:\桌面\新logo-黑.png">
                <a:extLst>
                  <a:ext uri="{FF2B5EF4-FFF2-40B4-BE49-F238E27FC236}">
                    <a16:creationId xmlns="" xmlns:a16="http://schemas.microsoft.com/office/drawing/2014/main" id="{40CC2454-BA4A-9B8C-8CD2-60E469EB9E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 bwMode="auto">
              <a:xfrm>
                <a:off x="476211" y="390376"/>
                <a:ext cx="1991701" cy="48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" name="Picture 2" descr="\\192.168.3.235\Design\Logo &amp; Icons\SCB logo\新版\SCB-标准版.png">
                <a:extLst>
                  <a:ext uri="{FF2B5EF4-FFF2-40B4-BE49-F238E27FC236}">
                    <a16:creationId xmlns="" xmlns:a16="http://schemas.microsoft.com/office/drawing/2014/main" id="{65998189-8CB0-DE72-2904-99F7E715C7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855640" y="398823"/>
                <a:ext cx="1619250" cy="463106"/>
              </a:xfrm>
              <a:prstGeom prst="rect">
                <a:avLst/>
              </a:prstGeom>
              <a:noFill/>
            </p:spPr>
          </p:pic>
          <p:cxnSp>
            <p:nvCxnSpPr>
              <p:cNvPr id="14" name="直接连接符 13">
                <a:extLst>
                  <a:ext uri="{FF2B5EF4-FFF2-40B4-BE49-F238E27FC236}">
                    <a16:creationId xmlns="" xmlns:a16="http://schemas.microsoft.com/office/drawing/2014/main" id="{D6AEC545-50F4-191D-F94C-3E09E79F077A}"/>
                  </a:ext>
                </a:extLst>
              </p:cNvPr>
              <p:cNvCxnSpPr/>
              <p:nvPr/>
            </p:nvCxnSpPr>
            <p:spPr>
              <a:xfrm>
                <a:off x="2661776" y="504376"/>
                <a:ext cx="0" cy="252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" name="直接连接符 6">
              <a:extLst>
                <a:ext uri="{FF2B5EF4-FFF2-40B4-BE49-F238E27FC236}">
                  <a16:creationId xmlns="" xmlns:a16="http://schemas.microsoft.com/office/drawing/2014/main" id="{AC6C76A9-8A93-986D-BB46-6AB4EF83BE3A}"/>
                </a:ext>
              </a:extLst>
            </p:cNvPr>
            <p:cNvCxnSpPr>
              <a:cxnSpLocks/>
            </p:cNvCxnSpPr>
            <p:nvPr/>
          </p:nvCxnSpPr>
          <p:spPr>
            <a:xfrm>
              <a:off x="3935760" y="384533"/>
              <a:ext cx="73546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组合 41">
              <a:extLst>
                <a:ext uri="{FF2B5EF4-FFF2-40B4-BE49-F238E27FC236}">
                  <a16:creationId xmlns="" xmlns:a16="http://schemas.microsoft.com/office/drawing/2014/main" id="{8036B33F-BCF5-970A-215E-3996312B9C98}"/>
                </a:ext>
              </a:extLst>
            </p:cNvPr>
            <p:cNvGrpSpPr/>
            <p:nvPr/>
          </p:nvGrpSpPr>
          <p:grpSpPr>
            <a:xfrm>
              <a:off x="11509732" y="256894"/>
              <a:ext cx="418916" cy="255279"/>
              <a:chOff x="4572000" y="785800"/>
              <a:chExt cx="548649" cy="334335"/>
            </a:xfrm>
          </p:grpSpPr>
          <p:sp>
            <p:nvSpPr>
              <p:cNvPr id="9" name="椭圆 8">
                <a:extLst>
                  <a:ext uri="{FF2B5EF4-FFF2-40B4-BE49-F238E27FC236}">
                    <a16:creationId xmlns="" xmlns:a16="http://schemas.microsoft.com/office/drawing/2014/main" id="{A4D72746-41E8-AA69-F7FC-DC322305236B}"/>
                  </a:ext>
                </a:extLst>
              </p:cNvPr>
              <p:cNvSpPr/>
              <p:nvPr/>
            </p:nvSpPr>
            <p:spPr>
              <a:xfrm>
                <a:off x="4572000" y="785800"/>
                <a:ext cx="334335" cy="334335"/>
              </a:xfrm>
              <a:prstGeom prst="ellipse">
                <a:avLst/>
              </a:prstGeom>
              <a:solidFill>
                <a:srgbClr val="BC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="" xmlns:a16="http://schemas.microsoft.com/office/drawing/2014/main" id="{E2A2CD89-05EF-1E6D-2876-C9CA73AEEE85}"/>
                  </a:ext>
                </a:extLst>
              </p:cNvPr>
              <p:cNvSpPr/>
              <p:nvPr/>
            </p:nvSpPr>
            <p:spPr>
              <a:xfrm>
                <a:off x="4786314" y="785800"/>
                <a:ext cx="334335" cy="3343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</p:grpSp>
      <p:pic>
        <p:nvPicPr>
          <p:cNvPr id="17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528736" y="-603448"/>
            <a:ext cx="8324850" cy="4572000"/>
          </a:xfrm>
          <a:prstGeom prst="rect">
            <a:avLst/>
          </a:prstGeom>
          <a:noFill/>
        </p:spPr>
      </p:pic>
      <p:pic>
        <p:nvPicPr>
          <p:cNvPr id="20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27448" y="1052736"/>
            <a:ext cx="8324850" cy="4572000"/>
          </a:xfrm>
          <a:prstGeom prst="rect">
            <a:avLst/>
          </a:prstGeom>
          <a:noFill/>
        </p:spPr>
      </p:pic>
      <p:pic>
        <p:nvPicPr>
          <p:cNvPr id="21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79776" y="2286000"/>
            <a:ext cx="832485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5208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0820B4D5-DD33-BBEC-CDFA-B6975956D0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74890" y="-1025876"/>
            <a:ext cx="8767452" cy="8504429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85711" y="285728"/>
            <a:ext cx="11620581" cy="6286544"/>
          </a:xfrm>
          <a:prstGeom prst="rect">
            <a:avLst/>
          </a:prstGeom>
          <a:solidFill>
            <a:srgbClr val="FFFFFF">
              <a:alpha val="94902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16" name="矩形 15"/>
          <p:cNvSpPr/>
          <p:nvPr/>
        </p:nvSpPr>
        <p:spPr>
          <a:xfrm>
            <a:off x="285710" y="285728"/>
            <a:ext cx="60959" cy="6286544"/>
          </a:xfrm>
          <a:prstGeom prst="rect">
            <a:avLst/>
          </a:prstGeom>
          <a:solidFill>
            <a:srgbClr val="BC4D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80" name="副标题 2"/>
          <p:cNvSpPr txBox="1">
            <a:spLocks/>
          </p:cNvSpPr>
          <p:nvPr/>
        </p:nvSpPr>
        <p:spPr>
          <a:xfrm>
            <a:off x="623392" y="2564904"/>
            <a:ext cx="7560840" cy="2725664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4800" b="1" dirty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Thank you!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zh-CN" sz="4800" b="1" dirty="0">
              <a:latin typeface="Poppins" pitchFamily="2" charset="0"/>
              <a:ea typeface="思源黑体 CN Regular" pitchFamily="34" charset="-122"/>
              <a:cs typeface="Poppins" pitchFamily="2" charset="0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4800" b="1" dirty="0">
                <a:latin typeface="Poppins" pitchFamily="2" charset="0"/>
                <a:ea typeface="思源黑体 CN Regular" pitchFamily="34" charset="-122"/>
                <a:cs typeface="Poppins" pitchFamily="2" charset="0"/>
              </a:rPr>
              <a:t>Questions?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6D1B4135-1F07-2D4B-870E-BDE0E8A04B36}"/>
              </a:ext>
            </a:extLst>
          </p:cNvPr>
          <p:cNvSpPr txBox="1"/>
          <p:nvPr/>
        </p:nvSpPr>
        <p:spPr>
          <a:xfrm>
            <a:off x="357698" y="6286522"/>
            <a:ext cx="3071284" cy="2565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0"/>
                <a:ea typeface="微软雅黑" pitchFamily="34" charset="-122"/>
                <a:cs typeface="Poppins" pitchFamily="2" charset="0"/>
              </a:rPr>
              <a:t>Sino Biological, Inc.</a:t>
            </a:r>
          </a:p>
        </p:txBody>
      </p:sp>
      <p:grpSp>
        <p:nvGrpSpPr>
          <p:cNvPr id="20" name="组合 41"/>
          <p:cNvGrpSpPr/>
          <p:nvPr/>
        </p:nvGrpSpPr>
        <p:grpSpPr>
          <a:xfrm>
            <a:off x="11334787" y="498094"/>
            <a:ext cx="418916" cy="255279"/>
            <a:chOff x="4572000" y="785800"/>
            <a:chExt cx="548649" cy="334335"/>
          </a:xfrm>
        </p:grpSpPr>
        <p:sp>
          <p:nvSpPr>
            <p:cNvPr id="21" name="椭圆 20"/>
            <p:cNvSpPr/>
            <p:nvPr/>
          </p:nvSpPr>
          <p:spPr>
            <a:xfrm>
              <a:off x="4572000" y="785800"/>
              <a:ext cx="334335" cy="334335"/>
            </a:xfrm>
            <a:prstGeom prst="ellipse">
              <a:avLst/>
            </a:prstGeom>
            <a:solidFill>
              <a:srgbClr val="BC4D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  <p:sp>
          <p:nvSpPr>
            <p:cNvPr id="22" name="椭圆 21"/>
            <p:cNvSpPr/>
            <p:nvPr/>
          </p:nvSpPr>
          <p:spPr>
            <a:xfrm>
              <a:off x="4786314" y="785800"/>
              <a:ext cx="334335" cy="33433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</p:grpSp>
      <p:sp>
        <p:nvSpPr>
          <p:cNvPr id="17" name="TextBox 11"/>
          <p:cNvSpPr txBox="1"/>
          <p:nvPr/>
        </p:nvSpPr>
        <p:spPr>
          <a:xfrm>
            <a:off x="5015880" y="2204864"/>
            <a:ext cx="6984776" cy="2616095"/>
          </a:xfrm>
          <a:prstGeom prst="rect">
            <a:avLst/>
          </a:prstGeom>
          <a:noFill/>
        </p:spPr>
        <p:txBody>
          <a:bodyPr wrap="square" lIns="91434" tIns="45717" rIns="91434" bIns="45717">
            <a:spAutoFit/>
          </a:bodyPr>
          <a:lstStyle/>
          <a:p>
            <a:pPr eaLnBrk="1" fontAlgn="auto" hangingPunct="1">
              <a:spcAft>
                <a:spcPts val="600"/>
              </a:spcAft>
              <a:defRPr/>
            </a:pPr>
            <a:r>
              <a:rPr lang="en-US" altLang="zh-CN" sz="1800" b="1" noProof="1">
                <a:latin typeface="Poppins" pitchFamily="2" charset="0"/>
                <a:ea typeface="思源黑体 CN Regular" panose="020B0500000000000000" pitchFamily="34" charset="-122"/>
                <a:cs typeface="Poppins" pitchFamily="2" charset="0"/>
              </a:rPr>
              <a:t>Contact Us:</a:t>
            </a:r>
          </a:p>
          <a:p>
            <a:pPr eaLnBrk="1" fontAlgn="auto" hangingPunct="1">
              <a:spcAft>
                <a:spcPts val="600"/>
              </a:spcAft>
              <a:defRPr/>
            </a:pPr>
            <a:r>
              <a:rPr lang="en-US" altLang="zh-CN" sz="1800" b="1" noProof="1">
                <a:solidFill>
                  <a:srgbClr val="007E66"/>
                </a:solidFill>
                <a:latin typeface="Poppins" pitchFamily="2" charset="0"/>
                <a:ea typeface="思源黑体 CN Regular" panose="020B0500000000000000" pitchFamily="34" charset="-122"/>
                <a:cs typeface="Poppins" pitchFamily="2" charset="0"/>
              </a:rPr>
              <a:t>Sino Biological, Inc.</a:t>
            </a:r>
            <a:endParaRPr lang="zh-CN" altLang="zh-CN" sz="1800" b="1" noProof="1">
              <a:solidFill>
                <a:srgbClr val="007E66"/>
              </a:solidFill>
              <a:latin typeface="Poppins" pitchFamily="2" charset="0"/>
              <a:ea typeface="思源黑体 CN Regular" panose="020B0500000000000000" pitchFamily="34" charset="-122"/>
              <a:cs typeface="Poppins" pitchFamily="2" charset="0"/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GB" altLang="zh-CN" sz="1600" noProof="1">
                <a:latin typeface="Poppins" pitchFamily="2" charset="0"/>
                <a:ea typeface="思源黑体 CN Regular" panose="020B0500000000000000" pitchFamily="34" charset="-122"/>
                <a:cs typeface="Poppins" pitchFamily="2" charset="0"/>
              </a:rPr>
              <a:t> Address: Building 9, Jing Dongbei Technology Park, No.18 Kechuang 10th St, BDA, Beijing, 100176, P.R.China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altLang="zh-CN" sz="1600" noProof="1">
                <a:latin typeface="Poppins" pitchFamily="2" charset="0"/>
                <a:ea typeface="思源黑体 CN Regular" panose="020B0500000000000000" pitchFamily="34" charset="-122"/>
                <a:cs typeface="Poppins" pitchFamily="2" charset="0"/>
              </a:rPr>
              <a:t> Tel: 400-890-9989 </a:t>
            </a:r>
          </a:p>
          <a:p>
            <a:pPr eaLnBrk="1" fontAlgn="auto" hangingPunct="1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altLang="zh-CN" sz="1600" noProof="1">
                <a:latin typeface="Poppins" pitchFamily="2" charset="0"/>
                <a:ea typeface="思源黑体 CN Regular" panose="020B0500000000000000" pitchFamily="34" charset="-122"/>
                <a:cs typeface="Poppins" pitchFamily="2" charset="0"/>
              </a:rPr>
              <a:t> Email: order@sinobiological.com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altLang="zh-CN" sz="1600" noProof="1">
                <a:latin typeface="Poppins" pitchFamily="2" charset="0"/>
                <a:ea typeface="思源黑体 CN Regular" panose="020B0500000000000000" pitchFamily="34" charset="-122"/>
                <a:cs typeface="Poppins" pitchFamily="2" charset="0"/>
              </a:rPr>
              <a:t> Website: cn.sinobiological.com</a:t>
            </a:r>
            <a:endParaRPr lang="zh-CN" altLang="zh-CN" sz="1600" noProof="1">
              <a:latin typeface="Poppins" pitchFamily="2" charset="0"/>
              <a:ea typeface="思源黑体 CN Regular" panose="020B0500000000000000" pitchFamily="34" charset="-122"/>
              <a:cs typeface="Poppins" pitchFamily="2" charset="0"/>
            </a:endParaRPr>
          </a:p>
          <a:p>
            <a:pPr eaLnBrk="1" fontAlgn="auto" hangingPunct="1">
              <a:spcAft>
                <a:spcPts val="600"/>
              </a:spcAft>
              <a:defRPr/>
            </a:pPr>
            <a:r>
              <a:rPr lang="en-US" altLang="zh-CN" sz="1800" noProof="1">
                <a:latin typeface="Poppins" pitchFamily="2" charset="0"/>
                <a:ea typeface="思源黑体 CN Regular" panose="020B0500000000000000" pitchFamily="34" charset="-122"/>
                <a:cs typeface="Poppins" pitchFamily="2" charset="0"/>
              </a:rPr>
              <a:t> </a:t>
            </a:r>
          </a:p>
        </p:txBody>
      </p:sp>
      <p:pic>
        <p:nvPicPr>
          <p:cNvPr id="26" name="Picture 2" descr="\\192.168.3.235\Design\Logo &amp; Icons\SCB logo\新版\SCB-标准版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84587" y="545850"/>
            <a:ext cx="2667000" cy="762762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7608168" y="511733"/>
            <a:ext cx="3240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Poppins" pitchFamily="2" charset="0"/>
                <a:cs typeface="Poppins" pitchFamily="2" charset="0"/>
              </a:rPr>
              <a:t>The World Leader in </a:t>
            </a:r>
            <a:r>
              <a:rPr lang="en-GB" b="1" dirty="0" err="1">
                <a:latin typeface="Poppins" pitchFamily="2" charset="0"/>
                <a:cs typeface="Poppins" pitchFamily="2" charset="0"/>
              </a:rPr>
              <a:t>Kinases</a:t>
            </a:r>
            <a:endParaRPr lang="en-GB" b="1" dirty="0">
              <a:latin typeface="Poppins" pitchFamily="2" charset="0"/>
              <a:cs typeface="Poppins" pitchFamily="2" charset="0"/>
            </a:endParaRPr>
          </a:p>
        </p:txBody>
      </p:sp>
      <p:pic>
        <p:nvPicPr>
          <p:cNvPr id="2050" name="Picture 2" descr="\\192.168.3.235\Design\@义翘logo\2020新版logo\logo-标准版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5400" y="653673"/>
            <a:ext cx="3176023" cy="547117"/>
          </a:xfrm>
          <a:prstGeom prst="rect">
            <a:avLst/>
          </a:prstGeom>
          <a:noFill/>
        </p:spPr>
      </p:pic>
      <p:cxnSp>
        <p:nvCxnSpPr>
          <p:cNvPr id="29" name="直接连接符 28"/>
          <p:cNvCxnSpPr/>
          <p:nvPr/>
        </p:nvCxnSpPr>
        <p:spPr>
          <a:xfrm>
            <a:off x="4228005" y="729231"/>
            <a:ext cx="0" cy="3960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240016" y="4869160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Poppins" pitchFamily="2" charset="0"/>
                <a:cs typeface="Poppins" pitchFamily="2" charset="0"/>
              </a:rPr>
              <a:t>F</a:t>
            </a:r>
            <a:r>
              <a:rPr lang="en-US" altLang="zh-CN" sz="1400" dirty="0">
                <a:latin typeface="Poppins" pitchFamily="2" charset="0"/>
                <a:cs typeface="Poppins" pitchFamily="2" charset="0"/>
              </a:rPr>
              <a:t>ollow us on </a:t>
            </a:r>
            <a:r>
              <a:rPr lang="en-US" altLang="zh-CN" sz="1400" dirty="0" err="1">
                <a:latin typeface="Poppins" pitchFamily="2" charset="0"/>
                <a:cs typeface="Poppins" pitchFamily="2" charset="0"/>
              </a:rPr>
              <a:t>WeChat</a:t>
            </a:r>
            <a:r>
              <a:rPr lang="en-US" altLang="zh-CN" sz="1400" dirty="0">
                <a:latin typeface="Poppins" pitchFamily="2" charset="0"/>
                <a:cs typeface="Poppins" pitchFamily="2" charset="0"/>
              </a:rPr>
              <a:t>!</a:t>
            </a:r>
            <a:endParaRPr lang="en-GB" sz="1400" dirty="0">
              <a:latin typeface="Poppins" pitchFamily="2" charset="0"/>
              <a:cs typeface="Poppins" pitchFamily="2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375920" y="4941168"/>
            <a:ext cx="792088" cy="720080"/>
          </a:xfrm>
          <a:prstGeom prst="rect">
            <a:avLst/>
          </a:prstGeom>
          <a:noFill/>
          <a:ln>
            <a:solidFill>
              <a:srgbClr val="BC4D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E66"/>
              </a:solidFill>
            </a:endParaRPr>
          </a:p>
        </p:txBody>
      </p:sp>
      <p:pic>
        <p:nvPicPr>
          <p:cNvPr id="25" name="Picture 2" descr="\\192.168.3.235\Design\@义翘logo\微信公众号二维码--2020\qrcode_for_gh_b65e4f6dadb6_25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87888" y="4581128"/>
            <a:ext cx="1048512" cy="1048512"/>
          </a:xfrm>
          <a:prstGeom prst="rect">
            <a:avLst/>
          </a:prstGeom>
          <a:noFill/>
        </p:spPr>
      </p:pic>
      <p:pic>
        <p:nvPicPr>
          <p:cNvPr id="28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528736" y="-603448"/>
            <a:ext cx="8324850" cy="4572000"/>
          </a:xfrm>
          <a:prstGeom prst="rect">
            <a:avLst/>
          </a:prstGeom>
          <a:noFill/>
        </p:spPr>
      </p:pic>
      <p:pic>
        <p:nvPicPr>
          <p:cNvPr id="30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27448" y="1052736"/>
            <a:ext cx="8324850" cy="4572000"/>
          </a:xfrm>
          <a:prstGeom prst="rect">
            <a:avLst/>
          </a:prstGeom>
          <a:noFill/>
        </p:spPr>
      </p:pic>
      <p:pic>
        <p:nvPicPr>
          <p:cNvPr id="31" name="Picture 2" descr="C:\Users\Digital marketing\Downloads\logo水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79776" y="2286000"/>
            <a:ext cx="832485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8725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7619</TotalTime>
  <Words>2186</Words>
  <Application>Microsoft Office PowerPoint</Application>
  <PresentationFormat>自定义</PresentationFormat>
  <Paragraphs>409</Paragraphs>
  <Slides>32</Slides>
  <Notes>28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3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sinobio</dc:creator>
  <cp:lastModifiedBy>Digital marketing</cp:lastModifiedBy>
  <cp:revision>373</cp:revision>
  <dcterms:created xsi:type="dcterms:W3CDTF">2020-10-08T03:19:01Z</dcterms:created>
  <dcterms:modified xsi:type="dcterms:W3CDTF">2024-11-08T02:05:25Z</dcterms:modified>
</cp:coreProperties>
</file>