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16" r:id="rId1"/>
    <p:sldMasterId id="2147484853" r:id="rId2"/>
  </p:sldMasterIdLst>
  <p:notesMasterIdLst>
    <p:notesMasterId r:id="rId3"/>
  </p:notesMasterIdLst>
  <p:sldIdLst>
    <p:sldId id="763" r:id="rId4"/>
    <p:sldId id="767" r:id="rId5"/>
    <p:sldId id="770" r:id="rId6"/>
    <p:sldId id="773" r:id="rId7"/>
    <p:sldId id="779" r:id="rId9"/>
    <p:sldId id="782" r:id="rId10"/>
    <p:sldId id="785" r:id="rId11"/>
    <p:sldId id="788" r:id="rId12"/>
    <p:sldId id="791" r:id="rId13"/>
    <p:sldId id="797" r:id="rId15"/>
    <p:sldId id="800" r:id="rId16"/>
    <p:sldId id="803" r:id="rId17"/>
    <p:sldId id="806" r:id="rId18"/>
    <p:sldId id="809" r:id="rId19"/>
    <p:sldId id="815" r:id="rId21"/>
    <p:sldId id="818" r:id="rId22"/>
    <p:sldId id="821" r:id="rId23"/>
    <p:sldId id="824" r:id="rId24"/>
    <p:sldId id="827" r:id="rId25"/>
    <p:sldId id="833" r:id="rId27"/>
    <p:sldId id="836" r:id="rId28"/>
    <p:sldId id="839" r:id="rId29"/>
    <p:sldId id="842" r:id="rId30"/>
    <p:sldId id="845" r:id="rId31"/>
    <p:sldId id="851" r:id="rId33"/>
    <p:sldId id="854" r:id="rId34"/>
    <p:sldId id="857" r:id="rId35"/>
    <p:sldId id="86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854" r:id="rId1"/>
    <p:sldLayoutId id="2147484855" r:id="rId2"/>
    <p:sldLayoutId id="2147484856" r:id="rId3"/>
    <p:sldLayoutId id="2147484857" r:id="rId4"/>
    <p:sldLayoutId id="2147484858" r:id="rId5"/>
    <p:sldLayoutId id="2147484859" r:id="rId6"/>
    <p:sldLayoutId id="2147484860" r:id="rId7"/>
    <p:sldLayoutId id="2147484861" r:id="rId8"/>
    <p:sldLayoutId id="2147484862" r:id="rId9"/>
    <p:sldLayoutId id="2147484863" r:id="rId10"/>
    <p:sldLayoutId id="21474848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tags" Target="../tags/tag269.xml"/><Relationship Id="rId22" Type="http://schemas.openxmlformats.org/officeDocument/2006/relationships/tags" Target="../tags/tag270.xml"/><Relationship Id="rId23" Type="http://schemas.openxmlformats.org/officeDocument/2006/relationships/tags" Target="../tags/tag271.xml"/><Relationship Id="rId24" Type="http://schemas.openxmlformats.org/officeDocument/2006/relationships/tags" Target="../tags/tag272.xml"/><Relationship Id="rId25" Type="http://schemas.openxmlformats.org/officeDocument/2006/relationships/tags" Target="../tags/tag273.xml"/><Relationship Id="rId26" Type="http://schemas.openxmlformats.org/officeDocument/2006/relationships/tags" Target="../tags/tag274.xml"/><Relationship Id="rId27" Type="http://schemas.openxmlformats.org/officeDocument/2006/relationships/tags" Target="../tags/tag275.xml"/><Relationship Id="rId28" Type="http://schemas.openxmlformats.org/officeDocument/2006/relationships/tags" Target="../tags/tag276.xml"/><Relationship Id="rId29" Type="http://schemas.openxmlformats.org/officeDocument/2006/relationships/tags" Target="../tags/tag277.xml"/><Relationship Id="rId30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tags" Target="../tags/tag301.xml"/><Relationship Id="rId22" Type="http://schemas.openxmlformats.org/officeDocument/2006/relationships/tags" Target="../tags/tag302.xml"/><Relationship Id="rId23" Type="http://schemas.openxmlformats.org/officeDocument/2006/relationships/tags" Target="../tags/tag303.xml"/><Relationship Id="rId24" Type="http://schemas.openxmlformats.org/officeDocument/2006/relationships/tags" Target="../tags/tag304.xml"/><Relationship Id="rId25" Type="http://schemas.openxmlformats.org/officeDocument/2006/relationships/tags" Target="../tags/tag305.xml"/><Relationship Id="rId26" Type="http://schemas.openxmlformats.org/officeDocument/2006/relationships/tags" Target="../tags/tag306.xml"/><Relationship Id="rId27" Type="http://schemas.openxmlformats.org/officeDocument/2006/relationships/tags" Target="../tags/tag307.xml"/><Relationship Id="rId28" Type="http://schemas.openxmlformats.org/officeDocument/2006/relationships/tags" Target="../tags/tag308.xml"/><Relationship Id="rId29" Type="http://schemas.openxmlformats.org/officeDocument/2006/relationships/tags" Target="../tags/tag309.xml"/><Relationship Id="rId30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tags" Target="../tags/tag379.xml"/><Relationship Id="rId18" Type="http://schemas.openxmlformats.org/officeDocument/2006/relationships/tags" Target="../tags/tag380.xml"/><Relationship Id="rId19" Type="http://schemas.openxmlformats.org/officeDocument/2006/relationships/tags" Target="../tags/tag381.xml"/><Relationship Id="rId20" Type="http://schemas.openxmlformats.org/officeDocument/2006/relationships/tags" Target="../tags/tag382.xml"/><Relationship Id="rId21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建立创业氛围和创新文化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创业氛围的营造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创新文化的培育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创业氛围和创新文化的融合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实践案例分享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建立创业氛围和创新文化的挑战与对策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创业氛围的营造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鼓励员工提出创新想法</a:t>
            </a:r>
            <a:endParaRPr altLang="en-US" lang="zh-CN"/>
          </a:p>
        </p:txBody>
      </p:sp>
      <p:sp>
        <p:nvSpPr>
          <p:cNvPr id="104908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激励和奖励机制：建立激励和奖励机制，对提出创新想法并取得成功的员工给予适当的奖励和激励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建立开放和包容的文化：鼓励员工敢于表达自己的想法，不畏惧失败和批评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提供支持和资源：为员工提供必要的资源和支持，帮助他们将创新想法转化为实际的产品或服务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促进团队协作：鼓励员工之间的合作和交流，共同探讨和实现创新想法，营造良好的团队协作氛围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建立开放的工作环境</a:t>
            </a:r>
            <a:endParaRPr altLang="en-US" lang="zh-CN"/>
          </a:p>
        </p:txBody>
      </p:sp>
      <p:sp>
        <p:nvSpPr>
          <p:cNvPr id="104915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提供灵活的工作时间和地点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鼓励员工提出新想法和意见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促进跨部门和跨领域的合作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建立良好的沟通和反馈机制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定期举办创新竞赛</a:t>
            </a:r>
            <a:endParaRPr altLang="en-US" lang="zh-CN"/>
          </a:p>
        </p:txBody>
      </p:sp>
      <p:sp>
        <p:nvSpPr>
          <p:cNvPr id="1049220" name="矩形 38"/>
          <p:cNvSpPr/>
          <p:nvPr>
            <p:custDataLst>
              <p:tags r:id="rId1"/>
            </p:custDataLst>
          </p:nvPr>
        </p:nvSpPr>
        <p:spPr>
          <a:xfrm rot="204112">
            <a:off x="1573665" y="156279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矩形 39"/>
          <p:cNvSpPr/>
          <p:nvPr>
            <p:custDataLst>
              <p:tags r:id="rId2"/>
            </p:custDataLst>
          </p:nvPr>
        </p:nvSpPr>
        <p:spPr>
          <a:xfrm>
            <a:off x="1578344" y="156345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TextBox 2"/>
          <p:cNvSpPr txBox="1"/>
          <p:nvPr>
            <p:custDataLst>
              <p:tags r:id="rId3"/>
            </p:custDataLst>
          </p:nvPr>
        </p:nvSpPr>
        <p:spPr>
          <a:xfrm>
            <a:off x="1812962" y="172856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激发员工创新精神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26" name="矩形 100"/>
          <p:cNvSpPr/>
          <p:nvPr>
            <p:custDataLst>
              <p:tags r:id="rId4"/>
            </p:custDataLst>
          </p:nvPr>
        </p:nvSpPr>
        <p:spPr>
          <a:xfrm rot="204112">
            <a:off x="6650368" y="156279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矩形 101"/>
          <p:cNvSpPr/>
          <p:nvPr>
            <p:custDataLst>
              <p:tags r:id="rId5"/>
            </p:custDataLst>
          </p:nvPr>
        </p:nvSpPr>
        <p:spPr>
          <a:xfrm>
            <a:off x="6655715" y="156345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TextBox 2"/>
          <p:cNvSpPr txBox="1"/>
          <p:nvPr>
            <p:custDataLst>
              <p:tags r:id="rId6"/>
            </p:custDataLst>
          </p:nvPr>
        </p:nvSpPr>
        <p:spPr>
          <a:xfrm>
            <a:off x="6891001" y="172856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促进团队协作与交流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32" name="矩形 122"/>
          <p:cNvSpPr/>
          <p:nvPr>
            <p:custDataLst>
              <p:tags r:id="rId7"/>
            </p:custDataLst>
          </p:nvPr>
        </p:nvSpPr>
        <p:spPr>
          <a:xfrm rot="204112">
            <a:off x="1573665" y="420775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矩形 123"/>
          <p:cNvSpPr/>
          <p:nvPr>
            <p:custDataLst>
              <p:tags r:id="rId8"/>
            </p:custDataLst>
          </p:nvPr>
        </p:nvSpPr>
        <p:spPr>
          <a:xfrm>
            <a:off x="1578344" y="420842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TextBox 2"/>
          <p:cNvSpPr txBox="1"/>
          <p:nvPr>
            <p:custDataLst>
              <p:tags r:id="rId9"/>
            </p:custDataLst>
          </p:nvPr>
        </p:nvSpPr>
        <p:spPr>
          <a:xfrm>
            <a:off x="1812293" y="437352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挖掘优秀创意与方案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38" name="矩形 89"/>
          <p:cNvSpPr/>
          <p:nvPr>
            <p:custDataLst>
              <p:tags r:id="rId10"/>
            </p:custDataLst>
          </p:nvPr>
        </p:nvSpPr>
        <p:spPr>
          <a:xfrm rot="204112">
            <a:off x="6650368" y="420775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矩形 90"/>
          <p:cNvSpPr/>
          <p:nvPr>
            <p:custDataLst>
              <p:tags r:id="rId11"/>
            </p:custDataLst>
          </p:nvPr>
        </p:nvSpPr>
        <p:spPr>
          <a:xfrm>
            <a:off x="6655715" y="420842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TextBox 2"/>
          <p:cNvSpPr txBox="1"/>
          <p:nvPr>
            <p:custDataLst>
              <p:tags r:id="rId12"/>
            </p:custDataLst>
          </p:nvPr>
        </p:nvSpPr>
        <p:spPr>
          <a:xfrm>
            <a:off x="6889664" y="437352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9091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营造积极向上、竞争合作的氛围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激励员工勇于尝试</a:t>
            </a:r>
            <a:endParaRPr altLang="en-US" lang="zh-CN"/>
          </a:p>
        </p:txBody>
      </p:sp>
      <p:sp>
        <p:nvSpPr>
          <p:cNvPr id="104929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鼓励员工提出新想法和创意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提供支持和资源，帮助员工实现创业梦想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建立容错机制，鼓励员工勇于尝试和犯错误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营造开放和包容的文化氛围，让员工敢于表达自己的观点和想法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创新文化的培育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培养员工的创新意识</a:t>
            </a:r>
            <a:endParaRPr altLang="en-US" lang="zh-CN"/>
          </a:p>
        </p:txBody>
      </p:sp>
      <p:sp>
        <p:nvSpPr>
          <p:cNvPr id="1049464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鼓励员工提出新想法和创意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0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提供培训和发展机会，激发员工创新潜力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6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建立开放和包容的工作环境，鼓励员工尝试和失败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2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奖励创新成果，激励员工持续创新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提供创新培训和支持</a:t>
            </a:r>
            <a:endParaRPr altLang="en-US" lang="zh-CN"/>
          </a:p>
        </p:txBody>
      </p:sp>
      <p:sp>
        <p:nvSpPr>
          <p:cNvPr id="104953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培训内容：创新思维、创新方法、创新实践等方面的培训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培训对象：员工、创业者、学生等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培训方式：线上、线下、工作坊等形式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支持措施：提供资金、资源、导师等支持，帮助参与者实现创新想法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鼓励跨部门合作</a:t>
            </a:r>
            <a:endParaRPr altLang="en-US" lang="zh-CN"/>
          </a:p>
        </p:txBody>
      </p:sp>
      <p:sp>
        <p:nvSpPr>
          <p:cNvPr id="104958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促进不同部门之间的交流与合作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打破部门壁垒，实现资源共享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激发创新思维，提高工作效率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培养团队协作精神，增强企业凝聚力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建立创新激励机制</a:t>
            </a:r>
            <a:endParaRPr altLang="en-US" lang="zh-CN"/>
          </a:p>
        </p:txBody>
      </p:sp>
      <p:sp>
        <p:nvSpPr>
          <p:cNvPr id="1049642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创新奖励制度：设立创新奖励，鼓励员工提出新想法和解决方案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创新项目支持：为创新项目提供资金、资源等支持，促进项目落地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创新培训：定期开展创新培训，提高员工创新能力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创新文化宣传：通过宣传、活动等方式，营造创新氛围，增强员工创新意识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创业氛围和创新文化的融合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营造包容失败的文化氛围</a:t>
            </a:r>
            <a:endParaRPr altLang="en-US" lang="zh-CN"/>
          </a:p>
        </p:txBody>
      </p:sp>
      <p:sp>
        <p:nvSpPr>
          <p:cNvPr id="104980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鼓励员工尝试新想法和新方法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容忍失败，并从中学习经验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建立鼓励创新和冒险的文化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培养员工对失败的正确态度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鼓励员工跨界合作</a:t>
            </a:r>
            <a:endParaRPr altLang="en-US" lang="zh-CN"/>
          </a:p>
        </p:txBody>
      </p:sp>
      <p:sp>
        <p:nvSpPr>
          <p:cNvPr id="104987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员工跨界合作的方式：跨部门、跨领域、跨行业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跨界合作的重要性：打破思维定势，激发创新思维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跨界合作的好处：提高工作效率，增强团队凝聚力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如何鼓励员工跨界合作：提供培训和支持，建立激励机制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建立反馈机制</a:t>
            </a:r>
            <a:endParaRPr altLang="en-US" lang="zh-CN"/>
          </a:p>
        </p:txBody>
      </p:sp>
      <p:sp>
        <p:nvSpPr>
          <p:cNvPr id="1049932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反馈机制在创业过程中的作用和影响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2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建立有效的反馈机制的方法和步骤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创业氛围与创新文化的关系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4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持续改进和优化创新流程</a:t>
            </a:r>
            <a:endParaRPr altLang="en-US" lang="zh-CN"/>
          </a:p>
        </p:txBody>
      </p:sp>
      <p:sp>
        <p:nvSpPr>
          <p:cNvPr id="1050006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0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6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8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0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建立持续改进的文化：鼓励员工提出改进意见，不断优化工作流程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培养创新思维：鼓励员工提出新想法、新思路，激发创新活力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跨部门协作：加强不同部门之间的沟通与合作，共同推动创新发展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优化创新流程：通过减少繁琐环节、提高工作效率，使创新更加高效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实践案例分享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48750"/>
          </a:bodyPr>
          <a:p>
            <a:r>
              <a:rPr altLang="en-US" lang="zh-CN"/>
              <a:t>案例名称：XX公司</a:t>
            </a:r>
            <a:endParaRPr altLang="en-US" lang="zh-CN"/>
          </a:p>
          <a:p>
            <a:r>
              <a:rPr altLang="en-US" lang="zh-CN"/>
              <a:t>行业领域：互联网</a:t>
            </a:r>
            <a:endParaRPr altLang="en-US" lang="zh-CN"/>
          </a:p>
          <a:p>
            <a:r>
              <a:rPr altLang="en-US" lang="zh-CN"/>
              <a:t>创新点：通过技术创新，提高用户体验</a:t>
            </a:r>
            <a:endParaRPr altLang="en-US" lang="zh-CN"/>
          </a:p>
          <a:p>
            <a:r>
              <a:rPr altLang="en-US" lang="zh-CN"/>
              <a:t>成果：获得多项荣誉和奖项，实现可持续发展  成功案例介绍</a:t>
            </a:r>
            <a:endParaRPr altLang="en-US" lang="zh-CN"/>
          </a:p>
          <a:p>
            <a:pPr lvl="1"/>
            <a:r>
              <a:rPr altLang="en-US" lang="zh-CN"/>
              <a:t>成功案例介绍</a:t>
            </a:r>
            <a:endParaRPr altLang="en-US" lang="zh-CN"/>
          </a:p>
          <a:p>
            <a:r>
              <a:rPr altLang="en-US" lang="zh-CN"/>
              <a:t>案例名称：XX公司</a:t>
            </a:r>
            <a:endParaRPr altLang="en-US" lang="zh-CN"/>
          </a:p>
          <a:p>
            <a:r>
              <a:rPr altLang="en-US" lang="zh-CN"/>
              <a:t>行业领域：制造业</a:t>
            </a:r>
            <a:endParaRPr altLang="en-US" lang="zh-CN"/>
          </a:p>
          <a:p>
            <a:r>
              <a:rPr altLang="en-US" lang="zh-CN"/>
              <a:t>创新点：通过引入智能化生产流程，提高生产效率</a:t>
            </a:r>
            <a:endParaRPr altLang="en-US" lang="zh-CN"/>
          </a:p>
          <a:p>
            <a:r>
              <a:rPr altLang="en-US" lang="zh-CN"/>
              <a:t>成果：实现高效、低成本的生产模式，赢得市场份额  成功案例介绍</a:t>
            </a:r>
            <a:endParaRPr altLang="en-US" lang="zh-CN"/>
          </a:p>
          <a:p>
            <a:pPr lvl="1"/>
            <a:r>
              <a:rPr altLang="en-US" lang="zh-CN"/>
              <a:t>成功案例介绍</a:t>
            </a:r>
            <a:endParaRPr altLang="en-US" lang="zh-CN"/>
          </a:p>
          <a:p>
            <a:r>
              <a:rPr altLang="en-US" lang="zh-CN"/>
              <a:t>案例名称：XX公司</a:t>
            </a:r>
            <a:endParaRPr altLang="en-US" lang="zh-CN"/>
          </a:p>
          <a:p>
            <a:r>
              <a:rPr altLang="en-US" lang="zh-CN"/>
              <a:t>行业领域：服务业</a:t>
            </a:r>
            <a:endParaRPr altLang="en-US" lang="zh-CN"/>
          </a:p>
          <a:p>
            <a:r>
              <a:rPr altLang="en-US" lang="zh-CN"/>
              <a:t>创新点：通过提供个性化服务，满足客户需求</a:t>
            </a:r>
            <a:endParaRPr altLang="en-US" lang="zh-CN"/>
          </a:p>
          <a:p>
            <a:r>
              <a:rPr altLang="en-US" lang="zh-CN"/>
              <a:t>成果：获得客户的高度认可和好评，实现业务增长  成功案例介绍</a:t>
            </a:r>
            <a:endParaRPr altLang="en-US" lang="zh-CN"/>
          </a:p>
          <a:p>
            <a:pPr lvl="1"/>
            <a:r>
              <a:rPr altLang="en-US" lang="zh-CN"/>
              <a:t>成功案例介绍</a:t>
            </a:r>
            <a:endParaRPr altLang="en-US" lang="zh-CN"/>
          </a:p>
          <a:p>
            <a:r>
              <a:rPr altLang="en-US" lang="zh-CN"/>
              <a:t>案例名称：XX公司</a:t>
            </a:r>
            <a:endParaRPr altLang="en-US" lang="zh-CN"/>
          </a:p>
          <a:p>
            <a:r>
              <a:rPr altLang="en-US" lang="zh-CN"/>
              <a:t>行业领域：文化创意产业</a:t>
            </a:r>
            <a:endParaRPr altLang="en-US" lang="zh-CN"/>
          </a:p>
          <a:p>
            <a:r>
              <a:rPr altLang="en-US" lang="zh-CN"/>
              <a:t>创新点：通过创新产品设计和营销策略，吸引消费者关注</a:t>
            </a:r>
            <a:endParaRPr altLang="en-US" lang="zh-CN"/>
          </a:p>
          <a:p>
            <a:r>
              <a:rPr altLang="en-US" lang="zh-CN"/>
              <a:t>成果：实现品牌知名度和市场份额的提升，成为行业领导者</a:t>
            </a:r>
            <a:endParaRPr altLang="en-US" lang="zh-CN"/>
          </a:p>
        </p:txBody>
      </p:sp>
      <p:sp>
        <p:nvSpPr>
          <p:cNvPr id="10502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50248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0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2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4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6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8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0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2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4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8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0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2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6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8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0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2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4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案例名称：XXX公司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意义：提醒创业者避免重蹈覆辙，提高创业成功率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经验教训：注重市场调研、加强产品创新、提高团队管理能力等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失败原因：市场定位不准确、产品缺乏创新、团队管理不善等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5033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创新文化的培育：提倡跨界合作、激发员工创造力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创业氛围的营造：强调团队合作、鼓励创新思维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实践案例分享：分享成功案例，总结经验教训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未来展望：展望未来发展趋势，提出改进建议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未来发展规划</a:t>
            </a:r>
            <a:endParaRPr altLang="en-US" lang="zh-CN"/>
          </a:p>
        </p:txBody>
      </p:sp>
      <p:sp>
        <p:nvSpPr>
          <p:cNvPr id="10504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0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短期目标：实现业务增长和市场份额扩大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0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中期目标：建立稳定的盈利模式和可持续发展的商业模式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1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长期目标：成为行业领导者，推动行业变革和创新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2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战略规划：制定明确的战略计划，包括市场定位、产品开发、营销策略等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建立创业氛围和创新文化的挑战与对策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50574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76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78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资金不足：创业公司往往面临资金短缺的问题，这会影响公司的运营和发展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82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84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缺乏经验：创业者往往缺乏经验和技能，需要不断学习和提升自己的能力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88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90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竞争激烈：市场上存在大量的竞争对手，要想脱颖而出需要不断创新和提高自己的竞争力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94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96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法律法规限制：创业公司需要遵守各种法律法规，否则会面临法律风险和罚款等惩罚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50644" name="圆角矩形 26"/>
          <p:cNvSpPr/>
          <p:nvPr>
            <p:custDataLst>
              <p:tags r:id="rId1"/>
            </p:custDataLst>
          </p:nvPr>
        </p:nvSpPr>
        <p:spPr>
          <a:xfrm>
            <a:off x="654755" y="210380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46" name="圆角矩形 28"/>
          <p:cNvSpPr/>
          <p:nvPr>
            <p:custDataLst>
              <p:tags r:id="rId2"/>
            </p:custDataLst>
          </p:nvPr>
        </p:nvSpPr>
        <p:spPr>
          <a:xfrm>
            <a:off x="656683" y="210380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48" name="文本框 31"/>
          <p:cNvSpPr txBox="1"/>
          <p:nvPr>
            <p:custDataLst>
              <p:tags r:id="rId3"/>
            </p:custDataLst>
          </p:nvPr>
        </p:nvSpPr>
        <p:spPr>
          <a:xfrm>
            <a:off x="758862" y="2490669"/>
            <a:ext cx="1453649" cy="32581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制定明确的创业计划和目标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圆角矩形 29"/>
          <p:cNvSpPr/>
          <p:nvPr>
            <p:custDataLst>
              <p:tags r:id="rId4"/>
            </p:custDataLst>
          </p:nvPr>
        </p:nvSpPr>
        <p:spPr>
          <a:xfrm>
            <a:off x="2516479" y="210380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52" name="圆角矩形 32"/>
          <p:cNvSpPr/>
          <p:nvPr>
            <p:custDataLst>
              <p:tags r:id="rId5"/>
            </p:custDataLst>
          </p:nvPr>
        </p:nvSpPr>
        <p:spPr>
          <a:xfrm>
            <a:off x="2518407" y="210380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54" name="文本框 34"/>
          <p:cNvSpPr txBox="1"/>
          <p:nvPr>
            <p:custDataLst>
              <p:tags r:id="rId6"/>
            </p:custDataLst>
          </p:nvPr>
        </p:nvSpPr>
        <p:spPr>
          <a:xfrm>
            <a:off x="2620587" y="249066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建立良好的创业氛围和文化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圆角矩形 3"/>
          <p:cNvSpPr/>
          <p:nvPr>
            <p:custDataLst>
              <p:tags r:id="rId7"/>
            </p:custDataLst>
          </p:nvPr>
        </p:nvSpPr>
        <p:spPr>
          <a:xfrm>
            <a:off x="4378204" y="210380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58" name="圆角矩形 4"/>
          <p:cNvSpPr/>
          <p:nvPr>
            <p:custDataLst>
              <p:tags r:id="rId8"/>
            </p:custDataLst>
          </p:nvPr>
        </p:nvSpPr>
        <p:spPr>
          <a:xfrm>
            <a:off x="4380132" y="210380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60" name="文本框 5"/>
          <p:cNvSpPr txBox="1"/>
          <p:nvPr>
            <p:custDataLst>
              <p:tags r:id="rId9"/>
            </p:custDataLst>
          </p:nvPr>
        </p:nvSpPr>
        <p:spPr>
          <a:xfrm>
            <a:off x="4482311" y="249066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鼓励员工提出创新想法和解决方案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圆角矩形 8"/>
          <p:cNvSpPr/>
          <p:nvPr>
            <p:custDataLst>
              <p:tags r:id="rId10"/>
            </p:custDataLst>
          </p:nvPr>
        </p:nvSpPr>
        <p:spPr>
          <a:xfrm>
            <a:off x="6239928" y="210380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64" name="圆角矩形 9"/>
          <p:cNvSpPr/>
          <p:nvPr>
            <p:custDataLst>
              <p:tags r:id="rId11"/>
            </p:custDataLst>
          </p:nvPr>
        </p:nvSpPr>
        <p:spPr>
          <a:xfrm>
            <a:off x="6241856" y="210380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66" name="文本框 10"/>
          <p:cNvSpPr txBox="1"/>
          <p:nvPr>
            <p:custDataLst>
              <p:tags r:id="rId12"/>
            </p:custDataLst>
          </p:nvPr>
        </p:nvSpPr>
        <p:spPr>
          <a:xfrm>
            <a:off x="6344036" y="249066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提供必要的资源和支持，如资金、技术、人才等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圆角矩形 6"/>
          <p:cNvSpPr/>
          <p:nvPr>
            <p:custDataLst>
              <p:tags r:id="rId13"/>
            </p:custDataLst>
          </p:nvPr>
        </p:nvSpPr>
        <p:spPr>
          <a:xfrm>
            <a:off x="8101652" y="210508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70" name="圆角矩形 7"/>
          <p:cNvSpPr/>
          <p:nvPr>
            <p:custDataLst>
              <p:tags r:id="rId14"/>
            </p:custDataLst>
          </p:nvPr>
        </p:nvSpPr>
        <p:spPr>
          <a:xfrm>
            <a:off x="8103580" y="210508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72" name="文本框 11"/>
          <p:cNvSpPr txBox="1"/>
          <p:nvPr>
            <p:custDataLst>
              <p:tags r:id="rId15"/>
            </p:custDataLst>
          </p:nvPr>
        </p:nvSpPr>
        <p:spPr>
          <a:xfrm>
            <a:off x="8205760" y="249195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建立有效的激励机制，鼓励员工积极参与创业和创新活动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圆角矩形 16"/>
          <p:cNvSpPr/>
          <p:nvPr>
            <p:custDataLst>
              <p:tags r:id="rId16"/>
            </p:custDataLst>
          </p:nvPr>
        </p:nvSpPr>
        <p:spPr>
          <a:xfrm>
            <a:off x="9963377" y="210508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76" name="圆角矩形 17"/>
          <p:cNvSpPr/>
          <p:nvPr>
            <p:custDataLst>
              <p:tags r:id="rId17"/>
            </p:custDataLst>
          </p:nvPr>
        </p:nvSpPr>
        <p:spPr>
          <a:xfrm>
            <a:off x="9965305" y="210508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78" name="文本框 18"/>
          <p:cNvSpPr txBox="1"/>
          <p:nvPr>
            <p:custDataLst>
              <p:tags r:id="rId18"/>
            </p:custDataLst>
          </p:nvPr>
        </p:nvSpPr>
        <p:spPr>
          <a:xfrm>
            <a:off x="10067484" y="249195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加强与合作伙伴和客户的合作，共同推动创业和创新发展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7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创业氛围和创新文化将更加受到重视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人工智能和大数据技术将为创业和创新提供更多可能性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可持续发展将成为创业和创新的重要考量因素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数字化转型将成为创业和创新的重要方向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8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8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5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2023-12-19T13:30:28Z</dcterms:created>
  <dcterms:modified xsi:type="dcterms:W3CDTF">2023-12-19T13:30:28Z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0b32703cfa3345238c8bb8a821dad41a_21</vt:lpwstr>
  </property>
</Properties>
</file>