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033" r:id="rId1"/>
    <p:sldMasterId id="2147489070" r:id="rId2"/>
  </p:sldMasterIdLst>
  <p:notesMasterIdLst>
    <p:notesMasterId r:id="rId3"/>
  </p:notesMasterIdLst>
  <p:sldIdLst>
    <p:sldId id="2787" r:id="rId4"/>
    <p:sldId id="2791" r:id="rId5"/>
    <p:sldId id="2796" r:id="rId6"/>
    <p:sldId id="2801" r:id="rId7"/>
    <p:sldId id="2805" r:id="rId8"/>
    <p:sldId id="2808" r:id="rId9"/>
    <p:sldId id="2811" r:id="rId10"/>
    <p:sldId id="2815" r:id="rId11"/>
    <p:sldId id="2819" r:id="rId12"/>
    <p:sldId id="2822" r:id="rId13"/>
    <p:sldId id="2825" r:id="rId14"/>
    <p:sldId id="2829" r:id="rId15"/>
    <p:sldId id="2833" r:id="rId16"/>
    <p:sldId id="2836" r:id="rId17"/>
    <p:sldId id="2839" r:id="rId18"/>
    <p:sldId id="2843" r:id="rId19"/>
    <p:sldId id="2847" r:id="rId20"/>
    <p:sldId id="2850" r:id="rId21"/>
    <p:sldId id="2853" r:id="rId22"/>
    <p:sldId id="2857" r:id="rId23"/>
    <p:sldId id="2861" r:id="rId24"/>
    <p:sldId id="2864" r:id="rId25"/>
    <p:sldId id="2867" r:id="rId26"/>
    <p:sldId id="2871" r:id="rId27"/>
    <p:sldId id="2875" r:id="rId28"/>
    <p:sldId id="2878" r:id="rId29"/>
    <p:sldId id="2881" r:id="rId30"/>
    <p:sldId id="2884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034" r:id="rId1"/>
    <p:sldLayoutId id="2147489035" r:id="rId2"/>
    <p:sldLayoutId id="2147489036" r:id="rId3"/>
    <p:sldLayoutId id="2147489037" r:id="rId4"/>
    <p:sldLayoutId id="2147489038" r:id="rId5"/>
    <p:sldLayoutId id="2147489039" r:id="rId6"/>
    <p:sldLayoutId id="2147489040" r:id="rId7"/>
    <p:sldLayoutId id="2147489041" r:id="rId8"/>
    <p:sldLayoutId id="2147489042" r:id="rId9"/>
    <p:sldLayoutId id="2147489043" r:id="rId10"/>
    <p:sldLayoutId id="214748904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071" r:id="rId1"/>
    <p:sldLayoutId id="2147489072" r:id="rId2"/>
    <p:sldLayoutId id="2147489073" r:id="rId3"/>
    <p:sldLayoutId id="2147489074" r:id="rId4"/>
    <p:sldLayoutId id="2147489075" r:id="rId5"/>
    <p:sldLayoutId id="2147489076" r:id="rId6"/>
    <p:sldLayoutId id="2147489077" r:id="rId7"/>
    <p:sldLayoutId id="2147489078" r:id="rId8"/>
    <p:sldLayoutId id="2147489079" r:id="rId9"/>
    <p:sldLayoutId id="2147489080" r:id="rId10"/>
    <p:sldLayoutId id="21474890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tags" Target="../tags/tag145.xml"/><Relationship Id="rId18" Type="http://schemas.openxmlformats.org/officeDocument/2006/relationships/tags" Target="../tags/tag146.xml"/><Relationship Id="rId19" Type="http://schemas.openxmlformats.org/officeDocument/2006/relationships/tags" Target="../tags/tag147.xml"/><Relationship Id="rId20" Type="http://schemas.openxmlformats.org/officeDocument/2006/relationships/tags" Target="../tags/tag148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tags" Target="../tags/tag165.xml"/><Relationship Id="rId18" Type="http://schemas.openxmlformats.org/officeDocument/2006/relationships/tags" Target="../tags/tag166.xml"/><Relationship Id="rId19" Type="http://schemas.openxmlformats.org/officeDocument/2006/relationships/tags" Target="../tags/tag167.xml"/><Relationship Id="rId20" Type="http://schemas.openxmlformats.org/officeDocument/2006/relationships/tags" Target="../tags/tag168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tags" Target="../tags/tag200.xml"/><Relationship Id="rId18" Type="http://schemas.openxmlformats.org/officeDocument/2006/relationships/tags" Target="../tags/tag201.xml"/><Relationship Id="rId19" Type="http://schemas.openxmlformats.org/officeDocument/2006/relationships/tags" Target="../tags/tag202.xml"/><Relationship Id="rId20" Type="http://schemas.openxmlformats.org/officeDocument/2006/relationships/tags" Target="../tags/tag203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tags" Target="../tags/tag317.xml"/><Relationship Id="rId18" Type="http://schemas.openxmlformats.org/officeDocument/2006/relationships/tags" Target="../tags/tag318.xml"/><Relationship Id="rId19" Type="http://schemas.openxmlformats.org/officeDocument/2006/relationships/tags" Target="../tags/tag319.xml"/><Relationship Id="rId20" Type="http://schemas.openxmlformats.org/officeDocument/2006/relationships/tags" Target="../tags/tag320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tags" Target="../tags/tag352.xml"/><Relationship Id="rId14" Type="http://schemas.openxmlformats.org/officeDocument/2006/relationships/tags" Target="../tags/tag353.xml"/><Relationship Id="rId15" Type="http://schemas.openxmlformats.org/officeDocument/2006/relationships/tags" Target="../tags/tag354.xml"/><Relationship Id="rId16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tags" Target="../tags/tag367.xml"/><Relationship Id="rId14" Type="http://schemas.openxmlformats.org/officeDocument/2006/relationships/tags" Target="../tags/tag368.xml"/><Relationship Id="rId1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2024年制造与工厂自动化行业工作总结及展望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行业概述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技术发展与趋势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市场分析与预测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政策环境与监管要求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行业概述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制造与工厂自动化行业定义</a:t>
            </a:r>
            <a:endParaRPr altLang="en-US" lang="zh-CN"/>
          </a:p>
        </p:txBody>
      </p:sp>
      <p:sp>
        <p:nvSpPr>
          <p:cNvPr id="104897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行业特点及发展趋势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行业在国民经济中的地位和作用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制造与工厂自动化行业定义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行业范围及分类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行业规模及增长趋势</a:t>
            </a:r>
            <a:endParaRPr altLang="en-US" lang="zh-CN"/>
          </a:p>
        </p:txBody>
      </p:sp>
      <p:sp>
        <p:nvSpPr>
          <p:cNvPr id="10490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2024年制造与工厂自动化行业规模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主要驱动因素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行业增长趋势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行业主要产品与服务</a:t>
            </a:r>
            <a:endParaRPr altLang="en-US" lang="zh-CN"/>
          </a:p>
        </p:txBody>
      </p:sp>
      <p:sp>
        <p:nvSpPr>
          <p:cNvPr id="1049102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工业互联网平台：提供设备连接、数据采集、数据分析等服务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自动化设备：包括机器人、自动化生产线等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工业软件：用于生产过程的监控、管理、优化等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智能制造解决方案：针对特定行业或场景的定制化解决方案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专业技术服务：包括技术咨询、技术培训、技术支持等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工作总结</a:t>
            </a:r>
            <a:endParaRPr altLang="en-US" dirty="0" lang="zh-CN"/>
          </a:p>
        </p:txBody>
      </p:sp>
      <p:sp>
        <p:nvSpPr>
          <p:cNvPr id="10491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2024年行业工作亮点</a:t>
            </a:r>
            <a:endParaRPr altLang="en-US" lang="zh-CN"/>
          </a:p>
        </p:txBody>
      </p:sp>
      <p:sp>
        <p:nvSpPr>
          <p:cNvPr id="10492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自动化技术应用广泛，提高了生产效率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智能化生产管理系统逐渐普及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机器人与自动化设备在生产线上的应用不断增加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数字化工厂建设取得显著进展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行业面临的主要挑战与问题</a:t>
            </a:r>
            <a:endParaRPr altLang="en-US" lang="zh-CN"/>
          </a:p>
        </p:txBody>
      </p:sp>
      <p:sp>
        <p:nvSpPr>
          <p:cNvPr id="10492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技术更新换代速度加快，需要不断跟进和适应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环保要求提高，需要采取绿色制造技术以降低污染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市场竞争激烈，需要提高产品质量和服务水平以赢得市场份额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人力成本上升，需要提高自动化水平以降低成本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行业解决方案与成果</a:t>
            </a:r>
            <a:endParaRPr altLang="en-US" lang="zh-CN"/>
          </a:p>
        </p:txBody>
      </p:sp>
      <p:sp>
        <p:nvSpPr>
          <p:cNvPr id="10493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5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自动化生产线的应用与优化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6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智能制造与数字化工厂的推进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6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机器人与人工智能技术的融合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6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7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绿色制造与可持续发展目标的实现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技术发展与趋势</a:t>
            </a:r>
            <a:endParaRPr altLang="en-US" dirty="0" lang="zh-CN"/>
          </a:p>
        </p:txBody>
      </p:sp>
      <p:sp>
        <p:nvSpPr>
          <p:cNvPr id="10494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制造与工厂自动化技术现状</a:t>
            </a:r>
            <a:endParaRPr altLang="en-US" lang="zh-CN"/>
          </a:p>
        </p:txBody>
      </p:sp>
      <p:sp>
        <p:nvSpPr>
          <p:cNvPr id="104945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传感器技术：传感器技术是制造与工厂自动化领域的重要组成部分，用于监测和控制系统运行状态，提高生产过程的可靠性和安全性。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机器人技术：在制造与工厂自动化领域，机器人技术得到了广泛应用，提高了生产效率和产品质量。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人工智能技术：人工智能技术在制造与工厂自动化领域的应用日益广泛，通过机器学习和深度学习等技术，实现了自动化决策和优化生产过程。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物联网技术：物联网技术将制造与工厂自动化领域中的各种设备和系统连接起来，实现了数据共享和协同工作，提高了生产效率和降低成本。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关键技术发展趋势</a:t>
            </a:r>
            <a:endParaRPr altLang="en-US" lang="zh-CN"/>
          </a:p>
        </p:txBody>
      </p:sp>
      <p:sp>
        <p:nvSpPr>
          <p:cNvPr id="10495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5G与边缘计算：提升数据处理速度和实时性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3D打印技术：降低生产成本，提高个性化定制能力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人工智能与机器学习：提高自动化水平和生产效率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物联网与工业互联网：实现设备间互联互通和数据共享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技术创新与突破</a:t>
            </a:r>
            <a:endParaRPr altLang="en-US" lang="zh-CN"/>
          </a:p>
        </p:txBody>
      </p:sp>
      <p:sp>
        <p:nvSpPr>
          <p:cNvPr id="104956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人工智能与机器学习在制造与工厂自动化中的应用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5G与物联网技术在制造与工厂自动化中的创新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边缘计算与云计算在制造与工厂自动化中的突破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8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数字化孪生与虚拟仿真技术在制造与工厂自动化中的发展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市场分析与预测</a:t>
            </a:r>
            <a:endParaRPr altLang="en-US" dirty="0" lang="zh-CN"/>
          </a:p>
        </p:txBody>
      </p:sp>
      <p:sp>
        <p:nvSpPr>
          <p:cNvPr id="10496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66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行业趋势：随着制造业的快速发展，工厂自动化行业市场需求不断增长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客户需求：客户对自动化设备的需求多样化，包括高效、稳定、可靠等方面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竞争状况：市场上存在众多竞争对手，企业需要不断提高产品质量和服务水平以保持竞争优势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未来预测：随着技术的不断进步和客户需求的不断变化，工厂自动化行业未来将继续保持增长态势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竞争格局与主要参与者</a:t>
            </a:r>
            <a:endParaRPr altLang="en-US" lang="zh-CN"/>
          </a:p>
        </p:txBody>
      </p:sp>
      <p:sp>
        <p:nvSpPr>
          <p:cNvPr id="10497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行业竞争格局：分析各行业主要参与者的市场份额、竞争策略及优劣势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主要参与者：介绍行业内具有影响力的主要参与者，包括国内外知名企业、新兴企业等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竞争趋势：预测未来行业竞争格局的变化趋势，包括技术、市场、政策等方面的影响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合作与联盟：分析行业内企业间的合作与联盟情况，探讨合作对行业发展的影响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市场趋势预测与机遇</a:t>
            </a:r>
            <a:endParaRPr altLang="en-US" lang="zh-CN"/>
          </a:p>
        </p:txBody>
      </p:sp>
      <p:sp>
        <p:nvSpPr>
          <p:cNvPr id="104976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行业增长趋势：分析全球及中国制造与工厂自动化行业的增长趋势，包括市场规模、增长率等。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市场竞争格局：分析国内外主要厂商在制造与工厂自动化领域的市场份额、竞争策略及优劣势。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未来发展趋势：预测未来几年制造与工厂自动化行业的发展趋势，包括技术、产品、市场等方面。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机遇与挑战：分析制造与工厂自动化行业的发展机遇和挑战，提出相应的应对策略和建议。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政策环境与监管要求</a:t>
            </a:r>
            <a:endParaRPr altLang="en-US" dirty="0" lang="zh-CN"/>
          </a:p>
        </p:txBody>
      </p:sp>
      <p:sp>
        <p:nvSpPr>
          <p:cNvPr id="10498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政策环境概述</a:t>
            </a:r>
            <a:endParaRPr altLang="en-US" lang="zh-CN"/>
          </a:p>
        </p:txBody>
      </p:sp>
      <p:sp>
        <p:nvSpPr>
          <p:cNvPr id="104986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政策法规：国家出台的相关政策法规及其对制造与工厂自动化行业的影响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监管要求：行业监管部门对制造与工厂自动化行业的监管要求和标准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政策环境变化：政策环境的变化趋势及其对行业发展的影响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行业应对策略：企业应如何应对政策环境的变化，以保持竞争优势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监管要求与标准</a:t>
            </a:r>
            <a:endParaRPr altLang="en-US" lang="zh-CN"/>
          </a:p>
        </p:txBody>
      </p:sp>
      <p:sp>
        <p:nvSpPr>
          <p:cNvPr id="10499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1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监管机构：国家相关部门对制造与工厂自动化行业的监管机构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1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监管政策：国家出台的相关政策及法规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2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监管标准：制造与工厂自动化行业的相关标准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2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2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监管措施：监管机构采取的措施及实施情况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政策对行业的影响与挑战</a:t>
            </a:r>
            <a:endParaRPr altLang="en-US" lang="zh-CN"/>
          </a:p>
        </p:txBody>
      </p:sp>
      <p:sp>
        <p:nvSpPr>
          <p:cNvPr id="10499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政策环境概述：政策背景、政策目标、政策措施等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行业面临的挑战：如何应对政策变化、如何调整生产方式等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未来政策趋势及行业应对策略：预测未来政策走向，提出应对策略建议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政策对行业的影响：促进或限制行业发展的因素，如环保政策、技术标准等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未来展望与发展建议</a:t>
            </a:r>
            <a:endParaRPr altLang="en-US" dirty="0" lang="zh-CN"/>
          </a:p>
        </p:txBody>
      </p:sp>
      <p:sp>
        <p:nvSpPr>
          <p:cNvPr id="10500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行业未来发展趋势</a:t>
            </a:r>
            <a:endParaRPr altLang="en-US" lang="zh-CN"/>
          </a:p>
        </p:txBody>
      </p:sp>
      <p:sp>
        <p:nvSpPr>
          <p:cNvPr id="105008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绿色环保：注重环保和可持续发展，推广绿色制造和循环经济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数字化转型：利用大数据、云计算等技术提升生产效率和产品质量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智能化升级：引入机器人、自动化设备等实现生产过程的智能化和自适应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定制化生产：满足消费者个性化需求，实现定制化生产和服务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行业创新方向与重点领域</a:t>
            </a:r>
            <a:endParaRPr altLang="en-US" lang="zh-CN"/>
          </a:p>
        </p:txBody>
      </p:sp>
      <p:sp>
        <p:nvSpPr>
          <p:cNvPr id="1050150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52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54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数字化转型：利用大数据、云计算等技术提升生产效率和产品质量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58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60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智能化升级：引入人工智能、机器学习等技术实现自动化生产、智能制造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4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66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绿色环保：推广清洁能源、节能减排等环保技术，降低生产过程中的环境污染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0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2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定制化生产：满足消费者个性化需求，提高产品附加值和市场竞争力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6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8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跨界合作：加强与其他行业的合作，拓展业务范围，提升企业综合实力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行业发展建议与政策建议</a:t>
            </a:r>
            <a:endParaRPr altLang="en-US" lang="zh-CN"/>
          </a:p>
        </p:txBody>
      </p:sp>
      <p:sp>
        <p:nvSpPr>
          <p:cNvPr id="105021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制定相关政策，鼓励行业发展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2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加强人才培养，提高行业素质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推动数字化转型，实现智能化制造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3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加强技术创新，提高自动化水平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7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27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28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8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2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73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2023-12-17T22:59:24Z</dcterms:created>
  <dcterms:modified xsi:type="dcterms:W3CDTF">2023-12-17T22:59:24Z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98b13d787fc44a98ad9216593031a582_21</vt:lpwstr>
  </property>
</Properties>
</file>